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6858000" cx="9902825"/>
  <p:notesSz cx="6858000" cy="9144000"/>
  <p:embeddedFontLst>
    <p:embeddedFont>
      <p:font typeface="Cambria Math"/>
      <p:regular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4">
          <p15:clr>
            <a:srgbClr val="A4A3A4"/>
          </p15:clr>
        </p15:guide>
        <p15:guide id="2" orient="horz" pos="1023">
          <p15:clr>
            <a:srgbClr val="A4A3A4"/>
          </p15:clr>
        </p15:guide>
        <p15:guide id="3" pos="3119">
          <p15:clr>
            <a:srgbClr val="A4A3A4"/>
          </p15:clr>
        </p15:guide>
      </p15:sldGuideLst>
    </p:ext>
    <p:ext uri="GoogleSlidesCustomDataVersion2">
      <go:slidesCustomData xmlns:go="http://customooxmlschemas.google.com/" r:id="rId140" roundtripDataSignature="AMtx7mi/gvjojikom3fNN/1f6RxgQINf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313E81-0176-42BB-A730-223E9CF03B15}">
  <a:tblStyle styleId="{19313E81-0176-42BB-A730-223E9CF03B15}"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4" orient="horz"/>
        <p:guide pos="1023" orient="horz"/>
        <p:guide pos="311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0"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CambriaMath-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812.04948"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một tác dụng phụ không mong muốn trong quá trình lọc ảnh bằng kernel.</a:t>
            </a:r>
            <a:endParaRPr/>
          </a:p>
          <a:p>
            <a:pPr indent="0" lvl="0" marL="0" marR="0" rtl="0" algn="l">
              <a:lnSpc>
                <a:spcPct val="100000"/>
              </a:lnSpc>
              <a:spcBef>
                <a:spcPts val="0"/>
              </a:spcBef>
              <a:spcAft>
                <a:spcPts val="0"/>
              </a:spcAft>
              <a:buClr>
                <a:schemeClr val="dk1"/>
              </a:buClr>
              <a:buSzPts val="1200"/>
              <a:buFont typeface="Malgun Gothic"/>
              <a:buNone/>
            </a:pPr>
            <a:r>
              <a:rPr lang="en-US"/>
              <a:t>Đó là kích thước ảnh được lọc nhỏ hơn ảnh gốc.</a:t>
            </a:r>
            <a:endParaRPr/>
          </a:p>
          <a:p>
            <a:pPr indent="0" lvl="0" marL="0" marR="0" rtl="0" algn="l">
              <a:lnSpc>
                <a:spcPct val="100000"/>
              </a:lnSpc>
              <a:spcBef>
                <a:spcPts val="0"/>
              </a:spcBef>
              <a:spcAft>
                <a:spcPts val="0"/>
              </a:spcAft>
              <a:buClr>
                <a:schemeClr val="dk1"/>
              </a:buClr>
              <a:buSzPts val="1200"/>
              <a:buFont typeface="Malgun Gothic"/>
              <a:buNone/>
            </a:pPr>
            <a:r>
              <a:rPr lang="en-US"/>
              <a:t>Vấn đề này nghiêm trọng hơn khi kích thước kernel và/hoặc bước trượt lớn hơn.</a:t>
            </a:r>
            <a:endParaRPr/>
          </a:p>
        </p:txBody>
      </p:sp>
      <p:sp>
        <p:nvSpPr>
          <p:cNvPr id="310" name="Google Shape;3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9" name="Google Shape;2359;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4" name="Google Shape;2374;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5" name="Google Shape;2415;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1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6" name="Google Shape;2456;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57" name="Google Shape;2457;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4" name="Google Shape;2474;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6" name="Google Shape;248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87" name="Google Shape;2487;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9" name="Google Shape;249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00" name="Google Shape;250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2" name="Google Shape;2512;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13" name="Google Shape;2513;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5" name="Google Shape;2525;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latin typeface="Arial"/>
                <a:ea typeface="Arial"/>
                <a:cs typeface="Arial"/>
                <a:sym typeface="Arial"/>
              </a:rPr>
              <a:t>Môi trường sổ tay Colab cung cấp NumPy, SciPy và các phiên bản mới nhất của TensorFlow</a:t>
            </a:r>
            <a:endParaRPr/>
          </a:p>
          <a:p>
            <a:pPr indent="0" lvl="1" marL="457200" rtl="0" algn="l">
              <a:spcBef>
                <a:spcPts val="0"/>
              </a:spcBef>
              <a:spcAft>
                <a:spcPts val="0"/>
              </a:spcAft>
              <a:buNone/>
            </a:pPr>
            <a:r>
              <a:rPr lang="en-US">
                <a:latin typeface="Arial"/>
                <a:ea typeface="Arial"/>
                <a:cs typeface="Arial"/>
                <a:sym typeface="Arial"/>
              </a:rPr>
              <a:t>Trong thời gian viết bài, TensorFlow 2.4.0 đã được cài đặt trong CoLab</a:t>
            </a:r>
            <a:endParaRPr/>
          </a:p>
          <a:p>
            <a:pPr indent="0" lvl="1" marL="457200" rtl="0" algn="l">
              <a:spcBef>
                <a:spcPts val="0"/>
              </a:spcBef>
              <a:spcAft>
                <a:spcPts val="0"/>
              </a:spcAft>
              <a:buNone/>
            </a:pPr>
            <a:r>
              <a:rPr lang="en-US">
                <a:latin typeface="Arial"/>
                <a:ea typeface="Arial"/>
                <a:cs typeface="Arial"/>
                <a:sym typeface="Arial"/>
              </a:rPr>
              <a:t>Với mỗi bản phát hành mới, phiên bản TensorFlow được tự động nâng cấp trong Colab.</a:t>
            </a:r>
            <a:endParaRPr>
              <a:latin typeface="Arial"/>
              <a:ea typeface="Arial"/>
              <a:cs typeface="Arial"/>
              <a:sym typeface="Arial"/>
            </a:endParaRPr>
          </a:p>
        </p:txBody>
      </p:sp>
      <p:sp>
        <p:nvSpPr>
          <p:cNvPr id="2526" name="Google Shape;2526;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4" name="Google Shape;2554;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một tác dụng phụ không mong muốn trong quá trình lọc ảnh bằng kernel.</a:t>
            </a:r>
            <a:endParaRPr/>
          </a:p>
          <a:p>
            <a:pPr indent="0" lvl="0" marL="0" marR="0" rtl="0" algn="l">
              <a:lnSpc>
                <a:spcPct val="100000"/>
              </a:lnSpc>
              <a:spcBef>
                <a:spcPts val="0"/>
              </a:spcBef>
              <a:spcAft>
                <a:spcPts val="0"/>
              </a:spcAft>
              <a:buClr>
                <a:schemeClr val="dk1"/>
              </a:buClr>
              <a:buSzPts val="1200"/>
              <a:buFont typeface="Malgun Gothic"/>
              <a:buNone/>
            </a:pPr>
            <a:r>
              <a:rPr lang="en-US"/>
              <a:t>Đó là kích thước ảnh được lọc nhỏ hơn ảnh gốc.</a:t>
            </a:r>
            <a:endParaRPr/>
          </a:p>
          <a:p>
            <a:pPr indent="0" lvl="0" marL="0" marR="0" rtl="0" algn="l">
              <a:lnSpc>
                <a:spcPct val="100000"/>
              </a:lnSpc>
              <a:spcBef>
                <a:spcPts val="0"/>
              </a:spcBef>
              <a:spcAft>
                <a:spcPts val="0"/>
              </a:spcAft>
              <a:buClr>
                <a:schemeClr val="dk1"/>
              </a:buClr>
              <a:buSzPts val="1200"/>
              <a:buFont typeface="Malgun Gothic"/>
              <a:buNone/>
            </a:pPr>
            <a:r>
              <a:rPr lang="en-US"/>
              <a:t>Vấn đề này nghiêm trọng hơn khi kích thước kernel và/hoặc bước trượt lớn hơn.</a:t>
            </a:r>
            <a:endParaRPr/>
          </a:p>
        </p:txBody>
      </p:sp>
      <p:sp>
        <p:nvSpPr>
          <p:cNvPr id="332" name="Google Shape;33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7" name="Google Shape;2567;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4" name="Google Shape;2584;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6" name="Google Shape;2596;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7" name="Google Shape;2597;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1200">
                <a:latin typeface="Arial"/>
                <a:ea typeface="Arial"/>
                <a:cs typeface="Arial"/>
                <a:sym typeface="Arial"/>
              </a:rPr>
              <a:t>Điều này không có nghĩa là vector z có liên quan đến hình ảnh đầu vào trong tập dữ liệu</a:t>
            </a:r>
            <a:endParaRPr/>
          </a:p>
          <a:p>
            <a:pPr indent="0" lvl="1" marL="457200" rtl="0" algn="l">
              <a:spcBef>
                <a:spcPts val="0"/>
              </a:spcBef>
              <a:spcAft>
                <a:spcPts val="0"/>
              </a:spcAft>
              <a:buNone/>
            </a:pPr>
            <a:r>
              <a:rPr lang="en-US" sz="1200">
                <a:latin typeface="Arial"/>
                <a:ea typeface="Arial"/>
                <a:cs typeface="Arial"/>
                <a:sym typeface="Arial"/>
              </a:rPr>
              <a:t>Vector z, được tạo ngẫu nhiên trên mỗi lần lặp đào tạo, là đầu vào cho hình ảnh mới.</a:t>
            </a:r>
            <a:endParaRPr/>
          </a:p>
          <a:p>
            <a:pPr indent="0" lvl="1" marL="457200" rtl="0" algn="l">
              <a:spcBef>
                <a:spcPts val="0"/>
              </a:spcBef>
              <a:spcAft>
                <a:spcPts val="0"/>
              </a:spcAft>
              <a:buNone/>
            </a:pPr>
            <a:r>
              <a:rPr lang="en-US" sz="1200">
                <a:latin typeface="Arial"/>
                <a:ea typeface="Arial"/>
                <a:cs typeface="Arial"/>
                <a:sym typeface="Arial"/>
              </a:rPr>
              <a:t>Hình ảnh là đầu vào của discriminator (cho cả hình ảnh thực và tổng hợp)</a:t>
            </a:r>
            <a:endParaRPr sz="1200">
              <a:latin typeface="Arial"/>
              <a:ea typeface="Arial"/>
              <a:cs typeface="Arial"/>
              <a:sym typeface="Arial"/>
            </a:endParaRPr>
          </a:p>
        </p:txBody>
      </p:sp>
      <p:sp>
        <p:nvSpPr>
          <p:cNvPr id="2609" name="Google Shape;2609;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1" name="Google Shape;2621;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1200">
                <a:latin typeface="Arial"/>
                <a:ea typeface="Arial"/>
                <a:cs typeface="Arial"/>
                <a:sym typeface="Arial"/>
              </a:rPr>
              <a:t>Điều này không có nghĩa là vector z có liên quan đến hình ảnh đầu vào trong tập dữ liệu</a:t>
            </a:r>
            <a:endParaRPr/>
          </a:p>
          <a:p>
            <a:pPr indent="0" lvl="1" marL="457200" rtl="0" algn="l">
              <a:spcBef>
                <a:spcPts val="0"/>
              </a:spcBef>
              <a:spcAft>
                <a:spcPts val="0"/>
              </a:spcAft>
              <a:buNone/>
            </a:pPr>
            <a:r>
              <a:rPr lang="en-US" sz="1200">
                <a:latin typeface="Arial"/>
                <a:ea typeface="Arial"/>
                <a:cs typeface="Arial"/>
                <a:sym typeface="Arial"/>
              </a:rPr>
              <a:t>Vector z, được tạo ngẫu nhiên trên mỗi lần lặp đào tạo, là đầu vào cho hình ảnh mới.</a:t>
            </a:r>
            <a:endParaRPr/>
          </a:p>
          <a:p>
            <a:pPr indent="0" lvl="1" marL="457200" rtl="0" algn="l">
              <a:spcBef>
                <a:spcPts val="0"/>
              </a:spcBef>
              <a:spcAft>
                <a:spcPts val="0"/>
              </a:spcAft>
              <a:buNone/>
            </a:pPr>
            <a:r>
              <a:rPr lang="en-US" sz="1200">
                <a:latin typeface="Arial"/>
                <a:ea typeface="Arial"/>
                <a:cs typeface="Arial"/>
                <a:sym typeface="Arial"/>
              </a:rPr>
              <a:t>Hình ảnh là đầu vào của discriminator (cho cả hình ảnh thực và tổng hợp)</a:t>
            </a:r>
            <a:endParaRPr sz="1200">
              <a:latin typeface="Arial"/>
              <a:ea typeface="Arial"/>
              <a:cs typeface="Arial"/>
              <a:sym typeface="Arial"/>
            </a:endParaRPr>
          </a:p>
        </p:txBody>
      </p:sp>
      <p:sp>
        <p:nvSpPr>
          <p:cNvPr id="2622" name="Google Shape;2622;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4" name="Google Shape;2634;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5" name="Google Shape;2655;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1" name="Google Shape;2671;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9" name="Google Shape;2689;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5" name="Google Shape;2705;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thêm “khoảng đệm” vào ranh giới biên ngoài của ảnh để ngăn tình trạng giảm kích cỡ.</a:t>
            </a:r>
            <a:endParaRPr/>
          </a:p>
          <a:p>
            <a:pPr indent="0" lvl="0" marL="0" marR="0" rtl="0" algn="l">
              <a:lnSpc>
                <a:spcPct val="100000"/>
              </a:lnSpc>
              <a:spcBef>
                <a:spcPts val="0"/>
              </a:spcBef>
              <a:spcAft>
                <a:spcPts val="0"/>
              </a:spcAft>
              <a:buClr>
                <a:schemeClr val="dk1"/>
              </a:buClr>
              <a:buSzPts val="1200"/>
              <a:buFont typeface="Malgun Gothic"/>
              <a:buNone/>
            </a:pPr>
            <a:r>
              <a:rPr lang="en-US"/>
              <a:t>Khoảng đệm có trong các ô gắn vào chứa giá trị 0.</a:t>
            </a:r>
            <a:endParaRPr/>
          </a:p>
          <a:p>
            <a:pPr indent="0" lvl="0" marL="0" marR="0" rtl="0" algn="l">
              <a:lnSpc>
                <a:spcPct val="100000"/>
              </a:lnSpc>
              <a:spcBef>
                <a:spcPts val="0"/>
              </a:spcBef>
              <a:spcAft>
                <a:spcPts val="0"/>
              </a:spcAft>
              <a:buClr>
                <a:schemeClr val="dk1"/>
              </a:buClr>
              <a:buSzPts val="1200"/>
              <a:buFont typeface="Malgun Gothic"/>
              <a:buNone/>
            </a:pPr>
            <a:r>
              <a:rPr lang="en-US"/>
              <a:t>Kích thước khoảng đệm cần thiết chắc chắn phụ thuộc vào kích thước kernel. </a:t>
            </a:r>
            <a:endParaRPr/>
          </a:p>
        </p:txBody>
      </p:sp>
      <p:sp>
        <p:nvSpPr>
          <p:cNvPr id="355" name="Google Shape;35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1" name="Google Shape;2721;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8" name="Google Shape;2758;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latin typeface="Arial"/>
                <a:ea typeface="Arial"/>
                <a:cs typeface="Arial"/>
                <a:sym typeface="Arial"/>
              </a:rPr>
              <a:t>Nếu bạn sử dụng GPU trong Google Colab, quá trình đào tạo mã nói trên sẽ được thực hiện sau một giờ (nhanh hơn trên máy tính có CPU và GPU mới nhất)</a:t>
            </a:r>
            <a:endParaRPr/>
          </a:p>
          <a:p>
            <a:pPr indent="0" lvl="1" marL="457200" rtl="0" algn="l">
              <a:spcBef>
                <a:spcPts val="0"/>
              </a:spcBef>
              <a:spcAft>
                <a:spcPts val="0"/>
              </a:spcAft>
              <a:buNone/>
            </a:pPr>
            <a:r>
              <a:rPr lang="en-US">
                <a:latin typeface="Arial"/>
                <a:ea typeface="Arial"/>
                <a:cs typeface="Arial"/>
                <a:sym typeface="Arial"/>
              </a:rPr>
              <a:t>Bạn nên phân tích quá trình đào tạo của hai mạng thần kinh và xem cách đánh giá sự hội tụ của chúng bằng cách in biểu đồ tổn thất của discriminator và generator.</a:t>
            </a:r>
            <a:endParaRPr/>
          </a:p>
        </p:txBody>
      </p:sp>
      <p:sp>
        <p:nvSpPr>
          <p:cNvPr id="2759" name="Google Shape;2759;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6" name="Google Shape;2776;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latin typeface="Arial"/>
                <a:ea typeface="Arial"/>
                <a:cs typeface="Arial"/>
                <a:sym typeface="Arial"/>
              </a:rPr>
              <a:t>Nếu bạn sử dụng GPU trong Google Colab, quá trình đào tạo mã nói trên sẽ được thực hiện sau một giờ (nhanh hơn trên máy tính có CPU và GPU mới nhất)</a:t>
            </a:r>
            <a:endParaRPr/>
          </a:p>
          <a:p>
            <a:pPr indent="0" lvl="1" marL="457200" rtl="0" algn="l">
              <a:spcBef>
                <a:spcPts val="0"/>
              </a:spcBef>
              <a:spcAft>
                <a:spcPts val="0"/>
              </a:spcAft>
              <a:buNone/>
            </a:pPr>
            <a:r>
              <a:rPr lang="en-US">
                <a:latin typeface="Arial"/>
                <a:ea typeface="Arial"/>
                <a:cs typeface="Arial"/>
                <a:sym typeface="Arial"/>
              </a:rPr>
              <a:t>Bạn nên phân tích quá trình đào tạo của hai mạng thần kinh và xem cách đánh giá sự hội tụ của chúng bằng cách in biểu đồ tổn thất của discriminator và generator.</a:t>
            </a:r>
            <a:endParaRPr/>
          </a:p>
        </p:txBody>
      </p:sp>
      <p:sp>
        <p:nvSpPr>
          <p:cNvPr id="2777" name="Google Shape;2777;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7" name="Google Shape;279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latin typeface="Arial"/>
                <a:ea typeface="Arial"/>
                <a:cs typeface="Arial"/>
                <a:sym typeface="Arial"/>
              </a:rPr>
              <a:t>Nếu bạn sử dụng GPU trong Google Colab, quá trình đào tạo mã nói trên sẽ được thực hiện sau một giờ (nhanh hơn trên máy tính có CPU và GPU mới nhất)</a:t>
            </a:r>
            <a:endParaRPr/>
          </a:p>
          <a:p>
            <a:pPr indent="0" lvl="1" marL="457200" rtl="0" algn="l">
              <a:spcBef>
                <a:spcPts val="0"/>
              </a:spcBef>
              <a:spcAft>
                <a:spcPts val="0"/>
              </a:spcAft>
              <a:buNone/>
            </a:pPr>
            <a:r>
              <a:rPr lang="en-US">
                <a:latin typeface="Arial"/>
                <a:ea typeface="Arial"/>
                <a:cs typeface="Arial"/>
                <a:sym typeface="Arial"/>
              </a:rPr>
              <a:t>Bạn nên phân tích quá trình đào tạo của hai mạng thần kinh và xem cách đánh giá sự hội tụ của chúng bằng cách in biểu đồ tổn thất của discriminator và generator.</a:t>
            </a:r>
            <a:endParaRPr/>
          </a:p>
        </p:txBody>
      </p:sp>
      <p:sp>
        <p:nvSpPr>
          <p:cNvPr id="2798" name="Google Shape;2798;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3" name="Google Shape;2843;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0" name="Google Shape;2860;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2" name="Google Shape;2872;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sử dụng bộ lọc tích chập (kernel) để phát hiện các mẫu cục bộ.</a:t>
            </a:r>
            <a:endParaRPr/>
          </a:p>
          <a:p>
            <a:pPr indent="0" lvl="0" marL="0" marR="0" rtl="0" algn="l">
              <a:lnSpc>
                <a:spcPct val="100000"/>
              </a:lnSpc>
              <a:spcBef>
                <a:spcPts val="0"/>
              </a:spcBef>
              <a:spcAft>
                <a:spcPts val="0"/>
              </a:spcAft>
              <a:buClr>
                <a:schemeClr val="dk1"/>
              </a:buClr>
              <a:buSzPts val="1200"/>
              <a:buFont typeface="Malgun Gothic"/>
              <a:buNone/>
            </a:pPr>
            <a:r>
              <a:rPr lang="en-US"/>
              <a:t>Giả sử xảy ra trường hợp như hình.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8" name="Google Shape;37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7" name="Google Shape;2887;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8" name="Google Shape;2898;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9" name="Google Shape;2909;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trường hợp này, tích chập cho một giá trị khá cao bởi có một số điểm ảnh trùng giữa kernel và mảng hình ảnh.</a:t>
            </a:r>
            <a:endParaRPr/>
          </a:p>
        </p:txBody>
      </p:sp>
      <p:sp>
        <p:nvSpPr>
          <p:cNvPr id="397" name="Google Shape;39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Giả sử, ta sử dụng kernel tại một vị trí khác trên hình ảnh.</a:t>
            </a:r>
            <a:endParaRPr/>
          </a:p>
        </p:txBody>
      </p:sp>
      <p:sp>
        <p:nvSpPr>
          <p:cNvPr id="414" name="Google Shape;4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trường hợp này, tích chập cho một giá trị khá thấp vì chỉ có một pixel phù hợp giữa kernel và bản vá hình ảnh.</a:t>
            </a:r>
            <a:endParaRPr/>
          </a:p>
        </p:txBody>
      </p:sp>
      <p:sp>
        <p:nvSpPr>
          <p:cNvPr id="433" name="Google Shape;4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Điều quan trọng là có thể thực thi bộ lọc tích chập với mạng nơ-ron.</a:t>
            </a:r>
            <a:endParaRPr/>
          </a:p>
          <a:p>
            <a:pPr indent="0" lvl="0" marL="0" marR="0" rtl="0" algn="l">
              <a:lnSpc>
                <a:spcPct val="100000"/>
              </a:lnSpc>
              <a:spcBef>
                <a:spcPts val="0"/>
              </a:spcBef>
              <a:spcAft>
                <a:spcPts val="0"/>
              </a:spcAft>
              <a:buClr>
                <a:schemeClr val="dk1"/>
              </a:buClr>
              <a:buSzPts val="1200"/>
              <a:buFont typeface="Malgun Gothic"/>
              <a:buNone/>
            </a:pPr>
            <a:r>
              <a:rPr lang="en-US"/>
              <a:t>Trong trường hợp này, các cạnh chỉ được kết nối cục bộ (trong phạm vi của kernel).</a:t>
            </a:r>
            <a:endParaRPr/>
          </a:p>
          <a:p>
            <a:pPr indent="0" lvl="0" marL="0" marR="0" rtl="0" algn="l">
              <a:lnSpc>
                <a:spcPct val="100000"/>
              </a:lnSpc>
              <a:spcBef>
                <a:spcPts val="0"/>
              </a:spcBef>
              <a:spcAft>
                <a:spcPts val="0"/>
              </a:spcAft>
              <a:buClr>
                <a:schemeClr val="dk1"/>
              </a:buClr>
              <a:buSzPts val="1200"/>
              <a:buFont typeface="Malgun Gothic"/>
              <a:buNone/>
            </a:pPr>
            <a:r>
              <a:rPr lang="en-US"/>
              <a:t>Một điều quan trọng nữa là thành phần của kernel là các trọng số có thể được huấn luyện bằng dữ liệu.</a:t>
            </a:r>
            <a:endParaRPr/>
          </a:p>
          <a:p>
            <a:pPr indent="0" lvl="0" marL="0" marR="0" rtl="0" algn="l">
              <a:lnSpc>
                <a:spcPct val="100000"/>
              </a:lnSpc>
              <a:spcBef>
                <a:spcPts val="0"/>
              </a:spcBef>
              <a:spcAft>
                <a:spcPts val="0"/>
              </a:spcAft>
              <a:buClr>
                <a:schemeClr val="dk1"/>
              </a:buClr>
              <a:buSzPts val="1200"/>
              <a:buFont typeface="Malgun Gothic"/>
              <a:buNone/>
            </a:pPr>
            <a:r>
              <a:rPr lang="en-US"/>
              <a:t>Chúng ta không sửa thủ công những trọng số này. Các trọng số (thành phần kernel) được tối ưu hóa bằng cách huấn luyện để nhận biết các mẫu cục bộ.</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50" name="Google Shape;45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sử dụng tích chập vào một tầng một chiều cũng như một tầng hai chiều. </a:t>
            </a:r>
            <a:endParaRPr/>
          </a:p>
          <a:p>
            <a:pPr indent="0" lvl="0" marL="0" marR="0" rtl="0" algn="l">
              <a:lnSpc>
                <a:spcPct val="100000"/>
              </a:lnSpc>
              <a:spcBef>
                <a:spcPts val="0"/>
              </a:spcBef>
              <a:spcAft>
                <a:spcPts val="0"/>
              </a:spcAft>
              <a:buClr>
                <a:schemeClr val="dk1"/>
              </a:buClr>
              <a:buSzPts val="1200"/>
              <a:buFont typeface="Malgun Gothic"/>
              <a:buNone/>
            </a:pPr>
            <a:r>
              <a:rPr lang="en-US"/>
              <a:t>Hình ảnh được tích chập gọi là bản đồ đặc trưng.</a:t>
            </a:r>
            <a:endParaRPr/>
          </a:p>
          <a:p>
            <a:pPr indent="0" lvl="0" marL="0" marR="0" rtl="0" algn="l">
              <a:lnSpc>
                <a:spcPct val="100000"/>
              </a:lnSpc>
              <a:spcBef>
                <a:spcPts val="0"/>
              </a:spcBef>
              <a:spcAft>
                <a:spcPts val="0"/>
              </a:spcAft>
              <a:buClr>
                <a:schemeClr val="dk1"/>
              </a:buClr>
              <a:buSzPts val="1200"/>
              <a:buFont typeface="Malgun Gothic"/>
              <a:buNone/>
            </a:pPr>
            <a:r>
              <a:rPr lang="en-US"/>
              <a:t>Mắt người thường khó có thể đọc được bản đồ đặc trưng.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3" name="Google Shape;50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có không chỉ một mà nhiều kernel.</a:t>
            </a:r>
            <a:endParaRPr/>
          </a:p>
          <a:p>
            <a:pPr indent="0" lvl="0" marL="0" marR="0" rtl="0" algn="l">
              <a:lnSpc>
                <a:spcPct val="100000"/>
              </a:lnSpc>
              <a:spcBef>
                <a:spcPts val="0"/>
              </a:spcBef>
              <a:spcAft>
                <a:spcPts val="0"/>
              </a:spcAft>
              <a:buClr>
                <a:schemeClr val="dk1"/>
              </a:buClr>
              <a:buSzPts val="1200"/>
              <a:buFont typeface="Malgun Gothic"/>
              <a:buNone/>
            </a:pPr>
            <a:r>
              <a:rPr lang="en-US"/>
              <a:t>Hình ảnh được tích chập bằng những kernel này tạo thành một bộ bản đồ đặc trưng.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1" name="Google Shape;55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Pooling is a non-linear filtering operation.</a:t>
            </a:r>
            <a:endParaRPr/>
          </a:p>
          <a:p>
            <a:pPr indent="0" lvl="0" marL="0" marR="0" rtl="0" algn="l">
              <a:lnSpc>
                <a:spcPct val="100000"/>
              </a:lnSpc>
              <a:spcBef>
                <a:spcPts val="0"/>
              </a:spcBef>
              <a:spcAft>
                <a:spcPts val="0"/>
              </a:spcAft>
              <a:buClr>
                <a:schemeClr val="dk1"/>
              </a:buClr>
              <a:buSzPts val="1200"/>
              <a:buFont typeface="Malgun Gothic"/>
              <a:buNone/>
            </a:pPr>
            <a:r>
              <a:rPr lang="en-US"/>
              <a:t>The resulting value corresponds to the local maximum within the kernel =</a:t>
            </a:r>
            <a:r>
              <a:rPr b="0" i="0" lang="en-US" sz="1200">
                <a:solidFill>
                  <a:schemeClr val="dk1"/>
                </a:solidFill>
                <a:latin typeface="Cambria Math"/>
                <a:ea typeface="Cambria Math"/>
                <a:cs typeface="Cambria Math"/>
                <a:sym typeface="Cambria Math"/>
              </a:rPr>
              <a:t>(</a:t>
            </a:r>
            <a:r>
              <a:rPr b="1" i="0" lang="en-US" sz="1200">
                <a:solidFill>
                  <a:schemeClr val="dk1"/>
                </a:solidFill>
                <a:latin typeface="Cambria Math"/>
                <a:ea typeface="Cambria Math"/>
                <a:cs typeface="Cambria Math"/>
                <a:sym typeface="Cambria Math"/>
              </a:rPr>
              <a:t>𝒎𝒂𝒙</a:t>
            </a:r>
            <a:r>
              <a:rPr b="0" i="0" lang="en-US" sz="1200">
                <a:solidFill>
                  <a:schemeClr val="dk1"/>
                </a:solidFill>
                <a:latin typeface="Cambria Math"/>
                <a:ea typeface="Cambria Math"/>
                <a:cs typeface="Cambria Math"/>
                <a:sym typeface="Cambria Math"/>
              </a:rPr>
              <a:t>)┬((𝑖^′,𝑗^′)∈𝐾)⁡{𝐺(</a:t>
            </a:r>
            <a:r>
              <a:rPr b="0" i="0" lang="en-US" sz="1200">
                <a:solidFill>
                  <a:srgbClr val="FF0000"/>
                </a:solidFill>
                <a:latin typeface="Cambria Math"/>
                <a:ea typeface="Cambria Math"/>
                <a:cs typeface="Cambria Math"/>
                <a:sym typeface="Cambria Math"/>
              </a:rPr>
              <a:t>𝑖</a:t>
            </a:r>
            <a:r>
              <a:rPr b="0" i="0" lang="en-US" sz="1200">
                <a:solidFill>
                  <a:schemeClr val="dk1"/>
                </a:solidFill>
                <a:latin typeface="Cambria Math"/>
                <a:ea typeface="Cambria Math"/>
                <a:cs typeface="Cambria Math"/>
                <a:sym typeface="Cambria Math"/>
              </a:rPr>
              <a:t>+𝑖^′,</a:t>
            </a:r>
            <a:r>
              <a:rPr b="0" i="0" lang="en-US" sz="1200">
                <a:solidFill>
                  <a:srgbClr val="FF0000"/>
                </a:solidFill>
                <a:latin typeface="Cambria Math"/>
                <a:ea typeface="Cambria Math"/>
                <a:cs typeface="Cambria Math"/>
                <a:sym typeface="Cambria Math"/>
              </a:rPr>
              <a:t>𝑗</a:t>
            </a:r>
            <a:r>
              <a:rPr b="0" i="0" lang="en-US" sz="1200">
                <a:solidFill>
                  <a:schemeClr val="dk1"/>
                </a:solidFill>
                <a:latin typeface="Cambria Math"/>
                <a:ea typeface="Cambria Math"/>
                <a:cs typeface="Cambria Math"/>
                <a:sym typeface="Cambria Math"/>
              </a:rPr>
              <a:t>+𝑗′)}</a:t>
            </a:r>
            <a:r>
              <a:rPr lang="en-US"/>
              <a:t> where </a:t>
            </a:r>
            <a:r>
              <a:rPr i="0" lang="en-US" sz="1200">
                <a:latin typeface="Cambria Math"/>
                <a:ea typeface="Cambria Math"/>
                <a:cs typeface="Cambria Math"/>
                <a:sym typeface="Cambria Math"/>
              </a:rPr>
              <a:t>𝐺</a:t>
            </a:r>
            <a:r>
              <a:rPr lang="en-US" sz="1200">
                <a:latin typeface="Times New Roman"/>
                <a:ea typeface="Times New Roman"/>
                <a:cs typeface="Times New Roman"/>
                <a:sym typeface="Times New Roman"/>
              </a:rPr>
              <a:t> is the image matrix.</a:t>
            </a:r>
            <a:endParaRPr/>
          </a:p>
          <a:p>
            <a:pPr indent="0" lvl="0" marL="0" marR="0" rtl="0" algn="l">
              <a:lnSpc>
                <a:spcPct val="100000"/>
              </a:lnSpc>
              <a:spcBef>
                <a:spcPts val="0"/>
              </a:spcBef>
              <a:spcAft>
                <a:spcPts val="0"/>
              </a:spcAft>
              <a:buClr>
                <a:schemeClr val="dk1"/>
              </a:buClr>
              <a:buSzPts val="1200"/>
              <a:buFont typeface="Malgun Gothic"/>
              <a:buNone/>
            </a:pPr>
            <a:r>
              <a:rPr lang="en-US"/>
              <a:t>Similar to the convolution, the whole image is swept through with a kernel.</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Tại đây, sơ đồ thể hiện cấu trúc của CNN.</a:t>
            </a:r>
            <a:endParaRPr/>
          </a:p>
          <a:p>
            <a:pPr indent="0" lvl="0" marL="0" marR="0" rtl="0" algn="l">
              <a:lnSpc>
                <a:spcPct val="100000"/>
              </a:lnSpc>
              <a:spcBef>
                <a:spcPts val="0"/>
              </a:spcBef>
              <a:spcAft>
                <a:spcPts val="0"/>
              </a:spcAft>
              <a:buClr>
                <a:schemeClr val="dk1"/>
              </a:buClr>
              <a:buSzPts val="1200"/>
              <a:buFont typeface="Malgun Gothic"/>
              <a:buNone/>
            </a:pPr>
            <a:r>
              <a:rPr lang="en-US"/>
              <a:t>Lưu ý rằng trong “giai đoạn trích xuất thuộc tính”, tầng convolution và pooling được lặp lại vài lần.</a:t>
            </a:r>
            <a:endParaRPr/>
          </a:p>
          <a:p>
            <a:pPr indent="0" lvl="0" marL="0" marR="0" rtl="0" algn="l">
              <a:lnSpc>
                <a:spcPct val="100000"/>
              </a:lnSpc>
              <a:spcBef>
                <a:spcPts val="0"/>
              </a:spcBef>
              <a:spcAft>
                <a:spcPts val="0"/>
              </a:spcAft>
              <a:buClr>
                <a:schemeClr val="dk1"/>
              </a:buClr>
              <a:buSzPts val="1200"/>
              <a:buFont typeface="Malgun Gothic"/>
              <a:buNone/>
            </a:pPr>
            <a:r>
              <a:rPr lang="en-US"/>
              <a:t>Trong “giai đoạn phân loại”, thường có một tầng dropout và một tầng kết nối đầy đủ “được dàn trải”.</a:t>
            </a:r>
            <a:endParaRPr/>
          </a:p>
          <a:p>
            <a:pPr indent="0" lvl="0" marL="0" marR="0" rtl="0" algn="l">
              <a:lnSpc>
                <a:spcPct val="100000"/>
              </a:lnSpc>
              <a:spcBef>
                <a:spcPts val="0"/>
              </a:spcBef>
              <a:spcAft>
                <a:spcPts val="0"/>
              </a:spcAft>
              <a:buClr>
                <a:schemeClr val="dk1"/>
              </a:buClr>
              <a:buSzPts val="1200"/>
              <a:buFont typeface="Malgun Gothic"/>
              <a:buNone/>
            </a:pPr>
            <a:r>
              <a:rPr lang="en-US"/>
              <a:t>Giả sử rằng biến đáp ứng đã được mã hóa one-hot. </a:t>
            </a:r>
            <a:endParaRPr/>
          </a:p>
        </p:txBody>
      </p:sp>
      <p:sp>
        <p:nvSpPr>
          <p:cNvPr id="619" name="Google Shape;61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PHẦN THỰC HÀNH NÀY</a:t>
            </a:r>
            <a:endParaRPr/>
          </a:p>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Trong phần thực hành này, chúng ta sẽ sử dụng mạng nơ-ron tích chập (hình ảnh thang độ xám).</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 </a:t>
            </a: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nút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Tìm kiếm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Nhập lệnh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và nhấn Enter.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chuyển đến thư mục chứa các tệp thực hành. (Nếu bạn chưa có file thực hành, hãy hỏi người hướng dẫn của bạn)</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b="0" lang="en-US" sz="1200">
                <a:solidFill>
                  <a:srgbClr val="000000"/>
                </a:solidFill>
                <a:latin typeface="Times New Roman"/>
                <a:ea typeface="Times New Roman"/>
                <a:cs typeface="Times New Roman"/>
                <a:sym typeface="Times New Roman"/>
              </a:rPr>
              <a:t>Nhấp vào tệp</a:t>
            </a:r>
            <a:r>
              <a:rPr b="1" lang="en-US" sz="1200">
                <a:solidFill>
                  <a:srgbClr val="000000"/>
                </a:solidFill>
                <a:latin typeface="Times New Roman"/>
                <a:ea typeface="Times New Roman"/>
                <a:cs typeface="Times New Roman"/>
                <a:sym typeface="Times New Roman"/>
              </a:rPr>
              <a:t> ex_0701.ipynb</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Xem lại các ví dụ về các chủ đề dưới đây</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Thư viện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Thông tin cơ bản về NumPy.</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Tạo mảng NumPy</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Lập chỉ mục và cắt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Thuộc tính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Sửa đổi mảng NumPy.</a:t>
            </a:r>
            <a:endParaRPr/>
          </a:p>
          <a:p>
            <a:pPr indent="0" lvl="2" marL="914400" rtl="0" algn="just">
              <a:lnSpc>
                <a:spcPct val="107000"/>
              </a:lnSpc>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000">
              <a:solidFill>
                <a:schemeClr val="dk1"/>
              </a:solidFill>
              <a:latin typeface="Malgun Gothic"/>
              <a:ea typeface="Malgun Gothic"/>
              <a:cs typeface="Malgun Gothic"/>
              <a:sym typeface="Malgun Gothic"/>
            </a:endParaRPr>
          </a:p>
        </p:txBody>
      </p:sp>
      <p:sp>
        <p:nvSpPr>
          <p:cNvPr id="649" name="Google Shape;64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học cách tạo các mảng NumPy và làm việc với các thuộc tính của chúng.</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nút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Tìm kiếm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Nhập lệnh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và nhấn Enter.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chuyển đến thư mục chứa các tệp thực hành. (Nếu bạn chưa có file thực hành, hãy hỏi người hướng dẫn của bạn)</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b="0" lang="en-US" sz="1200">
                <a:solidFill>
                  <a:srgbClr val="000000"/>
                </a:solidFill>
                <a:latin typeface="Times New Roman"/>
                <a:ea typeface="Times New Roman"/>
                <a:cs typeface="Times New Roman"/>
                <a:sym typeface="Times New Roman"/>
              </a:rPr>
              <a:t>Nhấp vào tệp</a:t>
            </a:r>
            <a:r>
              <a:rPr b="1" lang="en-US" sz="1200">
                <a:solidFill>
                  <a:srgbClr val="000000"/>
                </a:solidFill>
                <a:latin typeface="Times New Roman"/>
                <a:ea typeface="Times New Roman"/>
                <a:cs typeface="Times New Roman"/>
                <a:sym typeface="Times New Roman"/>
              </a:rPr>
              <a:t> ex_0702.ipynb</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Xem lại các ví dụ về các chủ đề dưới đây</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Thư viện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Thông tin cơ bản về NumPy.</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Tạo mảng NumPy</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Lập chỉ mục và cắt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Thuộc tính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Sửa đổi mảng NumPy.</a:t>
            </a:r>
            <a:endParaRPr/>
          </a:p>
          <a:p>
            <a:pPr indent="0" lvl="2" marL="914400" rtl="0" algn="just">
              <a:lnSpc>
                <a:spcPct val="107000"/>
              </a:lnSpc>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000">
              <a:solidFill>
                <a:schemeClr val="dk1"/>
              </a:solidFill>
              <a:latin typeface="Malgun Gothic"/>
              <a:ea typeface="Malgun Gothic"/>
              <a:cs typeface="Malgun Gothic"/>
              <a:sym typeface="Malgun Gothic"/>
            </a:endParaRPr>
          </a:p>
        </p:txBody>
      </p:sp>
      <p:sp>
        <p:nvSpPr>
          <p:cNvPr id="664" name="Google Shape;66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79" name="Google Shape;67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Ở đây, một miếng vá 5 x 5 pixel tương ứng với một đơn vị trong bản đồ tính năng. Bản vá pixel cục bộ như vậy được gọi là trường tiếp nhận cục bộ.</a:t>
            </a:r>
            <a:endParaRPr sz="1200">
              <a:solidFill>
                <a:srgbClr val="262626"/>
              </a:solidFill>
              <a:latin typeface="Arial"/>
              <a:ea typeface="Arial"/>
              <a:cs typeface="Arial"/>
              <a:sym typeface="Arial"/>
            </a:endParaRPr>
          </a:p>
        </p:txBody>
      </p:sp>
      <p:sp>
        <p:nvSpPr>
          <p:cNvPr id="697" name="Google Shape;69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34" name="Google Shape;73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컨볼루션은 해당하는 요소끼리 곱하고 결과를 모두 더하는 단순한 선형 연산이다. 위 왼쪽 그림에서 수용장 영역의 값(1,20,2)와 커널값(0.3, 0.4, 0.3)을 해당하는 요소끼리 곱하고 결과를 더하는 컨볼루션 연산을 수행하면</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1*(0.3) + 20*0.4 +2*0.3=8.9가 된다. 커널을 왼쪽에서 오른쪽으로 이동하면 이러한 연산을 모든 노드에 수행하면 연산이 완료된다.</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2차원에서 컨볼루션 연산은 1차원과 비슷하게 수행된다. 노드의 수용장 영역은 </a:t>
            </a:r>
            <a:r>
              <a:rPr i="0" lang="en-US" sz="1200">
                <a:solidFill>
                  <a:srgbClr val="262626"/>
                </a:solidFill>
                <a:latin typeface="Cambria Math"/>
                <a:ea typeface="Cambria Math"/>
                <a:cs typeface="Cambria Math"/>
                <a:sym typeface="Cambria Math"/>
              </a:rPr>
              <a:t>(■8(</a:t>
            </a:r>
            <a:r>
              <a:rPr b="0" i="0" lang="en-US" sz="1200">
                <a:solidFill>
                  <a:srgbClr val="262626"/>
                </a:solidFill>
                <a:latin typeface="Cambria Math"/>
                <a:ea typeface="Cambria Math"/>
                <a:cs typeface="Cambria Math"/>
                <a:sym typeface="Cambria Math"/>
              </a:rPr>
              <a:t>2&amp;■8(2&amp;9)@■8(2@2)&amp;■8(■8(2&amp;9)@■8(2&amp;9))))</a:t>
            </a:r>
            <a:r>
              <a:rPr lang="en-US" sz="1200">
                <a:solidFill>
                  <a:srgbClr val="262626"/>
                </a:solidFill>
                <a:latin typeface="Arial"/>
                <a:ea typeface="Arial"/>
                <a:cs typeface="Arial"/>
                <a:sym typeface="Arial"/>
              </a:rPr>
              <a:t>이고 커널은 </a:t>
            </a:r>
            <a:r>
              <a:rPr i="0" lang="en-US" sz="1200">
                <a:solidFill>
                  <a:srgbClr val="262626"/>
                </a:solidFill>
                <a:latin typeface="Cambria Math"/>
                <a:ea typeface="Cambria Math"/>
                <a:cs typeface="Cambria Math"/>
                <a:sym typeface="Cambria Math"/>
              </a:rPr>
              <a:t>(■8(</a:t>
            </a:r>
            <a:r>
              <a:rPr b="0" i="0" lang="en-US" sz="1200">
                <a:solidFill>
                  <a:srgbClr val="262626"/>
                </a:solidFill>
                <a:latin typeface="Cambria Math"/>
                <a:ea typeface="Cambria Math"/>
                <a:cs typeface="Cambria Math"/>
                <a:sym typeface="Cambria Math"/>
              </a:rPr>
              <a:t>−1&amp;■8(0&amp;1)@■8(−1@−1)&amp;■8(■8(0&amp;1)@■8(0&amp;1))))</a:t>
            </a:r>
            <a:r>
              <a:rPr lang="en-US" sz="1200">
                <a:solidFill>
                  <a:srgbClr val="262626"/>
                </a:solidFill>
                <a:latin typeface="Arial"/>
                <a:ea typeface="Arial"/>
                <a:cs typeface="Arial"/>
                <a:sym typeface="Arial"/>
              </a:rPr>
              <a:t>이므로 연산 결과는 21이 된다. 커널을 옮겨가며 같은 연산을 모든 노드에 적용하면 위 그림과 같은 특징 맵을 얻는다.</a:t>
            </a:r>
            <a:endParaRPr sz="1200">
              <a:solidFill>
                <a:srgbClr val="262626"/>
              </a:solidFill>
              <a:latin typeface="Arial"/>
              <a:ea typeface="Arial"/>
              <a:cs typeface="Arial"/>
              <a:sym typeface="Arial"/>
            </a:endParaRPr>
          </a:p>
        </p:txBody>
      </p:sp>
      <p:sp>
        <p:nvSpPr>
          <p:cNvPr id="757" name="Google Shape;75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12" name="Google Shape;81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56" name="Google Shape;85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81" name="Google Shape;88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99" name="Google Shape;89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14" name="Google Shape;91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Malgun Gothic"/>
              <a:buNone/>
            </a:pPr>
            <a:r>
              <a:t/>
            </a:r>
            <a:endParaRPr sz="1200" u="none">
              <a:solidFill>
                <a:srgbClr val="262626"/>
              </a:solidFill>
              <a:latin typeface="Arial"/>
              <a:ea typeface="Arial"/>
              <a:cs typeface="Arial"/>
              <a:sym typeface="Arial"/>
            </a:endParaRPr>
          </a:p>
        </p:txBody>
      </p:sp>
      <p:sp>
        <p:nvSpPr>
          <p:cNvPr id="933" name="Google Shape;93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52" name="Google Shape;95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64" name="Google Shape;96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82" name="Google Shape;98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a:latin typeface="Arial"/>
              <a:ea typeface="Arial"/>
              <a:cs typeface="Arial"/>
              <a:sym typeface="Arial"/>
            </a:endParaRPr>
          </a:p>
          <a:p>
            <a:pPr indent="0" lvl="1" marL="45720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rtl="0" algn="l">
              <a:spcBef>
                <a:spcPts val="0"/>
              </a:spcBef>
              <a:spcAft>
                <a:spcPts val="0"/>
              </a:spcAft>
              <a:buNone/>
            </a:pPr>
            <a:r>
              <a:t/>
            </a:r>
            <a:endParaRPr/>
          </a:p>
        </p:txBody>
      </p:sp>
      <p:sp>
        <p:nvSpPr>
          <p:cNvPr id="1024" name="Google Shape;102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00" name="Google Shape;20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36" name="Google Shape;103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49" name="Google Shape;10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061" name="Google Shape;106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Rank of the black and white image for CNN input.</a:t>
            </a:r>
            <a:endParaRPr/>
          </a:p>
        </p:txBody>
      </p:sp>
      <p:sp>
        <p:nvSpPr>
          <p:cNvPr id="1100" name="Google Shape;110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Rank of the black and white image for CNN input.</a:t>
            </a:r>
            <a:endParaRPr/>
          </a:p>
        </p:txBody>
      </p:sp>
      <p:sp>
        <p:nvSpPr>
          <p:cNvPr id="1118" name="Google Shape;111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Rank of the black and white image for CNN input.</a:t>
            </a:r>
            <a:endParaRPr/>
          </a:p>
        </p:txBody>
      </p:sp>
      <p:sp>
        <p:nvSpPr>
          <p:cNvPr id="1139" name="Google Shape;113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4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171" name="Google Shape;117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89" name="Google Shape;118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Đây là một số thông tin về lịch sử phát triển của CNN.</a:t>
            </a:r>
            <a:endParaRPr/>
          </a:p>
        </p:txBody>
      </p:sp>
      <p:sp>
        <p:nvSpPr>
          <p:cNvPr id="218" name="Google Shape;2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02" name="Google Shape;120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latin typeface="Arial"/>
                <a:ea typeface="Arial"/>
                <a:cs typeface="Arial"/>
                <a:sym typeface="Arial"/>
              </a:rPr>
              <a:t>Nếu bạn không tắt xáo trộn ban đầu, tập dữ liệu sẽ được xáo trộn mỗi khi dữ liệu lô nhỏ được trích xuất.</a:t>
            </a:r>
            <a:endParaRPr/>
          </a:p>
          <a:p>
            <a:pPr indent="0" lvl="1" marL="457200" rtl="0" algn="l">
              <a:spcBef>
                <a:spcPts val="0"/>
              </a:spcBef>
              <a:spcAft>
                <a:spcPts val="0"/>
              </a:spcAft>
              <a:buNone/>
            </a:pPr>
            <a:r>
              <a:rPr lang="en-US">
                <a:latin typeface="Arial"/>
                <a:ea typeface="Arial"/>
                <a:cs typeface="Arial"/>
                <a:sym typeface="Arial"/>
              </a:rPr>
              <a:t>Một bài tập về hoạt động như vậy được bao gồm trong sổ ghi chép jupyter của chương này.</a:t>
            </a:r>
            <a:endParaRPr/>
          </a:p>
          <a:p>
            <a:pPr indent="0" lvl="1" marL="457200" rtl="0" algn="l">
              <a:spcBef>
                <a:spcPts val="0"/>
              </a:spcBef>
              <a:spcAft>
                <a:spcPts val="0"/>
              </a:spcAft>
              <a:buNone/>
            </a:pPr>
            <a:r>
              <a:rPr lang="en-US">
                <a:latin typeface="Arial"/>
                <a:ea typeface="Arial"/>
                <a:cs typeface="Arial"/>
                <a:sym typeface="Arial"/>
              </a:rPr>
              <a:t>Bạn có thể quan sát số lượng nhãn thay đổi trong tập dữ liệu xác thực do phần tách thử nghiệm/xác thực bị xáo trộn.</a:t>
            </a:r>
            <a:endParaRPr/>
          </a:p>
          <a:p>
            <a:pPr indent="0" lvl="1" marL="457200" rtl="0" algn="l">
              <a:spcBef>
                <a:spcPts val="0"/>
              </a:spcBef>
              <a:spcAft>
                <a:spcPts val="0"/>
              </a:spcAft>
              <a:buNone/>
            </a:pPr>
            <a:r>
              <a:rPr lang="en-US">
                <a:latin typeface="Arial"/>
                <a:ea typeface="Arial"/>
                <a:cs typeface="Arial"/>
                <a:sym typeface="Arial"/>
              </a:rPr>
              <a:t>Sau đó, hiệu suất của mô hình được ước tính không chính xác do các bộ dữ liệu kiểm tra và xác thực được trộn lẫn.</a:t>
            </a:r>
            <a:endParaRPr sz="1200">
              <a:solidFill>
                <a:srgbClr val="262626"/>
              </a:solidFill>
              <a:latin typeface="Arial"/>
              <a:ea typeface="Arial"/>
              <a:cs typeface="Arial"/>
              <a:sym typeface="Arial"/>
            </a:endParaRPr>
          </a:p>
        </p:txBody>
      </p:sp>
      <p:sp>
        <p:nvSpPr>
          <p:cNvPr id="1242" name="Google Shape;124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7" name="Google Shape;125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58" name="Google Shape;125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72" name="Google Shape;127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Tham khảo tài liệu chính thức về (https://www.tensorf low.org/api_docs/python/tf/keras/layers/Conv2D) để biết các thông số khác.</a:t>
            </a:r>
            <a:endParaRPr sz="1200">
              <a:solidFill>
                <a:srgbClr val="262626"/>
              </a:solidFill>
              <a:latin typeface="Arial"/>
              <a:ea typeface="Arial"/>
              <a:cs typeface="Arial"/>
              <a:sym typeface="Arial"/>
            </a:endParaRPr>
          </a:p>
        </p:txBody>
      </p:sp>
      <p:sp>
        <p:nvSpPr>
          <p:cNvPr id="1286" name="Google Shape;128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14" name="Google Shape;131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27" name="Google Shape;132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343" name="Google Shape;1343;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357" name="Google Shape;135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CNN cũng có nguồn gốc từ sinh học.</a:t>
            </a:r>
            <a:endParaRPr/>
          </a:p>
          <a:p>
            <a:pPr indent="0" lvl="0" marL="0" marR="0" rtl="0" algn="l">
              <a:lnSpc>
                <a:spcPct val="100000"/>
              </a:lnSpc>
              <a:spcBef>
                <a:spcPts val="0"/>
              </a:spcBef>
              <a:spcAft>
                <a:spcPts val="0"/>
              </a:spcAft>
              <a:buClr>
                <a:schemeClr val="dk1"/>
              </a:buClr>
              <a:buSzPts val="1200"/>
              <a:buFont typeface="Malgun Gothic"/>
              <a:buNone/>
            </a:pPr>
            <a:r>
              <a:rPr lang="en-US"/>
              <a:t>Công trình đạt giải thưởng Nobel của D. Hubel và T. Wiesel cho thấy vỏ não thị giác nhận biết hình ảnh ở các mảng khoanh vùng.</a:t>
            </a:r>
            <a:endParaRPr/>
          </a:p>
        </p:txBody>
      </p:sp>
      <p:sp>
        <p:nvSpPr>
          <p:cNvPr id="231" name="Google Shape;2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3" name="Google Shape;138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384" name="Google Shape;138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399" name="Google Shape;1399;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435" name="Google Shape;143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1" name="Google Shape;145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452" name="Google Shape;1452;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465" name="Google Shape;1465;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Thứ hạng của hình ảnh đen trắng cho đầu vào CNN.</a:t>
            </a:r>
            <a:endParaRPr/>
          </a:p>
        </p:txBody>
      </p:sp>
      <p:sp>
        <p:nvSpPr>
          <p:cNvPr id="1479" name="Google Shape;147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6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493" name="Google Shape;149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4" name="Google Shape;150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RNN là một mạng nơ-ron sâu chuyên xử lý dữ liệu chuỗi.</a:t>
            </a:r>
            <a:endParaRPr/>
          </a:p>
        </p:txBody>
      </p:sp>
      <p:sp>
        <p:nvSpPr>
          <p:cNvPr id="1505" name="Google Shape;1505;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we define the convolution mathematically.</a:t>
            </a:r>
            <a:endParaRPr/>
          </a:p>
          <a:p>
            <a:pPr indent="0" lvl="0" marL="0" marR="0" rtl="0" algn="l">
              <a:lnSpc>
                <a:spcPct val="100000"/>
              </a:lnSpc>
              <a:spcBef>
                <a:spcPts val="0"/>
              </a:spcBef>
              <a:spcAft>
                <a:spcPts val="0"/>
              </a:spcAft>
              <a:buClr>
                <a:schemeClr val="dk1"/>
              </a:buClr>
              <a:buSzPts val="1200"/>
              <a:buFont typeface="Malgun Gothic"/>
              <a:buNone/>
            </a:pPr>
            <a:r>
              <a:rPr lang="en-US"/>
              <a:t>It is an operation that can be understood as “filtering”.</a:t>
            </a:r>
            <a:endParaRPr/>
          </a:p>
          <a:p>
            <a:pPr indent="0" lvl="0" marL="0" marR="0" rtl="0" algn="l">
              <a:lnSpc>
                <a:spcPct val="100000"/>
              </a:lnSpc>
              <a:spcBef>
                <a:spcPts val="0"/>
              </a:spcBef>
              <a:spcAft>
                <a:spcPts val="0"/>
              </a:spcAft>
              <a:buClr>
                <a:schemeClr val="dk1"/>
              </a:buClr>
              <a:buSzPts val="1200"/>
              <a:buFont typeface="Malgun Gothic"/>
              <a:buNone/>
            </a:pPr>
            <a:r>
              <a:rPr lang="en-US"/>
              <a:t>A kernel is usually a 2D matrix of finite size (</a:t>
            </a:r>
            <a:r>
              <a:rPr b="0" i="0" lang="en-US">
                <a:latin typeface="Cambria Math"/>
                <a:ea typeface="Cambria Math"/>
                <a:cs typeface="Cambria Math"/>
                <a:sym typeface="Cambria Math"/>
              </a:rPr>
              <a:t>𝑜𝑑𝑑 𝑛𝑢𝑚𝑏𝑒𝑟×𝑜𝑑𝑑 𝑛𝑢𝑚𝑏𝑒𝑟</a:t>
            </a:r>
            <a:r>
              <a:rPr lang="en-US"/>
              <a:t>) that acts like a local “filter”. </a:t>
            </a:r>
            <a:endParaRPr/>
          </a:p>
          <a:p>
            <a:pPr indent="0" lvl="0" marL="0" marR="0" rtl="0" algn="l">
              <a:lnSpc>
                <a:spcPct val="100000"/>
              </a:lnSpc>
              <a:spcBef>
                <a:spcPts val="0"/>
              </a:spcBef>
              <a:spcAft>
                <a:spcPts val="0"/>
              </a:spcAft>
              <a:buClr>
                <a:schemeClr val="dk1"/>
              </a:buClr>
              <a:buSzPts val="1200"/>
              <a:buFont typeface="Malgun Gothic"/>
              <a:buNone/>
            </a:pPr>
            <a:r>
              <a:rPr lang="en-US"/>
              <a:t>The kernel is applied with its center at </a:t>
            </a:r>
            <a:r>
              <a:rPr i="0" lang="en-US">
                <a:latin typeface="Cambria Math"/>
                <a:ea typeface="Cambria Math"/>
                <a:cs typeface="Cambria Math"/>
                <a:sym typeface="Cambria Math"/>
              </a:rPr>
              <a:t>(𝑖,𝑗)</a:t>
            </a: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6" name="Google Shape;25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Những ví dụ thường thấy của dữ liệu chuỗi là:</a:t>
            </a:r>
            <a:endParaRPr/>
          </a:p>
          <a:p>
            <a:pPr indent="0" lvl="0" marL="0" marR="0" rtl="0" algn="l">
              <a:lnSpc>
                <a:spcPct val="100000"/>
              </a:lnSpc>
              <a:spcBef>
                <a:spcPts val="0"/>
              </a:spcBef>
              <a:spcAft>
                <a:spcPts val="0"/>
              </a:spcAft>
              <a:buClr>
                <a:schemeClr val="dk1"/>
              </a:buClr>
              <a:buSzPts val="1200"/>
              <a:buFont typeface="Malgun Gothic"/>
              <a:buNone/>
            </a:pPr>
            <a:r>
              <a:rPr lang="en-US"/>
              <a:t>a) Chuỗi thời gian.</a:t>
            </a:r>
            <a:endParaRPr/>
          </a:p>
          <a:p>
            <a:pPr indent="0" lvl="0" marL="0" marR="0" rtl="0" algn="l">
              <a:lnSpc>
                <a:spcPct val="100000"/>
              </a:lnSpc>
              <a:spcBef>
                <a:spcPts val="0"/>
              </a:spcBef>
              <a:spcAft>
                <a:spcPts val="0"/>
              </a:spcAft>
              <a:buClr>
                <a:schemeClr val="dk1"/>
              </a:buClr>
              <a:buSzPts val="1200"/>
              <a:buFont typeface="Malgun Gothic"/>
              <a:buNone/>
            </a:pPr>
            <a:r>
              <a:rPr lang="en-US"/>
              <a:t>b) Ngôn ngữ tự nhiên viết tay và truyền miệng.</a:t>
            </a:r>
            <a:endParaRPr/>
          </a:p>
        </p:txBody>
      </p:sp>
      <p:sp>
        <p:nvSpPr>
          <p:cNvPr id="1518" name="Google Shape;1518;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5" name="Google Shape;1535;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cấu trúc của RNN, có thể có một dữ liệu nhập và một dữ liệu xuất ở mỗi bước thời gian.</a:t>
            </a:r>
            <a:endParaRPr/>
          </a:p>
          <a:p>
            <a:pPr indent="0" lvl="0" marL="0" marR="0" rtl="0" algn="l">
              <a:lnSpc>
                <a:spcPct val="100000"/>
              </a:lnSpc>
              <a:spcBef>
                <a:spcPts val="0"/>
              </a:spcBef>
              <a:spcAft>
                <a:spcPts val="0"/>
              </a:spcAft>
              <a:buClr>
                <a:schemeClr val="dk1"/>
              </a:buClr>
              <a:buSzPts val="1200"/>
              <a:buFont typeface="Malgun Gothic"/>
              <a:buNone/>
            </a:pPr>
            <a:r>
              <a:rPr lang="en-US"/>
              <a:t>Các nút thường được gọi là “ô nhớ”. </a:t>
            </a:r>
            <a:endParaRPr/>
          </a:p>
        </p:txBody>
      </p:sp>
      <p:sp>
        <p:nvSpPr>
          <p:cNvPr id="1536" name="Google Shape;153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5" name="Google Shape;158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mỗi bước thời gian, có thể có một tầng với vài nút.</a:t>
            </a:r>
            <a:endParaRPr/>
          </a:p>
        </p:txBody>
      </p:sp>
      <p:sp>
        <p:nvSpPr>
          <p:cNvPr id="1586" name="Google Shape;1586;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5" name="Google Shape;1645;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RNN có thể có dữ liệu nhập và xuất ở mỗi bước thời gian.</a:t>
            </a:r>
            <a:endParaRPr/>
          </a:p>
          <a:p>
            <a:pPr indent="0" lvl="0" marL="0" marR="0" rtl="0" algn="l">
              <a:lnSpc>
                <a:spcPct val="100000"/>
              </a:lnSpc>
              <a:spcBef>
                <a:spcPts val="0"/>
              </a:spcBef>
              <a:spcAft>
                <a:spcPts val="0"/>
              </a:spcAft>
              <a:buClr>
                <a:schemeClr val="dk1"/>
              </a:buClr>
              <a:buSzPts val="1200"/>
              <a:buFont typeface="Malgun Gothic"/>
              <a:buNone/>
            </a:pPr>
            <a:r>
              <a:rPr lang="en-US"/>
              <a:t>Đây là mô hình “chuỗi vào và chuỗi ra”. </a:t>
            </a:r>
            <a:endParaRPr sz="1200">
              <a:solidFill>
                <a:srgbClr val="262626"/>
              </a:solidFill>
              <a:latin typeface="Arial"/>
              <a:ea typeface="Arial"/>
              <a:cs typeface="Arial"/>
              <a:sym typeface="Arial"/>
            </a:endParaRPr>
          </a:p>
        </p:txBody>
      </p:sp>
      <p:sp>
        <p:nvSpPr>
          <p:cNvPr id="1646" name="Google Shape;1646;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6" name="Google Shape;1686;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RNN có thể có dữ liệu nhập ở tất cả các bước và chỉ có dữ liệu xuất ở bước cuối cùng.</a:t>
            </a:r>
            <a:endParaRPr/>
          </a:p>
          <a:p>
            <a:pPr indent="0" lvl="0" marL="0" marR="0" rtl="0" algn="l">
              <a:lnSpc>
                <a:spcPct val="100000"/>
              </a:lnSpc>
              <a:spcBef>
                <a:spcPts val="0"/>
              </a:spcBef>
              <a:spcAft>
                <a:spcPts val="0"/>
              </a:spcAft>
              <a:buClr>
                <a:schemeClr val="dk1"/>
              </a:buClr>
              <a:buSzPts val="1200"/>
              <a:buFont typeface="Malgun Gothic"/>
              <a:buNone/>
            </a:pPr>
            <a:r>
              <a:rPr lang="en-US"/>
              <a:t>Đây là mô hình “chuỗi vào và vectơ ra”.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87" name="Google Shape;1687;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RNN chỉ có dữ liệu nhập ở bước đầu tiên và dữ liệu xuất ở tất cả các bước.</a:t>
            </a:r>
            <a:endParaRPr/>
          </a:p>
          <a:p>
            <a:pPr indent="0" lvl="0" marL="0" marR="0" rtl="0" algn="l">
              <a:lnSpc>
                <a:spcPct val="100000"/>
              </a:lnSpc>
              <a:spcBef>
                <a:spcPts val="0"/>
              </a:spcBef>
              <a:spcAft>
                <a:spcPts val="0"/>
              </a:spcAft>
              <a:buClr>
                <a:schemeClr val="dk1"/>
              </a:buClr>
              <a:buSzPts val="1200"/>
              <a:buFont typeface="Malgun Gothic"/>
              <a:buNone/>
            </a:pPr>
            <a:r>
              <a:rPr lang="en-US"/>
              <a:t>Đây là mô hình “vectơ vào và chuỗi ra”.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20" name="Google Shape;172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7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2" name="Google Shape;1752;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53" name="Google Shape;1753;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4" name="Google Shape;1764;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ô RNN không thể duy trì một bộ nhớ dài hạn (tương quan).</a:t>
            </a:r>
            <a:endParaRPr/>
          </a:p>
          <a:p>
            <a:pPr indent="0" lvl="0" marL="0" marR="0" rtl="0" algn="l">
              <a:lnSpc>
                <a:spcPct val="100000"/>
              </a:lnSpc>
              <a:spcBef>
                <a:spcPts val="0"/>
              </a:spcBef>
              <a:spcAft>
                <a:spcPts val="0"/>
              </a:spcAft>
              <a:buClr>
                <a:schemeClr val="dk1"/>
              </a:buClr>
              <a:buSzPts val="1200"/>
              <a:buFont typeface="Malgun Gothic"/>
              <a:buNone/>
            </a:pPr>
            <a:r>
              <a:rPr lang="en-US"/>
              <a:t>Do vậy, một loại bộ nhớ mới tên là LSTM đã được phát minh.</a:t>
            </a:r>
            <a:endParaRPr/>
          </a:p>
          <a:p>
            <a:pPr indent="0" lvl="0" marL="0" marR="0" rtl="0" algn="l">
              <a:lnSpc>
                <a:spcPct val="100000"/>
              </a:lnSpc>
              <a:spcBef>
                <a:spcPts val="0"/>
              </a:spcBef>
              <a:spcAft>
                <a:spcPts val="0"/>
              </a:spcAft>
              <a:buClr>
                <a:schemeClr val="dk1"/>
              </a:buClr>
              <a:buSzPts val="1200"/>
              <a:buFont typeface="Malgun Gothic"/>
              <a:buNone/>
            </a:pPr>
            <a:r>
              <a:rPr lang="en-US"/>
              <a:t>ô LSTM có cấu trúc bên trong khá phức tạp. </a:t>
            </a:r>
            <a:endParaRPr/>
          </a:p>
          <a:p>
            <a:pPr indent="0" lvl="0" marL="0" marR="0" rtl="0" algn="l">
              <a:lnSpc>
                <a:spcPct val="100000"/>
              </a:lnSpc>
              <a:spcBef>
                <a:spcPts val="0"/>
              </a:spcBef>
              <a:spcAft>
                <a:spcPts val="0"/>
              </a:spcAft>
              <a:buClr>
                <a:schemeClr val="dk1"/>
              </a:buClr>
              <a:buSzPts val="1200"/>
              <a:buFont typeface="Malgun Gothic"/>
              <a:buNone/>
            </a:pPr>
            <a:r>
              <a:rPr lang="en-US"/>
              <a:t>Chúng ta sẽ không đi sâu tìm hiểu chi tiết.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65" name="Google Shape;1765;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1" name="Google Shape;181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Ô LSTM có dữ liệu nhập và dữ liệu xuất cũng như “trạng thái ô”.</a:t>
            </a:r>
            <a:endParaRPr/>
          </a:p>
          <a:p>
            <a:pPr indent="0" lvl="0" marL="0" marR="0" rtl="0" algn="l">
              <a:lnSpc>
                <a:spcPct val="100000"/>
              </a:lnSpc>
              <a:spcBef>
                <a:spcPts val="0"/>
              </a:spcBef>
              <a:spcAft>
                <a:spcPts val="0"/>
              </a:spcAft>
              <a:buClr>
                <a:schemeClr val="dk1"/>
              </a:buClr>
              <a:buSzPts val="1200"/>
              <a:buFont typeface="Malgun Gothic"/>
              <a:buNone/>
            </a:pPr>
            <a:r>
              <a:rPr lang="en-US"/>
              <a:t>Bên trong có “cổng” hoạt động với các hàm Sigmoid và hyperbolic tang (tanh). </a:t>
            </a:r>
            <a:endParaRPr/>
          </a:p>
        </p:txBody>
      </p:sp>
      <p:sp>
        <p:nvSpPr>
          <p:cNvPr id="1812" name="Google Shape;1812;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7" name="Google Shape;1857;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Giống với các ô RNN thông thường, ô LSTM cũng có thể tạo thành mạng. </a:t>
            </a:r>
            <a:endParaRPr/>
          </a:p>
        </p:txBody>
      </p:sp>
      <p:sp>
        <p:nvSpPr>
          <p:cNvPr id="1858" name="Google Shape;1858;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As a kernel is a locally applied filter, we can sweep through the image and filter the whole image.</a:t>
            </a:r>
            <a:endParaRPr/>
          </a:p>
          <a:p>
            <a:pPr indent="0" lvl="0" marL="0" marR="0" rtl="0" algn="l">
              <a:lnSpc>
                <a:spcPct val="100000"/>
              </a:lnSpc>
              <a:spcBef>
                <a:spcPts val="0"/>
              </a:spcBef>
              <a:spcAft>
                <a:spcPts val="0"/>
              </a:spcAft>
              <a:buClr>
                <a:schemeClr val="dk1"/>
              </a:buClr>
              <a:buSzPts val="1200"/>
              <a:buFont typeface="Cambria Math"/>
              <a:buNone/>
            </a:pPr>
            <a:r>
              <a:rPr i="0" lang="en-US">
                <a:latin typeface="Cambria Math"/>
                <a:ea typeface="Cambria Math"/>
                <a:cs typeface="Cambria Math"/>
                <a:sym typeface="Cambria Math"/>
              </a:rPr>
              <a:t>(𝑖,𝑗)</a:t>
            </a:r>
            <a:r>
              <a:rPr lang="en-US"/>
              <a:t> is the center of the kernel. </a:t>
            </a:r>
            <a:endParaRPr/>
          </a:p>
          <a:p>
            <a:pPr indent="0" lvl="0" marL="0" marR="0" rtl="0" algn="l">
              <a:lnSpc>
                <a:spcPct val="100000"/>
              </a:lnSpc>
              <a:spcBef>
                <a:spcPts val="0"/>
              </a:spcBef>
              <a:spcAft>
                <a:spcPts val="0"/>
              </a:spcAft>
              <a:buClr>
                <a:schemeClr val="dk1"/>
              </a:buClr>
              <a:buSzPts val="1200"/>
              <a:buFont typeface="Malgun Gothic"/>
              <a:buNone/>
            </a:pPr>
            <a:r>
              <a:rPr lang="en-US"/>
              <a:t>In this example, we apply a stride of 1 horizontally and vertically.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8" name="Google Shape;26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8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7" name="Google Shape;189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98" name="Google Shape;189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16" name="Google Shape;1916;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8" name="Google Shape;192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Bộ mã hóa tự động là một ANN khá đơn giản, rất hữu dụng để trích xuất thuộc tính và giảm chiều. </a:t>
            </a:r>
            <a:endParaRPr/>
          </a:p>
          <a:p>
            <a:pPr indent="0" lvl="0" marL="0" marR="0" rtl="0" algn="l">
              <a:lnSpc>
                <a:spcPct val="100000"/>
              </a:lnSpc>
              <a:spcBef>
                <a:spcPts val="0"/>
              </a:spcBef>
              <a:spcAft>
                <a:spcPts val="0"/>
              </a:spcAft>
              <a:buClr>
                <a:schemeClr val="dk1"/>
              </a:buClr>
              <a:buSzPts val="1200"/>
              <a:buFont typeface="Malgun Gothic"/>
              <a:buNone/>
            </a:pPr>
            <a:r>
              <a:rPr lang="en-US"/>
              <a:t>Lưu ý rằng dữ liệu xuất thực tế được lấy từ tầng (ẩn) giữa!</a:t>
            </a:r>
            <a:endParaRPr/>
          </a:p>
          <a:p>
            <a:pPr indent="0" lvl="0" marL="0" marR="0" rtl="0" algn="l">
              <a:lnSpc>
                <a:spcPct val="100000"/>
              </a:lnSpc>
              <a:spcBef>
                <a:spcPts val="0"/>
              </a:spcBef>
              <a:spcAft>
                <a:spcPts val="0"/>
              </a:spcAft>
              <a:buClr>
                <a:schemeClr val="dk1"/>
              </a:buClr>
              <a:buSzPts val="1200"/>
              <a:buFont typeface="Malgun Gothic"/>
              <a:buNone/>
            </a:pPr>
            <a:r>
              <a:rPr lang="en-US"/>
              <a:t>Trên thực tế, có thể có nhiều hơn một tầng ẩn.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29" name="Google Shape;1929;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7" name="Google Shape;197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Số nút ở tầng ẩn giữa ít hơn số nút ở tầng dữ liệu nhập và xuất.</a:t>
            </a:r>
            <a:endParaRPr/>
          </a:p>
          <a:p>
            <a:pPr indent="0" lvl="0" marL="0" marR="0" rtl="0" algn="l">
              <a:lnSpc>
                <a:spcPct val="100000"/>
              </a:lnSpc>
              <a:spcBef>
                <a:spcPts val="0"/>
              </a:spcBef>
              <a:spcAft>
                <a:spcPts val="0"/>
              </a:spcAft>
              <a:buClr>
                <a:schemeClr val="dk1"/>
              </a:buClr>
              <a:buSzPts val="1200"/>
              <a:buFont typeface="Malgun Gothic"/>
              <a:buNone/>
            </a:pPr>
            <a:r>
              <a:rPr lang="en-US"/>
              <a:t>Do vậy, lấy dữ liệu xuất từ tầng ẩn giữa dẫn đến phép biểu diễn giảm chiều.</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78" name="Google Shape;1978;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4" name="Google Shape;202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encoding weight matrix </a:t>
            </a:r>
            <a:r>
              <a:rPr b="1" i="0" lang="en-US" sz="1200">
                <a:latin typeface="Cambria Math"/>
                <a:ea typeface="Cambria Math"/>
                <a:cs typeface="Cambria Math"/>
                <a:sym typeface="Cambria Math"/>
              </a:rPr>
              <a:t>𝑾_</a:t>
            </a:r>
            <a:r>
              <a:rPr b="0" i="0" lang="en-US" sz="1200">
                <a:latin typeface="Cambria Math"/>
                <a:ea typeface="Cambria Math"/>
                <a:cs typeface="Cambria Math"/>
                <a:sym typeface="Cambria Math"/>
              </a:rPr>
              <a:t>𝑒</a:t>
            </a:r>
            <a:r>
              <a:rPr lang="en-US" sz="1200">
                <a:latin typeface="Times New Roman"/>
                <a:ea typeface="Times New Roman"/>
                <a:cs typeface="Times New Roman"/>
                <a:sym typeface="Times New Roman"/>
              </a:rPr>
              <a:t> </a:t>
            </a:r>
            <a:r>
              <a:rPr lang="en-US"/>
              <a:t>and the decoding weight matrix </a:t>
            </a:r>
            <a:r>
              <a:rPr b="1" i="0" lang="en-US" sz="1200">
                <a:latin typeface="Cambria Math"/>
                <a:ea typeface="Cambria Math"/>
                <a:cs typeface="Cambria Math"/>
                <a:sym typeface="Cambria Math"/>
              </a:rPr>
              <a:t>𝑾_</a:t>
            </a:r>
            <a:r>
              <a:rPr b="0" i="0" lang="en-US" sz="1200">
                <a:latin typeface="Cambria Math"/>
                <a:ea typeface="Cambria Math"/>
                <a:cs typeface="Cambria Math"/>
                <a:sym typeface="Cambria Math"/>
              </a:rPr>
              <a:t>𝑑</a:t>
            </a:r>
            <a:r>
              <a:rPr lang="en-US" sz="1200">
                <a:latin typeface="Times New Roman"/>
                <a:ea typeface="Times New Roman"/>
                <a:cs typeface="Times New Roman"/>
                <a:sym typeface="Times New Roman"/>
              </a:rPr>
              <a:t> </a:t>
            </a:r>
            <a:r>
              <a:rPr lang="en-US"/>
              <a:t>can be trained independently or may be related to each other.</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25" name="Google Shape;2025;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2" name="Google Shape;2072;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1" name="Google Shape;2091;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5" name="Google Shape;210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b="1"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học cách tạo các mảng NumPy và làm việc với các thuộc tính của chúng.</a:t>
            </a:r>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nút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Tìm kiếm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và Run.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Nhập lệnh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và nhấn Enter.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a:t>
            </a:r>
            <a:r>
              <a:rPr b="0"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chuyển đến thư mục chứa các tệp thực hành. (Nếu bạn chưa có file thực hành, hãy hỏi người hướng dẫn của bạn)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thư mục </a:t>
            </a:r>
            <a:r>
              <a:rPr b="1" lang="en-US" sz="1200">
                <a:solidFill>
                  <a:srgbClr val="000000"/>
                </a:solidFill>
                <a:latin typeface="Times New Roman"/>
                <a:ea typeface="Times New Roman"/>
                <a:cs typeface="Times New Roman"/>
                <a:sym typeface="Times New Roman"/>
              </a:rPr>
              <a:t>Bài tập mã hóa</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tệp </a:t>
            </a:r>
            <a:r>
              <a:rPr b="1" lang="en-US" sz="1200">
                <a:solidFill>
                  <a:srgbClr val="000000"/>
                </a:solidFill>
                <a:latin typeface="Times New Roman"/>
                <a:ea typeface="Times New Roman"/>
                <a:cs typeface="Times New Roman"/>
                <a:sym typeface="Times New Roman"/>
              </a:rPr>
              <a:t>ex_0703a.ipynb</a:t>
            </a:r>
            <a:r>
              <a:rPr lang="en-US"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Xem lại các ví dụ về các chủ đề dưới đây</a:t>
            </a:r>
            <a:endParaRPr sz="1200">
              <a:solidFill>
                <a:srgbClr val="FF0000"/>
              </a:solidFill>
              <a:highlight>
                <a:srgbClr val="FF0000"/>
              </a:highlight>
              <a:latin typeface="Malgun Gothic"/>
              <a:ea typeface="Malgun Gothic"/>
              <a:cs typeface="Malgun Gothic"/>
              <a:sym typeface="Malgun Gothic"/>
            </a:endParaRPr>
          </a:p>
          <a:p>
            <a:pPr indent="0" lvl="0" marL="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Thư viện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Thông tin cơ bản về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Tạo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Lập chỉ mục và cắt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Thuộc tính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Sửa đổi mảng NumPy.</a:t>
            </a:r>
            <a:endParaRPr i="1" sz="1200">
              <a:solidFill>
                <a:srgbClr val="000000"/>
              </a:solidFill>
              <a:latin typeface="Times New Roman"/>
              <a:ea typeface="Times New Roman"/>
              <a:cs typeface="Times New Roman"/>
              <a:sym typeface="Times New Roman"/>
            </a:endParaRPr>
          </a:p>
          <a:p>
            <a:pPr indent="0" lvl="2" marL="914400" rtl="0" algn="just">
              <a:lnSpc>
                <a:spcPct val="107000"/>
              </a:lnSpc>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000">
              <a:solidFill>
                <a:schemeClr val="dk1"/>
              </a:solidFill>
              <a:latin typeface="Malgun Gothic"/>
              <a:ea typeface="Malgun Gothic"/>
              <a:cs typeface="Malgun Gothic"/>
              <a:sym typeface="Malgun Gothic"/>
            </a:endParaRPr>
          </a:p>
        </p:txBody>
      </p:sp>
      <p:sp>
        <p:nvSpPr>
          <p:cNvPr id="2106" name="Google Shape;210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0" name="Google Shape;212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b="1"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học cách tạo các mảng NumPy và làm việc với các thuộc tính của chúng.</a:t>
            </a:r>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nút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Tìm kiếm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và Run.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Nhập lệnh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và nhấn Enter.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a:t>
            </a:r>
            <a:r>
              <a:rPr b="0"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chuyển đến thư mục chứa các tệp thực hành. (Nếu bạn chưa có file thực hành, hãy hỏi người hướng dẫn của bạn)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thư mục </a:t>
            </a:r>
            <a:r>
              <a:rPr b="1" lang="en-US" sz="1200">
                <a:solidFill>
                  <a:srgbClr val="000000"/>
                </a:solidFill>
                <a:latin typeface="Times New Roman"/>
                <a:ea typeface="Times New Roman"/>
                <a:cs typeface="Times New Roman"/>
                <a:sym typeface="Times New Roman"/>
              </a:rPr>
              <a:t>Bài tập mã hóa</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Nhấp vào tệp </a:t>
            </a:r>
            <a:r>
              <a:rPr b="1" lang="en-US" sz="1200">
                <a:solidFill>
                  <a:srgbClr val="000000"/>
                </a:solidFill>
                <a:latin typeface="Times New Roman"/>
                <a:ea typeface="Times New Roman"/>
                <a:cs typeface="Times New Roman"/>
                <a:sym typeface="Times New Roman"/>
              </a:rPr>
              <a:t>ex_0703B.ipynb</a:t>
            </a:r>
            <a:r>
              <a:rPr lang="en-US"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Xem lại các ví dụ về các chủ đề dưới đây</a:t>
            </a:r>
            <a:endParaRPr sz="1200">
              <a:solidFill>
                <a:srgbClr val="FF0000"/>
              </a:solidFill>
              <a:highlight>
                <a:srgbClr val="FF0000"/>
              </a:highlight>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Thư viện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Thông tin cơ bản về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Tạo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Lập chỉ mục và cắt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Thuộc tính NumPy và định hình lại.</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Sửa đổi mảng NumPy.</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000">
              <a:solidFill>
                <a:schemeClr val="dk1"/>
              </a:solidFill>
              <a:latin typeface="Malgun Gothic"/>
              <a:ea typeface="Malgun Gothic"/>
              <a:cs typeface="Malgun Gothic"/>
              <a:sym typeface="Malgun Gothic"/>
            </a:endParaRPr>
          </a:p>
        </p:txBody>
      </p:sp>
      <p:sp>
        <p:nvSpPr>
          <p:cNvPr id="2121" name="Google Shape;212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8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5" name="Google Shape;2135;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136" name="Google Shape;2136;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As a kernel is a locally applied filter, we can sweep through the image and filter the whole image.</a:t>
            </a:r>
            <a:endParaRPr/>
          </a:p>
          <a:p>
            <a:pPr indent="0" lvl="0" marL="0" marR="0" rtl="0" algn="l">
              <a:lnSpc>
                <a:spcPct val="100000"/>
              </a:lnSpc>
              <a:spcBef>
                <a:spcPts val="0"/>
              </a:spcBef>
              <a:spcAft>
                <a:spcPts val="0"/>
              </a:spcAft>
              <a:buClr>
                <a:schemeClr val="dk1"/>
              </a:buClr>
              <a:buSzPts val="1200"/>
              <a:buFont typeface="Cambria Math"/>
              <a:buNone/>
            </a:pPr>
            <a:r>
              <a:rPr i="0" lang="en-US">
                <a:latin typeface="Cambria Math"/>
                <a:ea typeface="Cambria Math"/>
                <a:cs typeface="Cambria Math"/>
                <a:sym typeface="Cambria Math"/>
              </a:rPr>
              <a:t>(𝑖,𝑗)</a:t>
            </a:r>
            <a:r>
              <a:rPr lang="en-US"/>
              <a:t> is the center of the kernel. </a:t>
            </a:r>
            <a:endParaRPr/>
          </a:p>
          <a:p>
            <a:pPr indent="0" lvl="0" marL="0" marR="0" rtl="0" algn="l">
              <a:lnSpc>
                <a:spcPct val="100000"/>
              </a:lnSpc>
              <a:spcBef>
                <a:spcPts val="0"/>
              </a:spcBef>
              <a:spcAft>
                <a:spcPts val="0"/>
              </a:spcAft>
              <a:buClr>
                <a:schemeClr val="dk1"/>
              </a:buClr>
              <a:buSzPts val="1200"/>
              <a:buFont typeface="Malgun Gothic"/>
              <a:buNone/>
            </a:pPr>
            <a:r>
              <a:rPr lang="en-US"/>
              <a:t>In this example, we apply a stride of 2 horizontally and vertically.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9" name="Google Shape;2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3" name="Google Shape;2153;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Ảnh lấy từ bài báo đăng tại</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https://arxiv.org/abs/1812.04948</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GAN có thể tổng hợp nên hình ảnh giả không thể phân biệt với ảnh thật. </a:t>
            </a:r>
            <a:endParaRPr/>
          </a:p>
        </p:txBody>
      </p:sp>
      <p:sp>
        <p:nvSpPr>
          <p:cNvPr id="2154" name="Google Shape;2154;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8" name="Google Shape;2168;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5" name="Google Shape;2195;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7" name="Google Shape;2207;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9" name="Google Shape;221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0" name="Google Shape;2220;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4" name="Google Shape;2254;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5" name="Google Shape;2255;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5" name="Google Shape;2285;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7" name="Google Shape;2317;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8" name="Google Shape;2328;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7" name="Google Shape;2347;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134"/>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134"/>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134"/>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rgbClr val="1429A0"/>
        </a:solidFill>
      </p:bgPr>
    </p:bg>
    <p:spTree>
      <p:nvGrpSpPr>
        <p:cNvPr id="63" name="Shape 63"/>
        <p:cNvGrpSpPr/>
        <p:nvPr/>
      </p:nvGrpSpPr>
      <p:grpSpPr>
        <a:xfrm>
          <a:off x="0" y="0"/>
          <a:ext cx="0" cy="0"/>
          <a:chOff x="0" y="0"/>
          <a:chExt cx="0" cy="0"/>
        </a:xfrm>
      </p:grpSpPr>
      <p:cxnSp>
        <p:nvCxnSpPr>
          <p:cNvPr id="64" name="Google Shape;64;p14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5" name="Google Shape;65;p14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66" name="Shape 66"/>
        <p:cNvGrpSpPr/>
        <p:nvPr/>
      </p:nvGrpSpPr>
      <p:grpSpPr>
        <a:xfrm>
          <a:off x="0" y="0"/>
          <a:ext cx="0" cy="0"/>
          <a:chOff x="0" y="0"/>
          <a:chExt cx="0" cy="0"/>
        </a:xfrm>
      </p:grpSpPr>
      <p:sp>
        <p:nvSpPr>
          <p:cNvPr id="67" name="Google Shape;67;p144"/>
          <p:cNvSpPr/>
          <p:nvPr/>
        </p:nvSpPr>
        <p:spPr>
          <a:xfrm>
            <a:off x="0" y="0"/>
            <a:ext cx="9902825" cy="6858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8" name="Google Shape;68;p144"/>
          <p:cNvSpPr/>
          <p:nvPr/>
        </p:nvSpPr>
        <p:spPr>
          <a:xfrm>
            <a:off x="582743" y="1885568"/>
            <a:ext cx="8741147" cy="321906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cxnSp>
        <p:nvCxnSpPr>
          <p:cNvPr id="69" name="Google Shape;69;p144"/>
          <p:cNvCxnSpPr/>
          <p:nvPr/>
        </p:nvCxnSpPr>
        <p:spPr>
          <a:xfrm flipH="1">
            <a:off x="4025220" y="1875454"/>
            <a:ext cx="1856196" cy="3219061"/>
          </a:xfrm>
          <a:prstGeom prst="straightConnector1">
            <a:avLst/>
          </a:prstGeom>
          <a:noFill/>
          <a:ln cap="flat" cmpd="sng" w="9525">
            <a:solidFill>
              <a:schemeClr val="lt1"/>
            </a:solidFill>
            <a:prstDash val="solid"/>
            <a:miter lim="800000"/>
            <a:headEnd len="sm" w="sm" type="none"/>
            <a:tailEnd len="sm" w="sm" type="none"/>
          </a:ln>
        </p:spPr>
      </p:cxnSp>
      <p:cxnSp>
        <p:nvCxnSpPr>
          <p:cNvPr id="70" name="Google Shape;70;p14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1" name="Google Shape;71;p14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pper">
  <p:cSld name="1_Slipper">
    <p:bg>
      <p:bgPr>
        <a:solidFill>
          <a:srgbClr val="1429A0"/>
        </a:solidFill>
      </p:bgPr>
    </p:bg>
    <p:spTree>
      <p:nvGrpSpPr>
        <p:cNvPr id="72" name="Shape 72"/>
        <p:cNvGrpSpPr/>
        <p:nvPr/>
      </p:nvGrpSpPr>
      <p:grpSpPr>
        <a:xfrm>
          <a:off x="0" y="0"/>
          <a:ext cx="0" cy="0"/>
          <a:chOff x="0" y="0"/>
          <a:chExt cx="0" cy="0"/>
        </a:xfrm>
      </p:grpSpPr>
      <p:sp>
        <p:nvSpPr>
          <p:cNvPr id="73" name="Google Shape;73;p145"/>
          <p:cNvSpPr/>
          <p:nvPr/>
        </p:nvSpPr>
        <p:spPr>
          <a:xfrm>
            <a:off x="582743" y="1885568"/>
            <a:ext cx="8741147" cy="321906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cxnSp>
        <p:nvCxnSpPr>
          <p:cNvPr id="74" name="Google Shape;74;p14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5" name="Google Shape;75;p14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chemeClr val="lt1"/>
                </a:solidFill>
                <a:latin typeface="Arial"/>
                <a:ea typeface="Arial"/>
                <a:cs typeface="Arial"/>
                <a:sym typeface="Arial"/>
              </a:rPr>
              <a:t>Samsung Innovation Campus</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76" name="Shape 76"/>
        <p:cNvGrpSpPr/>
        <p:nvPr/>
      </p:nvGrpSpPr>
      <p:grpSpPr>
        <a:xfrm>
          <a:off x="0" y="0"/>
          <a:ext cx="0" cy="0"/>
          <a:chOff x="0" y="0"/>
          <a:chExt cx="0" cy="0"/>
        </a:xfrm>
      </p:grpSpPr>
      <p:grpSp>
        <p:nvGrpSpPr>
          <p:cNvPr id="77" name="Google Shape;77;p146"/>
          <p:cNvGrpSpPr/>
          <p:nvPr/>
        </p:nvGrpSpPr>
        <p:grpSpPr>
          <a:xfrm>
            <a:off x="449468" y="1462227"/>
            <a:ext cx="9000714" cy="4500283"/>
            <a:chOff x="578678" y="1445207"/>
            <a:chExt cx="8748000" cy="4136077"/>
          </a:xfrm>
        </p:grpSpPr>
        <p:sp>
          <p:nvSpPr>
            <p:cNvPr id="78" name="Google Shape;78;p146"/>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79" name="Google Shape;79;p146"/>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80" name="Google Shape;80;p146"/>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81" name="Google Shape;81;p146"/>
          <p:cNvGrpSpPr/>
          <p:nvPr/>
        </p:nvGrpSpPr>
        <p:grpSpPr>
          <a:xfrm>
            <a:off x="0" y="1"/>
            <a:ext cx="9902825" cy="999802"/>
            <a:chOff x="0" y="1"/>
            <a:chExt cx="9906000" cy="999802"/>
          </a:xfrm>
        </p:grpSpPr>
        <p:sp>
          <p:nvSpPr>
            <p:cNvPr id="82" name="Google Shape;82;p14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83" name="Google Shape;83;p14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84" name="Google Shape;84;p14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85" name="Google Shape;85;p14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6" name="Google Shape;86;p14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87" name="Google Shape;87;p146"/>
          <p:cNvGrpSpPr/>
          <p:nvPr/>
        </p:nvGrpSpPr>
        <p:grpSpPr>
          <a:xfrm>
            <a:off x="747594" y="2408824"/>
            <a:ext cx="8536863" cy="3303528"/>
            <a:chOff x="747834" y="2129937"/>
            <a:chExt cx="8539600" cy="3303528"/>
          </a:xfrm>
        </p:grpSpPr>
        <p:grpSp>
          <p:nvGrpSpPr>
            <p:cNvPr id="88" name="Google Shape;88;p146"/>
            <p:cNvGrpSpPr/>
            <p:nvPr/>
          </p:nvGrpSpPr>
          <p:grpSpPr>
            <a:xfrm>
              <a:off x="747834" y="2129937"/>
              <a:ext cx="8539600" cy="1267182"/>
              <a:chOff x="805623" y="2423005"/>
              <a:chExt cx="8539600" cy="1267182"/>
            </a:xfrm>
          </p:grpSpPr>
          <p:grpSp>
            <p:nvGrpSpPr>
              <p:cNvPr id="89" name="Google Shape;89;p146"/>
              <p:cNvGrpSpPr/>
              <p:nvPr/>
            </p:nvGrpSpPr>
            <p:grpSpPr>
              <a:xfrm>
                <a:off x="966158" y="2423005"/>
                <a:ext cx="8379065" cy="1267182"/>
                <a:chOff x="1098893" y="2558690"/>
                <a:chExt cx="8379065" cy="1267182"/>
              </a:xfrm>
            </p:grpSpPr>
            <p:sp>
              <p:nvSpPr>
                <p:cNvPr id="90" name="Google Shape;90;p146"/>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91" name="Google Shape;91;p146"/>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92" name="Google Shape;92;p146"/>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93" name="Google Shape;93;p146"/>
            <p:cNvGrpSpPr/>
            <p:nvPr/>
          </p:nvGrpSpPr>
          <p:grpSpPr>
            <a:xfrm>
              <a:off x="747834" y="3559917"/>
              <a:ext cx="8539600" cy="1055714"/>
              <a:chOff x="805623" y="3889855"/>
              <a:chExt cx="8539600" cy="1055714"/>
            </a:xfrm>
          </p:grpSpPr>
          <p:grpSp>
            <p:nvGrpSpPr>
              <p:cNvPr id="94" name="Google Shape;94;p146"/>
              <p:cNvGrpSpPr/>
              <p:nvPr/>
            </p:nvGrpSpPr>
            <p:grpSpPr>
              <a:xfrm>
                <a:off x="958539" y="3889855"/>
                <a:ext cx="8386684" cy="1055714"/>
                <a:chOff x="1098894" y="2558690"/>
                <a:chExt cx="8386684" cy="1055714"/>
              </a:xfrm>
            </p:grpSpPr>
            <p:sp>
              <p:nvSpPr>
                <p:cNvPr id="95" name="Google Shape;95;p1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96" name="Google Shape;96;p146"/>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97" name="Google Shape;97;p146"/>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98" name="Google Shape;98;p146"/>
            <p:cNvGrpSpPr/>
            <p:nvPr/>
          </p:nvGrpSpPr>
          <p:grpSpPr>
            <a:xfrm>
              <a:off x="747834" y="4781836"/>
              <a:ext cx="8539600" cy="651629"/>
              <a:chOff x="805623" y="5143345"/>
              <a:chExt cx="8539600" cy="651629"/>
            </a:xfrm>
          </p:grpSpPr>
          <p:grpSp>
            <p:nvGrpSpPr>
              <p:cNvPr id="99" name="Google Shape;99;p146"/>
              <p:cNvGrpSpPr/>
              <p:nvPr/>
            </p:nvGrpSpPr>
            <p:grpSpPr>
              <a:xfrm>
                <a:off x="966159" y="5143345"/>
                <a:ext cx="8379064" cy="651629"/>
                <a:chOff x="1098894" y="2558690"/>
                <a:chExt cx="8379064" cy="651629"/>
              </a:xfrm>
            </p:grpSpPr>
            <p:sp>
              <p:nvSpPr>
                <p:cNvPr id="100" name="Google Shape;100;p1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101" name="Google Shape;101;p146"/>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102" name="Google Shape;102;p146"/>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103" name="Google Shape;103;p146"/>
          <p:cNvGrpSpPr/>
          <p:nvPr/>
        </p:nvGrpSpPr>
        <p:grpSpPr>
          <a:xfrm>
            <a:off x="589619" y="1588472"/>
            <a:ext cx="6613544" cy="430887"/>
            <a:chOff x="790976" y="1592058"/>
            <a:chExt cx="6615664" cy="430887"/>
          </a:xfrm>
        </p:grpSpPr>
        <p:sp>
          <p:nvSpPr>
            <p:cNvPr id="104" name="Google Shape;104;p146"/>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05" name="Google Shape;105;p146"/>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106" name="Google Shape;106;p14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107" name="Shape 107"/>
        <p:cNvGrpSpPr/>
        <p:nvPr/>
      </p:nvGrpSpPr>
      <p:grpSpPr>
        <a:xfrm>
          <a:off x="0" y="0"/>
          <a:ext cx="0" cy="0"/>
          <a:chOff x="0" y="0"/>
          <a:chExt cx="0" cy="0"/>
        </a:xfrm>
      </p:grpSpPr>
      <p:grpSp>
        <p:nvGrpSpPr>
          <p:cNvPr id="108" name="Google Shape;108;p147"/>
          <p:cNvGrpSpPr/>
          <p:nvPr/>
        </p:nvGrpSpPr>
        <p:grpSpPr>
          <a:xfrm>
            <a:off x="0" y="1"/>
            <a:ext cx="9902825" cy="999802"/>
            <a:chOff x="0" y="1"/>
            <a:chExt cx="9906000" cy="999802"/>
          </a:xfrm>
        </p:grpSpPr>
        <p:sp>
          <p:nvSpPr>
            <p:cNvPr id="109" name="Google Shape;109;p14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0" name="Google Shape;110;p14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111" name="Google Shape;111;p14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12" name="Google Shape;112;p14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3" name="Google Shape;113;p14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14" name="Google Shape;114;p147"/>
          <p:cNvGrpSpPr/>
          <p:nvPr/>
        </p:nvGrpSpPr>
        <p:grpSpPr>
          <a:xfrm>
            <a:off x="449468" y="1462227"/>
            <a:ext cx="9000714" cy="4500283"/>
            <a:chOff x="449612" y="1219200"/>
            <a:chExt cx="9003600" cy="4500283"/>
          </a:xfrm>
        </p:grpSpPr>
        <p:grpSp>
          <p:nvGrpSpPr>
            <p:cNvPr id="115" name="Google Shape;115;p147"/>
            <p:cNvGrpSpPr/>
            <p:nvPr/>
          </p:nvGrpSpPr>
          <p:grpSpPr>
            <a:xfrm>
              <a:off x="449612" y="1219200"/>
              <a:ext cx="9003600" cy="4500283"/>
              <a:chOff x="578678" y="1445207"/>
              <a:chExt cx="8748000" cy="4136077"/>
            </a:xfrm>
          </p:grpSpPr>
          <p:sp>
            <p:nvSpPr>
              <p:cNvPr id="116" name="Google Shape;116;p14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7" name="Google Shape;117;p14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8" name="Google Shape;118;p14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19" name="Google Shape;119;p147"/>
            <p:cNvGrpSpPr/>
            <p:nvPr/>
          </p:nvGrpSpPr>
          <p:grpSpPr>
            <a:xfrm>
              <a:off x="747834" y="2165797"/>
              <a:ext cx="8539600" cy="1267182"/>
              <a:chOff x="805623" y="2423005"/>
              <a:chExt cx="8539600" cy="1267182"/>
            </a:xfrm>
          </p:grpSpPr>
          <p:grpSp>
            <p:nvGrpSpPr>
              <p:cNvPr id="120" name="Google Shape;120;p147"/>
              <p:cNvGrpSpPr/>
              <p:nvPr/>
            </p:nvGrpSpPr>
            <p:grpSpPr>
              <a:xfrm>
                <a:off x="966158" y="2423005"/>
                <a:ext cx="8379065" cy="1267182"/>
                <a:chOff x="1098893" y="2558690"/>
                <a:chExt cx="8379065" cy="1267182"/>
              </a:xfrm>
            </p:grpSpPr>
            <p:sp>
              <p:nvSpPr>
                <p:cNvPr id="121" name="Google Shape;121;p14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22" name="Google Shape;122;p14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23" name="Google Shape;123;p14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4" name="Google Shape;124;p147"/>
            <p:cNvGrpSpPr/>
            <p:nvPr/>
          </p:nvGrpSpPr>
          <p:grpSpPr>
            <a:xfrm>
              <a:off x="747834" y="3595777"/>
              <a:ext cx="8539600" cy="1876451"/>
              <a:chOff x="805623" y="3889855"/>
              <a:chExt cx="8539600" cy="1876451"/>
            </a:xfrm>
          </p:grpSpPr>
          <p:grpSp>
            <p:nvGrpSpPr>
              <p:cNvPr id="125" name="Google Shape;125;p147"/>
              <p:cNvGrpSpPr/>
              <p:nvPr/>
            </p:nvGrpSpPr>
            <p:grpSpPr>
              <a:xfrm>
                <a:off x="958539" y="3889855"/>
                <a:ext cx="8386684" cy="1876451"/>
                <a:chOff x="1098894" y="2558690"/>
                <a:chExt cx="8386684" cy="1876451"/>
              </a:xfrm>
            </p:grpSpPr>
            <p:sp>
              <p:nvSpPr>
                <p:cNvPr id="126" name="Google Shape;126;p14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27" name="Google Shape;127;p147"/>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28" name="Google Shape;128;p14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9" name="Google Shape;129;p147"/>
            <p:cNvGrpSpPr/>
            <p:nvPr/>
          </p:nvGrpSpPr>
          <p:grpSpPr>
            <a:xfrm>
              <a:off x="589808" y="1345444"/>
              <a:ext cx="6615664" cy="430887"/>
              <a:chOff x="790976" y="1592058"/>
              <a:chExt cx="6615664" cy="430887"/>
            </a:xfrm>
          </p:grpSpPr>
          <p:sp>
            <p:nvSpPr>
              <p:cNvPr id="130" name="Google Shape;130;p14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31" name="Google Shape;131;p14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32" name="Google Shape;132;p14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33" name="Shape 133"/>
        <p:cNvGrpSpPr/>
        <p:nvPr/>
      </p:nvGrpSpPr>
      <p:grpSpPr>
        <a:xfrm>
          <a:off x="0" y="0"/>
          <a:ext cx="0" cy="0"/>
          <a:chOff x="0" y="0"/>
          <a:chExt cx="0" cy="0"/>
        </a:xfrm>
      </p:grpSpPr>
      <p:sp>
        <p:nvSpPr>
          <p:cNvPr id="134" name="Google Shape;134;p148"/>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5" name="Google Shape;135;p148"/>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6" name="Google Shape;136;p148"/>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37" name="Google Shape;137;p148"/>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38" name="Google Shape;138;p14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9" name="Google Shape;139;p14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40" name="Google Shape;140;p14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41" name="Google Shape;141;p148"/>
          <p:cNvGrpSpPr/>
          <p:nvPr/>
        </p:nvGrpSpPr>
        <p:grpSpPr>
          <a:xfrm>
            <a:off x="0" y="1"/>
            <a:ext cx="9902825" cy="999802"/>
            <a:chOff x="0" y="1"/>
            <a:chExt cx="9906000" cy="999802"/>
          </a:xfrm>
        </p:grpSpPr>
        <p:sp>
          <p:nvSpPr>
            <p:cNvPr id="142" name="Google Shape;142;p14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43" name="Google Shape;143;p14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44" name="Google Shape;144;p14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45" name="Shape 145"/>
        <p:cNvGrpSpPr/>
        <p:nvPr/>
      </p:nvGrpSpPr>
      <p:grpSpPr>
        <a:xfrm>
          <a:off x="0" y="0"/>
          <a:ext cx="0" cy="0"/>
          <a:chOff x="0" y="0"/>
          <a:chExt cx="0" cy="0"/>
        </a:xfrm>
      </p:grpSpPr>
      <p:cxnSp>
        <p:nvCxnSpPr>
          <p:cNvPr id="146" name="Google Shape;146;p14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47" name="Google Shape;147;p14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48" name="Google Shape;148;p14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49" name="Google Shape;149;p149"/>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50" name="Google Shape;150;p14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51" name="Shape 151"/>
        <p:cNvGrpSpPr/>
        <p:nvPr/>
      </p:nvGrpSpPr>
      <p:grpSpPr>
        <a:xfrm>
          <a:off x="0" y="0"/>
          <a:ext cx="0" cy="0"/>
          <a:chOff x="0" y="0"/>
          <a:chExt cx="0" cy="0"/>
        </a:xfrm>
      </p:grpSpPr>
      <p:pic>
        <p:nvPicPr>
          <p:cNvPr id="152" name="Google Shape;152;p150"/>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53" name="Google Shape;153;p150"/>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54" name="Google Shape;154;p150"/>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55" name="Shape 155"/>
        <p:cNvGrpSpPr/>
        <p:nvPr/>
      </p:nvGrpSpPr>
      <p:grpSpPr>
        <a:xfrm>
          <a:off x="0" y="0"/>
          <a:ext cx="0" cy="0"/>
          <a:chOff x="0" y="0"/>
          <a:chExt cx="0" cy="0"/>
        </a:xfrm>
      </p:grpSpPr>
      <p:pic>
        <p:nvPicPr>
          <p:cNvPr id="156" name="Google Shape;156;p15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57" name="Google Shape;157;p15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58" name="Google Shape;158;p15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Cover">
  <p:cSld name="1_Back Cover">
    <p:bg>
      <p:bgPr>
        <a:solidFill>
          <a:srgbClr val="193EB0"/>
        </a:solidFill>
      </p:bgPr>
    </p:bg>
    <p:spTree>
      <p:nvGrpSpPr>
        <p:cNvPr id="159" name="Shape 1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13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13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3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13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13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3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3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3" name="Google Shape;23;p13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9. Một số chủ đề về Học sâu</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137"/>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13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13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13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29" name="Google Shape;29;p13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30" name="Shape 30"/>
        <p:cNvGrpSpPr/>
        <p:nvPr/>
      </p:nvGrpSpPr>
      <p:grpSpPr>
        <a:xfrm>
          <a:off x="0" y="0"/>
          <a:ext cx="0" cy="0"/>
          <a:chOff x="0" y="0"/>
          <a:chExt cx="0" cy="0"/>
        </a:xfrm>
      </p:grpSpPr>
      <p:pic>
        <p:nvPicPr>
          <p:cNvPr id="31" name="Google Shape;31;p13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13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13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13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5" name="Google Shape;35;p13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6" name="Shape 36"/>
        <p:cNvGrpSpPr/>
        <p:nvPr/>
      </p:nvGrpSpPr>
      <p:grpSpPr>
        <a:xfrm>
          <a:off x="0" y="0"/>
          <a:ext cx="0" cy="0"/>
          <a:chOff x="0" y="0"/>
          <a:chExt cx="0" cy="0"/>
        </a:xfrm>
      </p:grpSpPr>
      <p:sp>
        <p:nvSpPr>
          <p:cNvPr id="37" name="Google Shape;37;p139"/>
          <p:cNvSpPr txBox="1"/>
          <p:nvPr/>
        </p:nvSpPr>
        <p:spPr>
          <a:xfrm>
            <a:off x="6117610" y="6347711"/>
            <a:ext cx="2640146"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7F7F7F"/>
                </a:solidFill>
                <a:latin typeface="Arial"/>
                <a:ea typeface="Arial"/>
                <a:cs typeface="Arial"/>
                <a:sym typeface="Arial"/>
              </a:rPr>
              <a:t>Chương</a:t>
            </a:r>
            <a:r>
              <a:rPr lang="en-US" sz="1100">
                <a:solidFill>
                  <a:srgbClr val="7F7F7F"/>
                </a:solidFill>
                <a:latin typeface="Arial"/>
                <a:ea typeface="Arial"/>
                <a:cs typeface="Arial"/>
                <a:sym typeface="Arial"/>
              </a:rPr>
              <a:t> 9. Một số chủ đề về Học sâu</a:t>
            </a:r>
            <a:endParaRPr sz="1100">
              <a:solidFill>
                <a:srgbClr val="7F7F7F"/>
              </a:solidFill>
              <a:latin typeface="Arial"/>
              <a:ea typeface="Arial"/>
              <a:cs typeface="Arial"/>
              <a:sym typeface="Arial"/>
            </a:endParaRPr>
          </a:p>
        </p:txBody>
      </p:sp>
      <p:sp>
        <p:nvSpPr>
          <p:cNvPr id="38" name="Google Shape;38;p139"/>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9" name="Shape 39"/>
        <p:cNvGrpSpPr/>
        <p:nvPr/>
      </p:nvGrpSpPr>
      <p:grpSpPr>
        <a:xfrm>
          <a:off x="0" y="0"/>
          <a:ext cx="0" cy="0"/>
          <a:chOff x="0" y="0"/>
          <a:chExt cx="0" cy="0"/>
        </a:xfrm>
      </p:grpSpPr>
      <p:pic>
        <p:nvPicPr>
          <p:cNvPr id="40" name="Google Shape;40;p140"/>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1" name="Google Shape;41;p140"/>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2" name="Google Shape;42;p140"/>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3" name="Google Shape;43;p140"/>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4" name="Google Shape;44;p140"/>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45" name="Shape 45"/>
        <p:cNvGrpSpPr/>
        <p:nvPr/>
      </p:nvGrpSpPr>
      <p:grpSpPr>
        <a:xfrm>
          <a:off x="0" y="0"/>
          <a:ext cx="0" cy="0"/>
          <a:chOff x="0" y="0"/>
          <a:chExt cx="0" cy="0"/>
        </a:xfrm>
      </p:grpSpPr>
      <p:pic>
        <p:nvPicPr>
          <p:cNvPr id="46" name="Google Shape;46;p141"/>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47" name="Google Shape;47;p14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8" name="Google Shape;48;p14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9" name="Google Shape;49;p14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50" name="Google Shape;50;p14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1" name="Shape 51"/>
        <p:cNvGrpSpPr/>
        <p:nvPr/>
      </p:nvGrpSpPr>
      <p:grpSpPr>
        <a:xfrm>
          <a:off x="0" y="0"/>
          <a:ext cx="0" cy="0"/>
          <a:chOff x="0" y="0"/>
          <a:chExt cx="0" cy="0"/>
        </a:xfrm>
      </p:grpSpPr>
      <p:cxnSp>
        <p:nvCxnSpPr>
          <p:cNvPr id="52" name="Google Shape;52;p14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14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14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5" name="Google Shape;55;p142"/>
          <p:cNvGrpSpPr/>
          <p:nvPr/>
        </p:nvGrpSpPr>
        <p:grpSpPr>
          <a:xfrm>
            <a:off x="0" y="1"/>
            <a:ext cx="9902825" cy="999802"/>
            <a:chOff x="0" y="1"/>
            <a:chExt cx="9906000" cy="999802"/>
          </a:xfrm>
        </p:grpSpPr>
        <p:sp>
          <p:nvSpPr>
            <p:cNvPr id="56" name="Google Shape;56;p14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7" name="Google Shape;57;p14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8" name="Google Shape;58;p142"/>
          <p:cNvGrpSpPr/>
          <p:nvPr/>
        </p:nvGrpSpPr>
        <p:grpSpPr>
          <a:xfrm>
            <a:off x="449855" y="1251376"/>
            <a:ext cx="9015111" cy="4993976"/>
            <a:chOff x="578678" y="1436154"/>
            <a:chExt cx="8748000" cy="4993976"/>
          </a:xfrm>
        </p:grpSpPr>
        <p:sp>
          <p:nvSpPr>
            <p:cNvPr id="59" name="Google Shape;59;p142"/>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0" name="Google Shape;60;p142"/>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 name="Google Shape;61;p142"/>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62" name="Google Shape;62;p14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a:t>
            </a:r>
            <a:r>
              <a:rPr lang="en-US" sz="900">
                <a:solidFill>
                  <a:srgbClr val="7F7F7F"/>
                </a:solidFill>
                <a:latin typeface="Arial"/>
                <a:ea typeface="Arial"/>
                <a:cs typeface="Arial"/>
                <a:sym typeface="Arial"/>
              </a:rPr>
              <a:t> 9. Một số chủ đề về Học sâu</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68.png"/><Relationship Id="rId4" Type="http://schemas.openxmlformats.org/officeDocument/2006/relationships/image" Target="../media/image164.png"/><Relationship Id="rId5" Type="http://schemas.openxmlformats.org/officeDocument/2006/relationships/image" Target="../media/image158.png"/><Relationship Id="rId6" Type="http://schemas.openxmlformats.org/officeDocument/2006/relationships/image" Target="../media/image160.png"/><Relationship Id="rId7" Type="http://schemas.openxmlformats.org/officeDocument/2006/relationships/image" Target="../media/image1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68.png"/><Relationship Id="rId4" Type="http://schemas.openxmlformats.org/officeDocument/2006/relationships/image" Target="../media/image164.png"/><Relationship Id="rId5" Type="http://schemas.openxmlformats.org/officeDocument/2006/relationships/image" Target="../media/image158.png"/><Relationship Id="rId6" Type="http://schemas.openxmlformats.org/officeDocument/2006/relationships/image" Target="../media/image160.png"/><Relationship Id="rId7" Type="http://schemas.openxmlformats.org/officeDocument/2006/relationships/image" Target="../media/image15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8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7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70.png"/><Relationship Id="rId4" Type="http://schemas.openxmlformats.org/officeDocument/2006/relationships/image" Target="../media/image1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7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6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9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7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201.png"/><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8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85.png"/><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20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9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9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1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9.png"/><Relationship Id="rId12" Type="http://schemas.openxmlformats.org/officeDocument/2006/relationships/image" Target="../media/image77.png"/><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6.png"/><Relationship Id="rId4" Type="http://schemas.openxmlformats.org/officeDocument/2006/relationships/image" Target="../media/image85.png"/><Relationship Id="rId9" Type="http://schemas.openxmlformats.org/officeDocument/2006/relationships/image" Target="../media/image84.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72.png"/></Relationships>
</file>

<file path=ppt/slides/_rels/slide7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1.png"/><Relationship Id="rId12" Type="http://schemas.openxmlformats.org/officeDocument/2006/relationships/image" Target="../media/image91.png"/><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01.png"/><Relationship Id="rId4" Type="http://schemas.openxmlformats.org/officeDocument/2006/relationships/image" Target="../media/image98.png"/><Relationship Id="rId9" Type="http://schemas.openxmlformats.org/officeDocument/2006/relationships/image" Target="../media/image83.png"/><Relationship Id="rId5" Type="http://schemas.openxmlformats.org/officeDocument/2006/relationships/image" Target="../media/image92.png"/><Relationship Id="rId6" Type="http://schemas.openxmlformats.org/officeDocument/2006/relationships/image" Target="../media/image67.png"/><Relationship Id="rId7" Type="http://schemas.openxmlformats.org/officeDocument/2006/relationships/image" Target="../media/image73.png"/><Relationship Id="rId8" Type="http://schemas.openxmlformats.org/officeDocument/2006/relationships/image" Target="../media/image74.png"/></Relationships>
</file>

<file path=ppt/slides/_rels/slide73.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94.png"/><Relationship Id="rId12"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0.png"/><Relationship Id="rId4" Type="http://schemas.openxmlformats.org/officeDocument/2006/relationships/image" Target="../media/image114.png"/><Relationship Id="rId9" Type="http://schemas.openxmlformats.org/officeDocument/2006/relationships/image" Target="../media/image103.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6.png"/><Relationship Id="rId8"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0.png"/><Relationship Id="rId4" Type="http://schemas.openxmlformats.org/officeDocument/2006/relationships/image" Target="../media/image114.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6.png"/><Relationship Id="rId8"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0.png"/><Relationship Id="rId4" Type="http://schemas.openxmlformats.org/officeDocument/2006/relationships/image" Target="../media/image93.png"/><Relationship Id="rId5" Type="http://schemas.openxmlformats.org/officeDocument/2006/relationships/image" Target="../media/image103.png"/><Relationship Id="rId6" Type="http://schemas.openxmlformats.org/officeDocument/2006/relationships/image" Target="../media/image94.png"/><Relationship Id="rId7" Type="http://schemas.openxmlformats.org/officeDocument/2006/relationships/image" Target="../media/image90.png"/><Relationship Id="rId8" Type="http://schemas.openxmlformats.org/officeDocument/2006/relationships/image" Target="../media/image8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31.png"/><Relationship Id="rId4"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111.png"/><Relationship Id="rId7" Type="http://schemas.openxmlformats.org/officeDocument/2006/relationships/image" Target="../media/image115.png"/><Relationship Id="rId8" Type="http://schemas.openxmlformats.org/officeDocument/2006/relationships/image" Target="../media/image1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29.png"/><Relationship Id="rId5" Type="http://schemas.openxmlformats.org/officeDocument/2006/relationships/image" Target="../media/image112.png"/><Relationship Id="rId6" Type="http://schemas.openxmlformats.org/officeDocument/2006/relationships/image" Target="../media/image116.png"/><Relationship Id="rId7" Type="http://schemas.openxmlformats.org/officeDocument/2006/relationships/image" Target="../media/image111.png"/><Relationship Id="rId8"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17.png"/><Relationship Id="rId4" Type="http://schemas.openxmlformats.org/officeDocument/2006/relationships/image" Target="../media/image134.png"/><Relationship Id="rId5" Type="http://schemas.openxmlformats.org/officeDocument/2006/relationships/image" Target="../media/image136.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18.png"/><Relationship Id="rId4" Type="http://schemas.openxmlformats.org/officeDocument/2006/relationships/image" Target="../media/image122.png"/><Relationship Id="rId5" Type="http://schemas.openxmlformats.org/officeDocument/2006/relationships/image" Target="../media/image1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26.png"/><Relationship Id="rId4" Type="http://schemas.openxmlformats.org/officeDocument/2006/relationships/image" Target="../media/image121.png"/><Relationship Id="rId5"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image" Target="../media/image133.png"/><Relationship Id="rId5" Type="http://schemas.openxmlformats.org/officeDocument/2006/relationships/image" Target="../media/image135.png"/><Relationship Id="rId6" Type="http://schemas.openxmlformats.org/officeDocument/2006/relationships/image" Target="../media/image130.png"/><Relationship Id="rId7" Type="http://schemas.openxmlformats.org/officeDocument/2006/relationships/image" Target="../media/image137.png"/><Relationship Id="rId8" Type="http://schemas.openxmlformats.org/officeDocument/2006/relationships/image" Target="../media/image1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2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0.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63.png"/><Relationship Id="rId4" Type="http://schemas.openxmlformats.org/officeDocument/2006/relationships/image" Target="../media/image144.png"/><Relationship Id="rId5" Type="http://schemas.openxmlformats.org/officeDocument/2006/relationships/image" Target="../media/image155.png"/><Relationship Id="rId6" Type="http://schemas.openxmlformats.org/officeDocument/2006/relationships/image" Target="../media/image142.png"/><Relationship Id="rId7" Type="http://schemas.openxmlformats.org/officeDocument/2006/relationships/image" Target="../media/image1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40.png"/><Relationship Id="rId4" Type="http://schemas.openxmlformats.org/officeDocument/2006/relationships/image" Target="../media/image148.png"/><Relationship Id="rId5" Type="http://schemas.openxmlformats.org/officeDocument/2006/relationships/image" Target="../media/image141.png"/><Relationship Id="rId6" Type="http://schemas.openxmlformats.org/officeDocument/2006/relationships/image" Target="../media/image1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40.png"/><Relationship Id="rId4" Type="http://schemas.openxmlformats.org/officeDocument/2006/relationships/image" Target="../media/image148.png"/><Relationship Id="rId5" Type="http://schemas.openxmlformats.org/officeDocument/2006/relationships/image" Target="../media/image1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52.png"/><Relationship Id="rId4" Type="http://schemas.openxmlformats.org/officeDocument/2006/relationships/image" Target="../media/image165.png"/><Relationship Id="rId5" Type="http://schemas.openxmlformats.org/officeDocument/2006/relationships/image" Target="../media/image1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57.png"/><Relationship Id="rId4" Type="http://schemas.openxmlformats.org/officeDocument/2006/relationships/image" Target="../media/image154.png"/><Relationship Id="rId5" Type="http://schemas.openxmlformats.org/officeDocument/2006/relationships/image" Target="../media/image1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166" name="Google Shape;166;p1"/>
          <p:cNvGrpSpPr/>
          <p:nvPr/>
        </p:nvGrpSpPr>
        <p:grpSpPr>
          <a:xfrm>
            <a:off x="724457" y="4319714"/>
            <a:ext cx="6095883" cy="369214"/>
            <a:chOff x="724689" y="4320000"/>
            <a:chExt cx="6097837" cy="369332"/>
          </a:xfrm>
        </p:grpSpPr>
        <p:sp>
          <p:nvSpPr>
            <p:cNvPr id="167" name="Google Shape;167;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a:t>
              </a:r>
              <a:endParaRPr b="1" i="0" sz="2399" u="none" cap="none" strike="noStrike">
                <a:solidFill>
                  <a:srgbClr val="1428A0"/>
                </a:solidFill>
                <a:latin typeface="Arial"/>
                <a:ea typeface="Arial"/>
                <a:cs typeface="Arial"/>
                <a:sym typeface="Arial"/>
              </a:endParaRPr>
            </a:p>
          </p:txBody>
        </p:sp>
        <p:sp>
          <p:nvSpPr>
            <p:cNvPr id="168" name="Google Shape;168;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10"/>
          <p:cNvGrpSpPr/>
          <p:nvPr/>
        </p:nvGrpSpPr>
        <p:grpSpPr>
          <a:xfrm>
            <a:off x="559817" y="1428745"/>
            <a:ext cx="8783192" cy="215444"/>
            <a:chOff x="559817" y="2136914"/>
            <a:chExt cx="8783192" cy="215444"/>
          </a:xfrm>
        </p:grpSpPr>
        <p:sp>
          <p:nvSpPr>
            <p:cNvPr id="313" name="Google Shape;313;p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4" name="Google Shape;314;p1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sp>
        <p:nvSpPr>
          <p:cNvPr id="315" name="Google Shape;315;p10"/>
          <p:cNvSpPr/>
          <p:nvPr/>
        </p:nvSpPr>
        <p:spPr>
          <a:xfrm>
            <a:off x="702940" y="1700808"/>
            <a:ext cx="8632825" cy="41394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ảnh được lọc phải chịu một tác dụng phụ không mong muốn: giảm kích thước.</a:t>
            </a:r>
            <a:endParaRPr/>
          </a:p>
        </p:txBody>
      </p:sp>
      <p:grpSp>
        <p:nvGrpSpPr>
          <p:cNvPr id="316" name="Google Shape;316;p10"/>
          <p:cNvGrpSpPr/>
          <p:nvPr/>
        </p:nvGrpSpPr>
        <p:grpSpPr>
          <a:xfrm>
            <a:off x="450000" y="450000"/>
            <a:ext cx="9018000" cy="276999"/>
            <a:chOff x="450000" y="450000"/>
            <a:chExt cx="9018000" cy="276999"/>
          </a:xfrm>
        </p:grpSpPr>
        <p:sp>
          <p:nvSpPr>
            <p:cNvPr id="317" name="Google Shape;317;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318" name="Google Shape;318;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19" name="Google Shape;319;p10"/>
          <p:cNvSpPr/>
          <p:nvPr/>
        </p:nvSpPr>
        <p:spPr>
          <a:xfrm>
            <a:off x="1899973" y="2753873"/>
            <a:ext cx="726545" cy="1124141"/>
          </a:xfrm>
          <a:prstGeom prst="rect">
            <a:avLst/>
          </a:prstGeom>
          <a:solidFill>
            <a:srgbClr val="FFC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20" name="Google Shape;320;p10"/>
          <p:cNvGraphicFramePr/>
          <p:nvPr/>
        </p:nvGraphicFramePr>
        <p:xfrm>
          <a:off x="1539935" y="2769114"/>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321" name="Google Shape;321;p10"/>
          <p:cNvSpPr/>
          <p:nvPr/>
        </p:nvSpPr>
        <p:spPr>
          <a:xfrm>
            <a:off x="1539933" y="2765779"/>
            <a:ext cx="1098491"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a:off x="1909498" y="2765779"/>
            <a:ext cx="1098000" cy="1113386"/>
          </a:xfrm>
          <a:prstGeom prst="rect">
            <a:avLst/>
          </a:prstGeom>
          <a:noFill/>
          <a:ln cap="flat" cmpd="sng" w="317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23" name="Google Shape;323;p10"/>
          <p:cNvGraphicFramePr/>
          <p:nvPr/>
        </p:nvGraphicFramePr>
        <p:xfrm>
          <a:off x="5882653" y="3142016"/>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324" name="Google Shape;324;p10"/>
          <p:cNvSpPr/>
          <p:nvPr/>
        </p:nvSpPr>
        <p:spPr>
          <a:xfrm>
            <a:off x="5693760" y="5007042"/>
            <a:ext cx="2223058" cy="28873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5 × 5</a:t>
            </a:r>
            <a:endParaRPr/>
          </a:p>
        </p:txBody>
      </p:sp>
      <p:sp>
        <p:nvSpPr>
          <p:cNvPr id="325" name="Google Shape;325;p10"/>
          <p:cNvSpPr/>
          <p:nvPr/>
        </p:nvSpPr>
        <p:spPr>
          <a:xfrm>
            <a:off x="1720097" y="5377246"/>
            <a:ext cx="2223058" cy="28873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7 × 7</a:t>
            </a:r>
            <a:endParaRPr/>
          </a:p>
        </p:txBody>
      </p:sp>
      <p:cxnSp>
        <p:nvCxnSpPr>
          <p:cNvPr id="326" name="Google Shape;326;p10"/>
          <p:cNvCxnSpPr/>
          <p:nvPr/>
        </p:nvCxnSpPr>
        <p:spPr>
          <a:xfrm>
            <a:off x="1638496" y="2636912"/>
            <a:ext cx="1080000" cy="0"/>
          </a:xfrm>
          <a:prstGeom prst="straightConnector1">
            <a:avLst/>
          </a:prstGeom>
          <a:noFill/>
          <a:ln cap="flat" cmpd="sng" w="25400">
            <a:solidFill>
              <a:srgbClr val="FF0000"/>
            </a:solidFill>
            <a:prstDash val="solid"/>
            <a:miter lim="800000"/>
            <a:headEnd len="sm" w="sm" type="none"/>
            <a:tailEnd len="med" w="med" type="triangle"/>
          </a:ln>
        </p:spPr>
      </p:cxnSp>
      <p:sp>
        <p:nvSpPr>
          <p:cNvPr id="327" name="Google Shape;327;p10"/>
          <p:cNvSpPr/>
          <p:nvPr/>
        </p:nvSpPr>
        <p:spPr>
          <a:xfrm>
            <a:off x="4217937" y="5328667"/>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endParaRPr/>
          </a:p>
        </p:txBody>
      </p:sp>
      <p:sp>
        <p:nvSpPr>
          <p:cNvPr id="328" name="Google Shape;328;p10"/>
          <p:cNvSpPr/>
          <p:nvPr/>
        </p:nvSpPr>
        <p:spPr>
          <a:xfrm>
            <a:off x="4847048" y="3931220"/>
            <a:ext cx="428400" cy="284400"/>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grpSp>
        <p:nvGrpSpPr>
          <p:cNvPr id="2361" name="Google Shape;2361;p100"/>
          <p:cNvGrpSpPr/>
          <p:nvPr/>
        </p:nvGrpSpPr>
        <p:grpSpPr>
          <a:xfrm>
            <a:off x="450000" y="450000"/>
            <a:ext cx="9018001" cy="276999"/>
            <a:chOff x="450000" y="450000"/>
            <a:chExt cx="9018001" cy="276999"/>
          </a:xfrm>
        </p:grpSpPr>
        <p:sp>
          <p:nvSpPr>
            <p:cNvPr id="2362" name="Google Shape;2362;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363" name="Google Shape;2363;p100"/>
            <p:cNvSpPr/>
            <p:nvPr/>
          </p:nvSpPr>
          <p:spPr>
            <a:xfrm>
              <a:off x="7975749" y="480778"/>
              <a:ext cx="1492252"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364" name="Google Shape;2364;p100"/>
          <p:cNvGrpSpPr/>
          <p:nvPr/>
        </p:nvGrpSpPr>
        <p:grpSpPr>
          <a:xfrm>
            <a:off x="559817" y="1428745"/>
            <a:ext cx="8783192" cy="215444"/>
            <a:chOff x="559817" y="2136914"/>
            <a:chExt cx="8783192" cy="215444"/>
          </a:xfrm>
        </p:grpSpPr>
        <p:sp>
          <p:nvSpPr>
            <p:cNvPr id="2365" name="Google Shape;2365;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66" name="Google Shape;2366;p10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hàm mất bộ tạo và bộ phân biệt đối xử trong GAN</a:t>
              </a:r>
              <a:endParaRPr/>
            </a:p>
          </p:txBody>
        </p:sp>
      </p:grpSp>
      <p:sp>
        <p:nvSpPr>
          <p:cNvPr id="2367" name="Google Shape;2367;p100"/>
          <p:cNvSpPr/>
          <p:nvPr/>
        </p:nvSpPr>
        <p:spPr>
          <a:xfrm>
            <a:off x="702940" y="1700808"/>
            <a:ext cx="8632825" cy="220750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khi tối ưu hóa bộ phân biệt bằng cách sử dụng tổn thất từ các mẫu thật và giả, hãy sửa bộ phân biệt và tối ưu hóa trình tạo.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trường hợp này, chỉ số hạng thứ hai của V(θ(D), θ(G)) đóng góp vào gradient của trình tạo.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D cố định, hàm mục tiêu tối thiểu hóa V(θ(D), θ(G)) có thể được viết là</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Theo luận án GAN của Goodfellow, hàm log(1-D(G(z))) đưa ra vấn đề mất độ dốc trong quá trình đào tạo ban đầu.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đó, trong giai đoạn ban đầu, đầu ra G(z) không giống như một mẫu thực.</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Chắc chắn rằng D(G(z)) sẽ tiến gần đến 0.</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Hiện tượng như vậy được gọi là bão hòa.</a:t>
            </a:r>
            <a:endParaRPr b="0" i="0" sz="1300" u="none" cap="none" strike="noStrike">
              <a:solidFill>
                <a:srgbClr val="262626"/>
              </a:solidFill>
              <a:latin typeface="Arial"/>
              <a:ea typeface="Arial"/>
              <a:cs typeface="Arial"/>
              <a:sym typeface="Arial"/>
            </a:endParaRPr>
          </a:p>
        </p:txBody>
      </p:sp>
      <p:pic>
        <p:nvPicPr>
          <p:cNvPr id="2368" name="Google Shape;2368;p100"/>
          <p:cNvPicPr preferRelativeResize="0"/>
          <p:nvPr/>
        </p:nvPicPr>
        <p:blipFill rotWithShape="1">
          <a:blip r:embed="rId3">
            <a:alphaModFix/>
          </a:blip>
          <a:srcRect b="0" l="0" r="0" t="0"/>
          <a:stretch/>
        </p:blipFill>
        <p:spPr>
          <a:xfrm>
            <a:off x="6223553" y="2492896"/>
            <a:ext cx="1608179" cy="216024"/>
          </a:xfrm>
          <a:prstGeom prst="rect">
            <a:avLst/>
          </a:prstGeom>
          <a:noFill/>
          <a:ln>
            <a:noFill/>
          </a:ln>
        </p:spPr>
      </p:pic>
      <p:sp>
        <p:nvSpPr>
          <p:cNvPr id="2369" name="Google Shape;2369;p100"/>
          <p:cNvSpPr txBox="1"/>
          <p:nvPr/>
        </p:nvSpPr>
        <p:spPr>
          <a:xfrm>
            <a:off x="1907398" y="4162307"/>
            <a:ext cx="5780318" cy="692497"/>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Để giải quyết vấn đề như vậy, bạn có thể viết hàm mục tiêu dành cho</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tối thiểu hóa min┬𝐺⁡〖𝐸_(𝑧~𝑝_𝑧 (𝑧)) [log⁡(1−𝐷(𝐺(𝑧)))]〗 ở mức tối đa┬𝐺⁡〖𝐸_(𝑧~𝑝_𝑧 (𝑧) ) [log⁡( 𝐷(𝐺(𝑧)))]〗</a:t>
            </a:r>
            <a:endParaRPr sz="1300">
              <a:solidFill>
                <a:schemeClr val="dk1"/>
              </a:solidFill>
              <a:latin typeface="Arial"/>
              <a:ea typeface="Arial"/>
              <a:cs typeface="Arial"/>
              <a:sym typeface="Arial"/>
            </a:endParaRPr>
          </a:p>
        </p:txBody>
      </p:sp>
      <p:sp>
        <p:nvSpPr>
          <p:cNvPr id="2370" name="Google Shape;2370;p100"/>
          <p:cNvSpPr txBox="1"/>
          <p:nvPr/>
        </p:nvSpPr>
        <p:spPr>
          <a:xfrm>
            <a:off x="1907398" y="5567945"/>
            <a:ext cx="5780318" cy="492443"/>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Sau đó, thay vì tăng tối đa max┬𝐺⁡〖𝐸_(𝑧~𝑝_𝑧 (𝑧) ) [log⁡(𝐷(𝐺(𝑧)))]〗</a:t>
            </a:r>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bạn có thể giảm thiểu tổn thất entropy chéo nhị phân bằng nhãn mới.</a:t>
            </a:r>
            <a:endParaRPr sz="1300">
              <a:solidFill>
                <a:schemeClr val="dk1"/>
              </a:solidFill>
              <a:latin typeface="Arial"/>
              <a:ea typeface="Arial"/>
              <a:cs typeface="Arial"/>
              <a:sym typeface="Arial"/>
            </a:endParaRPr>
          </a:p>
        </p:txBody>
      </p:sp>
      <p:sp>
        <p:nvSpPr>
          <p:cNvPr id="2371" name="Google Shape;2371;p100"/>
          <p:cNvSpPr/>
          <p:nvPr/>
        </p:nvSpPr>
        <p:spPr>
          <a:xfrm>
            <a:off x="702939" y="4812392"/>
            <a:ext cx="8765061" cy="692497"/>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Sửa đổi biểu thức như vậy có nghĩa là hoán đổi hình ảnh của các mẫu thực và giả trong quá trình đào tạo trình tạo và tìm giá trị nhỏ nhất của hàm tổng quát. Nói cách khác, </a:t>
            </a:r>
            <a:r>
              <a:rPr b="0" i="0" lang="en-US" sz="1300" u="none" cap="none" strike="noStrike">
                <a:solidFill>
                  <a:srgbClr val="0070C0"/>
                </a:solidFill>
                <a:latin typeface="Arial"/>
                <a:ea typeface="Arial"/>
                <a:cs typeface="Arial"/>
                <a:sym typeface="Arial"/>
              </a:rPr>
              <a:t>thay đổi nhãn thành 1 mặc dù nó là 0 vì mẫu tổng hợp là giả mạo.</a:t>
            </a:r>
            <a:endParaRPr b="0" i="0" sz="1300" u="none" cap="none" strike="noStrike">
              <a:solidFill>
                <a:srgbClr val="0070C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grpSp>
        <p:nvGrpSpPr>
          <p:cNvPr id="2376" name="Google Shape;2376;p101"/>
          <p:cNvGrpSpPr/>
          <p:nvPr/>
        </p:nvGrpSpPr>
        <p:grpSpPr>
          <a:xfrm>
            <a:off x="450000" y="450000"/>
            <a:ext cx="9018001" cy="276999"/>
            <a:chOff x="450000" y="450000"/>
            <a:chExt cx="9018001" cy="276999"/>
          </a:xfrm>
        </p:grpSpPr>
        <p:sp>
          <p:nvSpPr>
            <p:cNvPr id="2377" name="Google Shape;2377;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378" name="Google Shape;2378;p101"/>
            <p:cNvSpPr/>
            <p:nvPr/>
          </p:nvSpPr>
          <p:spPr>
            <a:xfrm>
              <a:off x="8335789" y="480778"/>
              <a:ext cx="1132212"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379" name="Google Shape;2379;p101"/>
          <p:cNvGrpSpPr/>
          <p:nvPr/>
        </p:nvGrpSpPr>
        <p:grpSpPr>
          <a:xfrm>
            <a:off x="559817" y="1428745"/>
            <a:ext cx="8783192" cy="215444"/>
            <a:chOff x="559817" y="2136914"/>
            <a:chExt cx="8783192" cy="215444"/>
          </a:xfrm>
        </p:grpSpPr>
        <p:sp>
          <p:nvSpPr>
            <p:cNvPr id="2380" name="Google Shape;2380;p1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81" name="Google Shape;2381;p10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hàm mất generator và discriminator trong GAN</a:t>
              </a:r>
              <a:endParaRPr/>
            </a:p>
          </p:txBody>
        </p:sp>
      </p:grpSp>
      <p:sp>
        <p:nvSpPr>
          <p:cNvPr id="2382" name="Google Shape;2382;p101"/>
          <p:cNvSpPr/>
          <p:nvPr/>
        </p:nvSpPr>
        <p:spPr>
          <a:xfrm>
            <a:off x="702940" y="1725547"/>
            <a:ext cx="8632825" cy="137651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Giới thiệu quy trình tối ưu chung cho đào tạo GAN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xem các nhãn dữ liệu có thể sử dụng để đào tạo GAN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sử dụng hàm mất entropy chéo nhị phân nếu bộ phân biệt là bộ phân loại nhị phân (nghĩa là nhãn lớp cho hình ảnh giả và thật là 0 và 1)</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nhãn trả lời cho mất discriminator có thể được phân biệt như sau.</a:t>
            </a:r>
            <a:endParaRPr b="0" i="0" sz="1300" u="none" cap="none" strike="noStrike">
              <a:solidFill>
                <a:srgbClr val="262626"/>
              </a:solidFill>
              <a:latin typeface="Arial"/>
              <a:ea typeface="Arial"/>
              <a:cs typeface="Arial"/>
              <a:sym typeface="Arial"/>
            </a:endParaRPr>
          </a:p>
        </p:txBody>
      </p:sp>
      <p:grpSp>
        <p:nvGrpSpPr>
          <p:cNvPr id="2383" name="Google Shape;2383;p101"/>
          <p:cNvGrpSpPr/>
          <p:nvPr/>
        </p:nvGrpSpPr>
        <p:grpSpPr>
          <a:xfrm>
            <a:off x="1172520" y="3133348"/>
            <a:ext cx="6135059" cy="3211721"/>
            <a:chOff x="1561140" y="3125728"/>
            <a:chExt cx="6135059" cy="3211721"/>
          </a:xfrm>
        </p:grpSpPr>
        <p:pic>
          <p:nvPicPr>
            <p:cNvPr id="2384" name="Google Shape;2384;p101"/>
            <p:cNvPicPr preferRelativeResize="0"/>
            <p:nvPr/>
          </p:nvPicPr>
          <p:blipFill rotWithShape="1">
            <a:blip r:embed="rId3">
              <a:alphaModFix/>
            </a:blip>
            <a:srcRect b="0" l="0" r="0" t="0"/>
            <a:stretch/>
          </p:blipFill>
          <p:spPr>
            <a:xfrm>
              <a:off x="2142312" y="3125728"/>
              <a:ext cx="5553887" cy="3211721"/>
            </a:xfrm>
            <a:prstGeom prst="rect">
              <a:avLst/>
            </a:prstGeom>
            <a:noFill/>
            <a:ln>
              <a:noFill/>
            </a:ln>
          </p:spPr>
        </p:pic>
        <p:sp>
          <p:nvSpPr>
            <p:cNvPr id="2385" name="Google Shape;2385;p101"/>
            <p:cNvSpPr txBox="1"/>
            <p:nvPr/>
          </p:nvSpPr>
          <p:spPr>
            <a:xfrm>
              <a:off x="1562080" y="3517406"/>
              <a:ext cx="1800200" cy="208774"/>
            </a:xfrm>
            <a:prstGeom prst="rect">
              <a:avLst/>
            </a:prstGeom>
            <a:solidFill>
              <a:schemeClr val="lt1"/>
            </a:solidFill>
            <a:ln>
              <a:noFill/>
            </a:ln>
          </p:spPr>
          <p:txBody>
            <a:bodyPr anchorCtr="0" anchor="ctr" bIns="0" lIns="0" spcFirstLastPara="1" rIns="0" wrap="square" tIns="0">
              <a:norm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1: cung cấp mẫu thực</a:t>
              </a:r>
              <a:endParaRPr sz="1100">
                <a:solidFill>
                  <a:schemeClr val="dk1"/>
                </a:solidFill>
                <a:latin typeface="Arial"/>
                <a:ea typeface="Arial"/>
                <a:cs typeface="Arial"/>
                <a:sym typeface="Arial"/>
              </a:endParaRPr>
            </a:p>
          </p:txBody>
        </p:sp>
        <p:sp>
          <p:nvSpPr>
            <p:cNvPr id="2386" name="Google Shape;2386;p101"/>
            <p:cNvSpPr txBox="1"/>
            <p:nvPr/>
          </p:nvSpPr>
          <p:spPr>
            <a:xfrm>
              <a:off x="1561140" y="3813171"/>
              <a:ext cx="2035500" cy="316849"/>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2: tạo mẫu giả và giao cho discriminator</a:t>
              </a:r>
              <a:endParaRPr sz="1100">
                <a:solidFill>
                  <a:schemeClr val="dk1"/>
                </a:solidFill>
                <a:latin typeface="Arial"/>
                <a:ea typeface="Arial"/>
                <a:cs typeface="Arial"/>
                <a:sym typeface="Arial"/>
              </a:endParaRPr>
            </a:p>
          </p:txBody>
        </p:sp>
        <p:sp>
          <p:nvSpPr>
            <p:cNvPr id="2387" name="Google Shape;2387;p101"/>
            <p:cNvSpPr txBox="1"/>
            <p:nvPr/>
          </p:nvSpPr>
          <p:spPr>
            <a:xfrm>
              <a:off x="3180402" y="4249058"/>
              <a:ext cx="652457" cy="229840"/>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generator</a:t>
              </a:r>
              <a:endParaRPr sz="1100">
                <a:solidFill>
                  <a:schemeClr val="dk1"/>
                </a:solidFill>
                <a:latin typeface="Arial"/>
                <a:ea typeface="Arial"/>
                <a:cs typeface="Arial"/>
                <a:sym typeface="Arial"/>
              </a:endParaRPr>
            </a:p>
          </p:txBody>
        </p:sp>
        <p:sp>
          <p:nvSpPr>
            <p:cNvPr id="2388" name="Google Shape;2388;p101"/>
            <p:cNvSpPr txBox="1"/>
            <p:nvPr/>
          </p:nvSpPr>
          <p:spPr>
            <a:xfrm>
              <a:off x="3180402" y="5851635"/>
              <a:ext cx="652457" cy="229840"/>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generator</a:t>
              </a:r>
              <a:endParaRPr sz="1100">
                <a:solidFill>
                  <a:schemeClr val="dk1"/>
                </a:solidFill>
                <a:latin typeface="Arial"/>
                <a:ea typeface="Arial"/>
                <a:cs typeface="Arial"/>
                <a:sym typeface="Arial"/>
              </a:endParaRPr>
            </a:p>
          </p:txBody>
        </p:sp>
        <p:sp>
          <p:nvSpPr>
            <p:cNvPr id="2389" name="Google Shape;2389;p101"/>
            <p:cNvSpPr txBox="1"/>
            <p:nvPr/>
          </p:nvSpPr>
          <p:spPr>
            <a:xfrm>
              <a:off x="4968066" y="5042675"/>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390" name="Google Shape;2390;p101"/>
            <p:cNvSpPr txBox="1"/>
            <p:nvPr/>
          </p:nvSpPr>
          <p:spPr>
            <a:xfrm>
              <a:off x="4968066" y="4274936"/>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391" name="Google Shape;2391;p101"/>
            <p:cNvSpPr txBox="1"/>
            <p:nvPr/>
          </p:nvSpPr>
          <p:spPr>
            <a:xfrm>
              <a:off x="4968066" y="3499577"/>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392" name="Google Shape;2392;p101"/>
            <p:cNvSpPr txBox="1"/>
            <p:nvPr/>
          </p:nvSpPr>
          <p:spPr>
            <a:xfrm>
              <a:off x="2480044" y="4992393"/>
              <a:ext cx="1763418" cy="269223"/>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3: đào tạo discriminator</a:t>
              </a:r>
              <a:endParaRPr sz="1100">
                <a:solidFill>
                  <a:schemeClr val="dk1"/>
                </a:solidFill>
                <a:latin typeface="Arial"/>
                <a:ea typeface="Arial"/>
                <a:cs typeface="Arial"/>
                <a:sym typeface="Arial"/>
              </a:endParaRPr>
            </a:p>
          </p:txBody>
        </p:sp>
        <p:sp>
          <p:nvSpPr>
            <p:cNvPr id="2393" name="Google Shape;2393;p101"/>
            <p:cNvSpPr txBox="1"/>
            <p:nvPr/>
          </p:nvSpPr>
          <p:spPr>
            <a:xfrm>
              <a:off x="2485412" y="5285284"/>
              <a:ext cx="2122356" cy="369678"/>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4: đào tạo generator (dựa trên dự đoán của discriminator)</a:t>
              </a:r>
              <a:endParaRPr sz="1100">
                <a:solidFill>
                  <a:schemeClr val="dk1"/>
                </a:solidFill>
                <a:latin typeface="Arial"/>
                <a:ea typeface="Arial"/>
                <a:cs typeface="Arial"/>
                <a:sym typeface="Arial"/>
              </a:endParaRPr>
            </a:p>
          </p:txBody>
        </p:sp>
        <p:sp>
          <p:nvSpPr>
            <p:cNvPr id="2394" name="Google Shape;2394;p101"/>
            <p:cNvSpPr txBox="1"/>
            <p:nvPr/>
          </p:nvSpPr>
          <p:spPr>
            <a:xfrm>
              <a:off x="5966286" y="3132584"/>
              <a:ext cx="703426" cy="303105"/>
            </a:xfrm>
            <a:prstGeom prst="rect">
              <a:avLst/>
            </a:prstGeom>
            <a:solidFill>
              <a:schemeClr val="lt1"/>
            </a:solidFill>
            <a:ln>
              <a:noFill/>
            </a:ln>
          </p:spPr>
          <p:txBody>
            <a:bodyPr anchorCtr="0" anchor="ctr" bIns="0" lIns="0" spcFirstLastPara="1" rIns="0" wrap="square" tIns="0">
              <a:normAutofit fontScale="92500" lnSpcReduction="10000"/>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Dữ liệu xuất (dự đoán)</a:t>
              </a:r>
              <a:endParaRPr sz="1100">
                <a:solidFill>
                  <a:schemeClr val="dk1"/>
                </a:solidFill>
                <a:latin typeface="Arial"/>
                <a:ea typeface="Arial"/>
                <a:cs typeface="Arial"/>
                <a:sym typeface="Arial"/>
              </a:endParaRPr>
            </a:p>
          </p:txBody>
        </p:sp>
        <p:sp>
          <p:nvSpPr>
            <p:cNvPr id="2395" name="Google Shape;2395;p101"/>
            <p:cNvSpPr txBox="1"/>
            <p:nvPr/>
          </p:nvSpPr>
          <p:spPr>
            <a:xfrm>
              <a:off x="6941646" y="3147824"/>
              <a:ext cx="703426" cy="30310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Nhãn câu trả lời</a:t>
              </a:r>
              <a:endParaRPr sz="1000">
                <a:solidFill>
                  <a:schemeClr val="dk1"/>
                </a:solidFill>
                <a:latin typeface="Arial"/>
                <a:ea typeface="Arial"/>
                <a:cs typeface="Arial"/>
                <a:sym typeface="Arial"/>
              </a:endParaRPr>
            </a:p>
          </p:txBody>
        </p:sp>
        <p:sp>
          <p:nvSpPr>
            <p:cNvPr id="2396" name="Google Shape;2396;p101"/>
            <p:cNvSpPr txBox="1"/>
            <p:nvPr/>
          </p:nvSpPr>
          <p:spPr>
            <a:xfrm>
              <a:off x="5952866" y="3522879"/>
              <a:ext cx="859414" cy="165201"/>
            </a:xfrm>
            <a:prstGeom prst="rect">
              <a:avLst/>
            </a:prstGeom>
            <a:blipFill rotWithShape="1">
              <a:blip r:embed="rId4">
                <a:alphaModFix/>
              </a:blip>
              <a:stretch>
                <a:fillRect b="-51850" l="-9217" r="-7800"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397" name="Google Shape;2397;p101"/>
            <p:cNvGrpSpPr/>
            <p:nvPr/>
          </p:nvGrpSpPr>
          <p:grpSpPr>
            <a:xfrm>
              <a:off x="5968106" y="4246607"/>
              <a:ext cx="870382" cy="212024"/>
              <a:chOff x="5952866" y="3728447"/>
              <a:chExt cx="870382" cy="212024"/>
            </a:xfrm>
          </p:grpSpPr>
          <p:sp>
            <p:nvSpPr>
              <p:cNvPr id="2398" name="Google Shape;2398;p101"/>
              <p:cNvSpPr txBox="1"/>
              <p:nvPr/>
            </p:nvSpPr>
            <p:spPr>
              <a:xfrm>
                <a:off x="5952866" y="3775270"/>
                <a:ext cx="859414" cy="165201"/>
              </a:xfrm>
              <a:prstGeom prst="rect">
                <a:avLst/>
              </a:prstGeom>
              <a:blipFill rotWithShape="1">
                <a:blip r:embed="rId5">
                  <a:alphaModFix/>
                </a:blip>
                <a:stretch>
                  <a:fillRect b="-51850" l="-8509" r="-8508"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9" name="Google Shape;2399;p101"/>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sp>
          <p:nvSpPr>
            <p:cNvPr id="2400" name="Google Shape;2400;p101"/>
            <p:cNvSpPr txBox="1"/>
            <p:nvPr/>
          </p:nvSpPr>
          <p:spPr>
            <a:xfrm>
              <a:off x="7006638" y="3516390"/>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01" name="Google Shape;2401;p101"/>
            <p:cNvSpPr txBox="1"/>
            <p:nvPr/>
          </p:nvSpPr>
          <p:spPr>
            <a:xfrm>
              <a:off x="7065386" y="4267107"/>
              <a:ext cx="564535" cy="19315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y=“fake”</a:t>
              </a:r>
              <a:endParaRPr sz="1100">
                <a:solidFill>
                  <a:schemeClr val="dk1"/>
                </a:solidFill>
                <a:latin typeface="Arial"/>
                <a:ea typeface="Arial"/>
                <a:cs typeface="Arial"/>
                <a:sym typeface="Arial"/>
              </a:endParaRPr>
            </a:p>
          </p:txBody>
        </p:sp>
        <p:sp>
          <p:nvSpPr>
            <p:cNvPr id="2402" name="Google Shape;2402;p101"/>
            <p:cNvSpPr txBox="1"/>
            <p:nvPr/>
          </p:nvSpPr>
          <p:spPr>
            <a:xfrm>
              <a:off x="7052641" y="5171440"/>
              <a:ext cx="582599" cy="1472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y=“fake”</a:t>
              </a:r>
              <a:endParaRPr sz="1100">
                <a:solidFill>
                  <a:schemeClr val="dk1"/>
                </a:solidFill>
                <a:latin typeface="Arial"/>
                <a:ea typeface="Arial"/>
                <a:cs typeface="Arial"/>
                <a:sym typeface="Arial"/>
              </a:endParaRPr>
            </a:p>
          </p:txBody>
        </p:sp>
        <p:sp>
          <p:nvSpPr>
            <p:cNvPr id="2403" name="Google Shape;2403;p101"/>
            <p:cNvSpPr txBox="1"/>
            <p:nvPr/>
          </p:nvSpPr>
          <p:spPr>
            <a:xfrm>
              <a:off x="7015669" y="4958921"/>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04" name="Google Shape;2404;p101"/>
            <p:cNvSpPr txBox="1"/>
            <p:nvPr/>
          </p:nvSpPr>
          <p:spPr>
            <a:xfrm>
              <a:off x="7015669" y="5776896"/>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05" name="Google Shape;2405;p101"/>
            <p:cNvSpPr txBox="1"/>
            <p:nvPr/>
          </p:nvSpPr>
          <p:spPr>
            <a:xfrm>
              <a:off x="5961733" y="4977405"/>
              <a:ext cx="859414" cy="165201"/>
            </a:xfrm>
            <a:prstGeom prst="rect">
              <a:avLst/>
            </a:prstGeom>
            <a:blipFill rotWithShape="1">
              <a:blip r:embed="rId6">
                <a:alphaModFix/>
              </a:blip>
              <a:stretch>
                <a:fillRect b="-51850" l="-8509" r="-8508"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06" name="Google Shape;2406;p101"/>
            <p:cNvGrpSpPr/>
            <p:nvPr/>
          </p:nvGrpSpPr>
          <p:grpSpPr>
            <a:xfrm>
              <a:off x="5970894" y="5111130"/>
              <a:ext cx="870382" cy="212024"/>
              <a:chOff x="5952866" y="3728447"/>
              <a:chExt cx="870382" cy="212024"/>
            </a:xfrm>
          </p:grpSpPr>
          <p:sp>
            <p:nvSpPr>
              <p:cNvPr id="2407" name="Google Shape;2407;p101"/>
              <p:cNvSpPr txBox="1"/>
              <p:nvPr/>
            </p:nvSpPr>
            <p:spPr>
              <a:xfrm>
                <a:off x="5952866" y="3775270"/>
                <a:ext cx="859414" cy="165201"/>
              </a:xfrm>
              <a:prstGeom prst="rect">
                <a:avLst/>
              </a:prstGeom>
              <a:blipFill rotWithShape="1">
                <a:blip r:embed="rId7">
                  <a:alphaModFix/>
                </a:blip>
                <a:stretch>
                  <a:fillRect b="-55555" l="-9217" r="-7800" t="-296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08" name="Google Shape;2408;p101"/>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grpSp>
          <p:nvGrpSpPr>
            <p:cNvPr id="2409" name="Google Shape;2409;p101"/>
            <p:cNvGrpSpPr/>
            <p:nvPr/>
          </p:nvGrpSpPr>
          <p:grpSpPr>
            <a:xfrm>
              <a:off x="5947382" y="5762151"/>
              <a:ext cx="870382" cy="212024"/>
              <a:chOff x="5952866" y="3728447"/>
              <a:chExt cx="870382" cy="212024"/>
            </a:xfrm>
          </p:grpSpPr>
          <p:sp>
            <p:nvSpPr>
              <p:cNvPr id="2410" name="Google Shape;2410;p101"/>
              <p:cNvSpPr txBox="1"/>
              <p:nvPr/>
            </p:nvSpPr>
            <p:spPr>
              <a:xfrm>
                <a:off x="5952866" y="3775270"/>
                <a:ext cx="859414" cy="165201"/>
              </a:xfrm>
              <a:prstGeom prst="rect">
                <a:avLst/>
              </a:prstGeom>
              <a:blipFill rotWithShape="1">
                <a:blip r:embed="rId4">
                  <a:alphaModFix/>
                </a:blip>
                <a:stretch>
                  <a:fillRect b="-51850" l="-9217" r="-7800"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11" name="Google Shape;2411;p101"/>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grpSp>
      <p:sp>
        <p:nvSpPr>
          <p:cNvPr id="2412" name="Google Shape;2412;p101"/>
          <p:cNvSpPr txBox="1"/>
          <p:nvPr/>
        </p:nvSpPr>
        <p:spPr>
          <a:xfrm>
            <a:off x="6994693" y="6003042"/>
            <a:ext cx="2378319" cy="335145"/>
          </a:xfrm>
          <a:prstGeom prst="rect">
            <a:avLst/>
          </a:prstGeom>
          <a:noFill/>
          <a:ln>
            <a:noFill/>
          </a:ln>
        </p:spPr>
        <p:txBody>
          <a:bodyPr anchorCtr="0" anchor="t" bIns="45700" lIns="91425" spcFirstLastPara="1" rIns="91425" wrap="square" tIns="45700">
            <a:noAutofit/>
          </a:bodyPr>
          <a:lstStyle/>
          <a:p>
            <a:pPr indent="0" lvl="1" marL="0" marR="0" rtl="0" algn="ctr">
              <a:spcBef>
                <a:spcPts val="0"/>
              </a:spcBef>
              <a:spcAft>
                <a:spcPts val="0"/>
              </a:spcAft>
              <a:buNone/>
            </a:pPr>
            <a:r>
              <a:rPr b="0" i="0" lang="en-US" sz="1300" u="none" cap="none" strike="noStrike">
                <a:solidFill>
                  <a:srgbClr val="262626"/>
                </a:solidFill>
                <a:latin typeface="Arial"/>
                <a:ea typeface="Arial"/>
                <a:cs typeface="Arial"/>
                <a:sym typeface="Arial"/>
              </a:rPr>
              <a:t>Hình quá trình đào tạo GAN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grpSp>
        <p:nvGrpSpPr>
          <p:cNvPr id="2417" name="Google Shape;2417;p102"/>
          <p:cNvGrpSpPr/>
          <p:nvPr/>
        </p:nvGrpSpPr>
        <p:grpSpPr>
          <a:xfrm>
            <a:off x="450000" y="450000"/>
            <a:ext cx="9018000" cy="276999"/>
            <a:chOff x="450000" y="450000"/>
            <a:chExt cx="9018000" cy="276999"/>
          </a:xfrm>
        </p:grpSpPr>
        <p:sp>
          <p:nvSpPr>
            <p:cNvPr id="2418" name="Google Shape;2418;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419" name="Google Shape;2419;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420" name="Google Shape;2420;p102"/>
          <p:cNvGrpSpPr/>
          <p:nvPr/>
        </p:nvGrpSpPr>
        <p:grpSpPr>
          <a:xfrm>
            <a:off x="559817" y="1428745"/>
            <a:ext cx="8783192" cy="215444"/>
            <a:chOff x="559817" y="2136914"/>
            <a:chExt cx="8783192" cy="215444"/>
          </a:xfrm>
        </p:grpSpPr>
        <p:sp>
          <p:nvSpPr>
            <p:cNvPr id="2421" name="Google Shape;2421;p1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2" name="Google Shape;2422;p10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hàm mất generator và discriminator trong GAN</a:t>
              </a:r>
              <a:endParaRPr/>
            </a:p>
          </p:txBody>
        </p:sp>
      </p:grpSp>
      <p:sp>
        <p:nvSpPr>
          <p:cNvPr id="2423" name="Google Shape;2423;p102"/>
          <p:cNvSpPr/>
          <p:nvPr/>
        </p:nvSpPr>
        <p:spPr>
          <a:xfrm>
            <a:off x="702940" y="1725547"/>
            <a:ext cx="8632825" cy="1099514"/>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Nhãn để đào tạo generator là gì?</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bộ phân biệt không phân loại đầu ra của generator là thực, thì có thể áp dụng hình phạt đối với generator vì nhiệm vụ của nó là tạo ra các hình ảnh giống như thật.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tính toán hàm mất mát của generator, bạn giả sử rằng nhãn cho đầu ra của generator là 1.</a:t>
            </a:r>
            <a:endParaRPr b="0" i="0" sz="1300" u="none" cap="none" strike="noStrike">
              <a:solidFill>
                <a:srgbClr val="262626"/>
              </a:solidFill>
              <a:latin typeface="Arial"/>
              <a:ea typeface="Arial"/>
              <a:cs typeface="Arial"/>
              <a:sym typeface="Arial"/>
            </a:endParaRPr>
          </a:p>
        </p:txBody>
      </p:sp>
      <p:grpSp>
        <p:nvGrpSpPr>
          <p:cNvPr id="2424" name="Google Shape;2424;p102"/>
          <p:cNvGrpSpPr/>
          <p:nvPr/>
        </p:nvGrpSpPr>
        <p:grpSpPr>
          <a:xfrm>
            <a:off x="1172520" y="3133348"/>
            <a:ext cx="6135059" cy="3211721"/>
            <a:chOff x="1561140" y="3125728"/>
            <a:chExt cx="6135059" cy="3211721"/>
          </a:xfrm>
        </p:grpSpPr>
        <p:pic>
          <p:nvPicPr>
            <p:cNvPr id="2425" name="Google Shape;2425;p102"/>
            <p:cNvPicPr preferRelativeResize="0"/>
            <p:nvPr/>
          </p:nvPicPr>
          <p:blipFill rotWithShape="1">
            <a:blip r:embed="rId3">
              <a:alphaModFix/>
            </a:blip>
            <a:srcRect b="0" l="0" r="0" t="0"/>
            <a:stretch/>
          </p:blipFill>
          <p:spPr>
            <a:xfrm>
              <a:off x="2142312" y="3125728"/>
              <a:ext cx="5553887" cy="3211721"/>
            </a:xfrm>
            <a:prstGeom prst="rect">
              <a:avLst/>
            </a:prstGeom>
            <a:noFill/>
            <a:ln>
              <a:noFill/>
            </a:ln>
          </p:spPr>
        </p:pic>
        <p:sp>
          <p:nvSpPr>
            <p:cNvPr id="2426" name="Google Shape;2426;p102"/>
            <p:cNvSpPr txBox="1"/>
            <p:nvPr/>
          </p:nvSpPr>
          <p:spPr>
            <a:xfrm>
              <a:off x="1562080" y="3517406"/>
              <a:ext cx="1800200" cy="208774"/>
            </a:xfrm>
            <a:prstGeom prst="rect">
              <a:avLst/>
            </a:prstGeom>
            <a:solidFill>
              <a:schemeClr val="lt1"/>
            </a:solidFill>
            <a:ln>
              <a:noFill/>
            </a:ln>
          </p:spPr>
          <p:txBody>
            <a:bodyPr anchorCtr="0" anchor="ctr" bIns="0" lIns="0" spcFirstLastPara="1" rIns="0" wrap="square" tIns="0">
              <a:norm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1: cung cấp mẫu thực</a:t>
              </a:r>
              <a:endParaRPr sz="1100">
                <a:solidFill>
                  <a:schemeClr val="dk1"/>
                </a:solidFill>
                <a:latin typeface="Arial"/>
                <a:ea typeface="Arial"/>
                <a:cs typeface="Arial"/>
                <a:sym typeface="Arial"/>
              </a:endParaRPr>
            </a:p>
          </p:txBody>
        </p:sp>
        <p:sp>
          <p:nvSpPr>
            <p:cNvPr id="2427" name="Google Shape;2427;p102"/>
            <p:cNvSpPr txBox="1"/>
            <p:nvPr/>
          </p:nvSpPr>
          <p:spPr>
            <a:xfrm>
              <a:off x="1561140" y="3813171"/>
              <a:ext cx="2035500" cy="316849"/>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2: tạo mẫu giả và giao cho discriminator</a:t>
              </a:r>
              <a:endParaRPr sz="1100">
                <a:solidFill>
                  <a:schemeClr val="dk1"/>
                </a:solidFill>
                <a:latin typeface="Arial"/>
                <a:ea typeface="Arial"/>
                <a:cs typeface="Arial"/>
                <a:sym typeface="Arial"/>
              </a:endParaRPr>
            </a:p>
          </p:txBody>
        </p:sp>
        <p:sp>
          <p:nvSpPr>
            <p:cNvPr id="2428" name="Google Shape;2428;p102"/>
            <p:cNvSpPr txBox="1"/>
            <p:nvPr/>
          </p:nvSpPr>
          <p:spPr>
            <a:xfrm>
              <a:off x="3180402" y="4249058"/>
              <a:ext cx="652457" cy="229840"/>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generator</a:t>
              </a:r>
              <a:endParaRPr sz="1100">
                <a:solidFill>
                  <a:schemeClr val="dk1"/>
                </a:solidFill>
                <a:latin typeface="Arial"/>
                <a:ea typeface="Arial"/>
                <a:cs typeface="Arial"/>
                <a:sym typeface="Arial"/>
              </a:endParaRPr>
            </a:p>
          </p:txBody>
        </p:sp>
        <p:sp>
          <p:nvSpPr>
            <p:cNvPr id="2429" name="Google Shape;2429;p102"/>
            <p:cNvSpPr txBox="1"/>
            <p:nvPr/>
          </p:nvSpPr>
          <p:spPr>
            <a:xfrm>
              <a:off x="3180402" y="5851635"/>
              <a:ext cx="652457" cy="229840"/>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generator</a:t>
              </a:r>
              <a:endParaRPr sz="1100">
                <a:solidFill>
                  <a:schemeClr val="dk1"/>
                </a:solidFill>
                <a:latin typeface="Arial"/>
                <a:ea typeface="Arial"/>
                <a:cs typeface="Arial"/>
                <a:sym typeface="Arial"/>
              </a:endParaRPr>
            </a:p>
          </p:txBody>
        </p:sp>
        <p:sp>
          <p:nvSpPr>
            <p:cNvPr id="2430" name="Google Shape;2430;p102"/>
            <p:cNvSpPr txBox="1"/>
            <p:nvPr/>
          </p:nvSpPr>
          <p:spPr>
            <a:xfrm>
              <a:off x="4968066" y="5042675"/>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431" name="Google Shape;2431;p102"/>
            <p:cNvSpPr txBox="1"/>
            <p:nvPr/>
          </p:nvSpPr>
          <p:spPr>
            <a:xfrm>
              <a:off x="4968066" y="4274936"/>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432" name="Google Shape;2432;p102"/>
            <p:cNvSpPr txBox="1"/>
            <p:nvPr/>
          </p:nvSpPr>
          <p:spPr>
            <a:xfrm>
              <a:off x="4968066" y="3499577"/>
              <a:ext cx="762174" cy="177025"/>
            </a:xfrm>
            <a:prstGeom prst="rect">
              <a:avLst/>
            </a:prstGeom>
            <a:solidFill>
              <a:srgbClr val="CFD8E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discriminator</a:t>
              </a:r>
              <a:endParaRPr sz="1000">
                <a:solidFill>
                  <a:schemeClr val="dk1"/>
                </a:solidFill>
                <a:latin typeface="Arial"/>
                <a:ea typeface="Arial"/>
                <a:cs typeface="Arial"/>
                <a:sym typeface="Arial"/>
              </a:endParaRPr>
            </a:p>
          </p:txBody>
        </p:sp>
        <p:sp>
          <p:nvSpPr>
            <p:cNvPr id="2433" name="Google Shape;2433;p102"/>
            <p:cNvSpPr txBox="1"/>
            <p:nvPr/>
          </p:nvSpPr>
          <p:spPr>
            <a:xfrm>
              <a:off x="2480044" y="4992393"/>
              <a:ext cx="1763418" cy="269223"/>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3: đào tạo discriminator</a:t>
              </a:r>
              <a:endParaRPr sz="1100">
                <a:solidFill>
                  <a:schemeClr val="dk1"/>
                </a:solidFill>
                <a:latin typeface="Arial"/>
                <a:ea typeface="Arial"/>
                <a:cs typeface="Arial"/>
                <a:sym typeface="Arial"/>
              </a:endParaRPr>
            </a:p>
          </p:txBody>
        </p:sp>
        <p:sp>
          <p:nvSpPr>
            <p:cNvPr id="2434" name="Google Shape;2434;p102"/>
            <p:cNvSpPr txBox="1"/>
            <p:nvPr/>
          </p:nvSpPr>
          <p:spPr>
            <a:xfrm>
              <a:off x="2485412" y="5285284"/>
              <a:ext cx="2122356" cy="369678"/>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Bước 4: đào tạo generator (dựa trên dự đoán của discriminator)</a:t>
              </a:r>
              <a:endParaRPr sz="1100">
                <a:solidFill>
                  <a:schemeClr val="dk1"/>
                </a:solidFill>
                <a:latin typeface="Arial"/>
                <a:ea typeface="Arial"/>
                <a:cs typeface="Arial"/>
                <a:sym typeface="Arial"/>
              </a:endParaRPr>
            </a:p>
          </p:txBody>
        </p:sp>
        <p:sp>
          <p:nvSpPr>
            <p:cNvPr id="2435" name="Google Shape;2435;p102"/>
            <p:cNvSpPr txBox="1"/>
            <p:nvPr/>
          </p:nvSpPr>
          <p:spPr>
            <a:xfrm>
              <a:off x="5966286" y="3132584"/>
              <a:ext cx="703426" cy="303105"/>
            </a:xfrm>
            <a:prstGeom prst="rect">
              <a:avLst/>
            </a:prstGeom>
            <a:solidFill>
              <a:schemeClr val="lt1"/>
            </a:solidFill>
            <a:ln>
              <a:noFill/>
            </a:ln>
          </p:spPr>
          <p:txBody>
            <a:bodyPr anchorCtr="0" anchor="ctr" bIns="0" lIns="0" spcFirstLastPara="1" rIns="0" wrap="square" tIns="0">
              <a:normAutofit fontScale="92500" lnSpcReduction="10000"/>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Dữ liệu xuất (dự đoán)</a:t>
              </a:r>
              <a:endParaRPr sz="1100">
                <a:solidFill>
                  <a:schemeClr val="dk1"/>
                </a:solidFill>
                <a:latin typeface="Arial"/>
                <a:ea typeface="Arial"/>
                <a:cs typeface="Arial"/>
                <a:sym typeface="Arial"/>
              </a:endParaRPr>
            </a:p>
          </p:txBody>
        </p:sp>
        <p:sp>
          <p:nvSpPr>
            <p:cNvPr id="2436" name="Google Shape;2436;p102"/>
            <p:cNvSpPr txBox="1"/>
            <p:nvPr/>
          </p:nvSpPr>
          <p:spPr>
            <a:xfrm>
              <a:off x="6941646" y="3147824"/>
              <a:ext cx="703426" cy="30310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Nhãn câu trả lời</a:t>
              </a:r>
              <a:endParaRPr sz="1000">
                <a:solidFill>
                  <a:schemeClr val="dk1"/>
                </a:solidFill>
                <a:latin typeface="Arial"/>
                <a:ea typeface="Arial"/>
                <a:cs typeface="Arial"/>
                <a:sym typeface="Arial"/>
              </a:endParaRPr>
            </a:p>
          </p:txBody>
        </p:sp>
        <p:sp>
          <p:nvSpPr>
            <p:cNvPr id="2437" name="Google Shape;2437;p102"/>
            <p:cNvSpPr txBox="1"/>
            <p:nvPr/>
          </p:nvSpPr>
          <p:spPr>
            <a:xfrm>
              <a:off x="5952866" y="3522879"/>
              <a:ext cx="859414" cy="165201"/>
            </a:xfrm>
            <a:prstGeom prst="rect">
              <a:avLst/>
            </a:prstGeom>
            <a:blipFill rotWithShape="1">
              <a:blip r:embed="rId4">
                <a:alphaModFix/>
              </a:blip>
              <a:stretch>
                <a:fillRect b="-51850" l="-9217" r="-7800"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38" name="Google Shape;2438;p102"/>
            <p:cNvGrpSpPr/>
            <p:nvPr/>
          </p:nvGrpSpPr>
          <p:grpSpPr>
            <a:xfrm>
              <a:off x="5968106" y="4246607"/>
              <a:ext cx="870382" cy="212024"/>
              <a:chOff x="5952866" y="3728447"/>
              <a:chExt cx="870382" cy="212024"/>
            </a:xfrm>
          </p:grpSpPr>
          <p:sp>
            <p:nvSpPr>
              <p:cNvPr id="2439" name="Google Shape;2439;p102"/>
              <p:cNvSpPr txBox="1"/>
              <p:nvPr/>
            </p:nvSpPr>
            <p:spPr>
              <a:xfrm>
                <a:off x="5952866" y="3775270"/>
                <a:ext cx="859414" cy="165201"/>
              </a:xfrm>
              <a:prstGeom prst="rect">
                <a:avLst/>
              </a:prstGeom>
              <a:blipFill rotWithShape="1">
                <a:blip r:embed="rId5">
                  <a:alphaModFix/>
                </a:blip>
                <a:stretch>
                  <a:fillRect b="-51850" l="-8509" r="-8508"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0" name="Google Shape;2440;p102"/>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sp>
          <p:nvSpPr>
            <p:cNvPr id="2441" name="Google Shape;2441;p102"/>
            <p:cNvSpPr txBox="1"/>
            <p:nvPr/>
          </p:nvSpPr>
          <p:spPr>
            <a:xfrm>
              <a:off x="7006638" y="3516390"/>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42" name="Google Shape;2442;p102"/>
            <p:cNvSpPr txBox="1"/>
            <p:nvPr/>
          </p:nvSpPr>
          <p:spPr>
            <a:xfrm>
              <a:off x="7065386" y="4267107"/>
              <a:ext cx="564535" cy="19315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y=“fake”</a:t>
              </a:r>
              <a:endParaRPr sz="1100">
                <a:solidFill>
                  <a:schemeClr val="dk1"/>
                </a:solidFill>
                <a:latin typeface="Arial"/>
                <a:ea typeface="Arial"/>
                <a:cs typeface="Arial"/>
                <a:sym typeface="Arial"/>
              </a:endParaRPr>
            </a:p>
          </p:txBody>
        </p:sp>
        <p:sp>
          <p:nvSpPr>
            <p:cNvPr id="2443" name="Google Shape;2443;p102"/>
            <p:cNvSpPr txBox="1"/>
            <p:nvPr/>
          </p:nvSpPr>
          <p:spPr>
            <a:xfrm>
              <a:off x="7052641" y="5171440"/>
              <a:ext cx="582599" cy="1472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y=“fake”</a:t>
              </a:r>
              <a:endParaRPr sz="1100">
                <a:solidFill>
                  <a:schemeClr val="dk1"/>
                </a:solidFill>
                <a:latin typeface="Arial"/>
                <a:ea typeface="Arial"/>
                <a:cs typeface="Arial"/>
                <a:sym typeface="Arial"/>
              </a:endParaRPr>
            </a:p>
          </p:txBody>
        </p:sp>
        <p:sp>
          <p:nvSpPr>
            <p:cNvPr id="2444" name="Google Shape;2444;p102"/>
            <p:cNvSpPr txBox="1"/>
            <p:nvPr/>
          </p:nvSpPr>
          <p:spPr>
            <a:xfrm>
              <a:off x="7015669" y="4958921"/>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45" name="Google Shape;2445;p102"/>
            <p:cNvSpPr txBox="1"/>
            <p:nvPr/>
          </p:nvSpPr>
          <p:spPr>
            <a:xfrm>
              <a:off x="7015669" y="5776896"/>
              <a:ext cx="636222" cy="2021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y=“real”</a:t>
              </a:r>
              <a:endParaRPr sz="1100">
                <a:solidFill>
                  <a:schemeClr val="dk1"/>
                </a:solidFill>
                <a:latin typeface="Arial"/>
                <a:ea typeface="Arial"/>
                <a:cs typeface="Arial"/>
                <a:sym typeface="Arial"/>
              </a:endParaRPr>
            </a:p>
          </p:txBody>
        </p:sp>
        <p:sp>
          <p:nvSpPr>
            <p:cNvPr id="2446" name="Google Shape;2446;p102"/>
            <p:cNvSpPr txBox="1"/>
            <p:nvPr/>
          </p:nvSpPr>
          <p:spPr>
            <a:xfrm>
              <a:off x="5961733" y="4977405"/>
              <a:ext cx="859414" cy="165201"/>
            </a:xfrm>
            <a:prstGeom prst="rect">
              <a:avLst/>
            </a:prstGeom>
            <a:blipFill rotWithShape="1">
              <a:blip r:embed="rId6">
                <a:alphaModFix/>
              </a:blip>
              <a:stretch>
                <a:fillRect b="-51850" l="-8509" r="-8508"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47" name="Google Shape;2447;p102"/>
            <p:cNvGrpSpPr/>
            <p:nvPr/>
          </p:nvGrpSpPr>
          <p:grpSpPr>
            <a:xfrm>
              <a:off x="5970894" y="5111130"/>
              <a:ext cx="870382" cy="212024"/>
              <a:chOff x="5952866" y="3728447"/>
              <a:chExt cx="870382" cy="212024"/>
            </a:xfrm>
          </p:grpSpPr>
          <p:sp>
            <p:nvSpPr>
              <p:cNvPr id="2448" name="Google Shape;2448;p102"/>
              <p:cNvSpPr txBox="1"/>
              <p:nvPr/>
            </p:nvSpPr>
            <p:spPr>
              <a:xfrm>
                <a:off x="5952866" y="3775270"/>
                <a:ext cx="859414" cy="165201"/>
              </a:xfrm>
              <a:prstGeom prst="rect">
                <a:avLst/>
              </a:prstGeom>
              <a:blipFill rotWithShape="1">
                <a:blip r:embed="rId7">
                  <a:alphaModFix/>
                </a:blip>
                <a:stretch>
                  <a:fillRect b="-55555" l="-9217" r="-7800" t="-296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9" name="Google Shape;2449;p102"/>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grpSp>
          <p:nvGrpSpPr>
            <p:cNvPr id="2450" name="Google Shape;2450;p102"/>
            <p:cNvGrpSpPr/>
            <p:nvPr/>
          </p:nvGrpSpPr>
          <p:grpSpPr>
            <a:xfrm>
              <a:off x="5947382" y="5762151"/>
              <a:ext cx="870382" cy="212024"/>
              <a:chOff x="5952866" y="3728447"/>
              <a:chExt cx="870382" cy="212024"/>
            </a:xfrm>
          </p:grpSpPr>
          <p:sp>
            <p:nvSpPr>
              <p:cNvPr id="2451" name="Google Shape;2451;p102"/>
              <p:cNvSpPr txBox="1"/>
              <p:nvPr/>
            </p:nvSpPr>
            <p:spPr>
              <a:xfrm>
                <a:off x="5952866" y="3775270"/>
                <a:ext cx="859414" cy="165201"/>
              </a:xfrm>
              <a:prstGeom prst="rect">
                <a:avLst/>
              </a:prstGeom>
              <a:blipFill rotWithShape="1">
                <a:blip r:embed="rId4">
                  <a:alphaModFix/>
                </a:blip>
                <a:stretch>
                  <a:fillRect b="-51850" l="-9217" r="-7800" t="-33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52" name="Google Shape;2452;p102"/>
              <p:cNvSpPr txBox="1"/>
              <p:nvPr/>
            </p:nvSpPr>
            <p:spPr>
              <a:xfrm>
                <a:off x="6535992" y="3728447"/>
                <a:ext cx="287256" cy="11201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Cambria Math"/>
                    <a:ea typeface="Cambria Math"/>
                    <a:cs typeface="Cambria Math"/>
                    <a:sym typeface="Cambria Math"/>
                  </a:rPr>
                  <a:t>∼</a:t>
                </a:r>
                <a:endParaRPr sz="1100">
                  <a:solidFill>
                    <a:schemeClr val="dk1"/>
                  </a:solidFill>
                  <a:latin typeface="Arial"/>
                  <a:ea typeface="Arial"/>
                  <a:cs typeface="Arial"/>
                  <a:sym typeface="Arial"/>
                </a:endParaRPr>
              </a:p>
            </p:txBody>
          </p:sp>
        </p:grpSp>
      </p:grpSp>
      <p:sp>
        <p:nvSpPr>
          <p:cNvPr id="2453" name="Google Shape;2453;p102"/>
          <p:cNvSpPr txBox="1"/>
          <p:nvPr/>
        </p:nvSpPr>
        <p:spPr>
          <a:xfrm>
            <a:off x="6994693" y="6003042"/>
            <a:ext cx="2378319" cy="335145"/>
          </a:xfrm>
          <a:prstGeom prst="rect">
            <a:avLst/>
          </a:prstGeom>
          <a:noFill/>
          <a:ln>
            <a:noFill/>
          </a:ln>
        </p:spPr>
        <p:txBody>
          <a:bodyPr anchorCtr="0" anchor="t" bIns="45700" lIns="91425" spcFirstLastPara="1" rIns="91425" wrap="square" tIns="45700">
            <a:noAutofit/>
          </a:bodyPr>
          <a:lstStyle/>
          <a:p>
            <a:pPr indent="0" lvl="1" marL="0" marR="0" rtl="0" algn="ctr">
              <a:spcBef>
                <a:spcPts val="0"/>
              </a:spcBef>
              <a:spcAft>
                <a:spcPts val="0"/>
              </a:spcAft>
              <a:buNone/>
            </a:pPr>
            <a:r>
              <a:rPr b="0" i="0" lang="en-US" sz="1300" u="none" cap="none" strike="noStrike">
                <a:solidFill>
                  <a:srgbClr val="262626"/>
                </a:solidFill>
                <a:latin typeface="Arial"/>
                <a:ea typeface="Arial"/>
                <a:cs typeface="Arial"/>
                <a:sym typeface="Arial"/>
              </a:rPr>
              <a:t>Hình quá trình đào tạo GAN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0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2460" name="Google Shape;2460;p103"/>
          <p:cNvSpPr/>
          <p:nvPr/>
        </p:nvSpPr>
        <p:spPr>
          <a:xfrm>
            <a:off x="989683" y="3133792"/>
            <a:ext cx="8066186"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Mạng nơ-ron đối nghịch tạo ra để tạo hình ảnh không tồn tại</a:t>
            </a:r>
            <a:endParaRPr b="1" sz="3200">
              <a:solidFill>
                <a:srgbClr val="000000"/>
              </a:solidFill>
              <a:latin typeface="Arial"/>
              <a:ea typeface="Arial"/>
              <a:cs typeface="Arial"/>
              <a:sym typeface="Arial"/>
            </a:endParaRPr>
          </a:p>
        </p:txBody>
      </p:sp>
      <p:sp>
        <p:nvSpPr>
          <p:cNvPr id="2461" name="Google Shape;2461;p10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grpSp>
        <p:nvGrpSpPr>
          <p:cNvPr id="2462" name="Google Shape;2462;p103"/>
          <p:cNvGrpSpPr/>
          <p:nvPr/>
        </p:nvGrpSpPr>
        <p:grpSpPr>
          <a:xfrm>
            <a:off x="1051140" y="4397426"/>
            <a:ext cx="5700472" cy="1175673"/>
            <a:chOff x="989683" y="4314867"/>
            <a:chExt cx="5700472" cy="1175673"/>
          </a:xfrm>
        </p:grpSpPr>
        <p:grpSp>
          <p:nvGrpSpPr>
            <p:cNvPr id="2463" name="Google Shape;2463;p103"/>
            <p:cNvGrpSpPr/>
            <p:nvPr/>
          </p:nvGrpSpPr>
          <p:grpSpPr>
            <a:xfrm>
              <a:off x="989683" y="4314867"/>
              <a:ext cx="5700472" cy="278083"/>
              <a:chOff x="989683" y="4314867"/>
              <a:chExt cx="5700472" cy="278083"/>
            </a:xfrm>
          </p:grpSpPr>
          <p:sp>
            <p:nvSpPr>
              <p:cNvPr id="2464" name="Google Shape;2464;p103"/>
              <p:cNvSpPr/>
              <p:nvPr/>
            </p:nvSpPr>
            <p:spPr>
              <a:xfrm>
                <a:off x="1172504" y="4316040"/>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Bộ mã hóa tự động</a:t>
                </a:r>
                <a:endParaRPr sz="1799">
                  <a:solidFill>
                    <a:srgbClr val="A5A5A5"/>
                  </a:solidFill>
                  <a:latin typeface="Arial"/>
                  <a:ea typeface="Arial"/>
                  <a:cs typeface="Arial"/>
                  <a:sym typeface="Arial"/>
                </a:endParaRPr>
              </a:p>
            </p:txBody>
          </p:sp>
          <p:sp>
            <p:nvSpPr>
              <p:cNvPr id="2465" name="Google Shape;2465;p103"/>
              <p:cNvSpPr/>
              <p:nvPr/>
            </p:nvSpPr>
            <p:spPr>
              <a:xfrm>
                <a:off x="989683" y="431486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466" name="Google Shape;2466;p103"/>
            <p:cNvGrpSpPr/>
            <p:nvPr/>
          </p:nvGrpSpPr>
          <p:grpSpPr>
            <a:xfrm>
              <a:off x="989683" y="4762976"/>
              <a:ext cx="5700472" cy="278084"/>
              <a:chOff x="989683" y="4744563"/>
              <a:chExt cx="5700472" cy="278084"/>
            </a:xfrm>
          </p:grpSpPr>
          <p:sp>
            <p:nvSpPr>
              <p:cNvPr id="2467" name="Google Shape;2467;p103"/>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Giới thiệu về Mạng đối nghịch phát sinh (GAN)</a:t>
                </a:r>
                <a:endParaRPr/>
              </a:p>
            </p:txBody>
          </p:sp>
          <p:sp>
            <p:nvSpPr>
              <p:cNvPr id="2468" name="Google Shape;2468;p103"/>
              <p:cNvSpPr/>
              <p:nvPr/>
            </p:nvSpPr>
            <p:spPr>
              <a:xfrm>
                <a:off x="989683" y="474456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469" name="Google Shape;2469;p103"/>
            <p:cNvGrpSpPr/>
            <p:nvPr/>
          </p:nvGrpSpPr>
          <p:grpSpPr>
            <a:xfrm>
              <a:off x="989683" y="5212456"/>
              <a:ext cx="5700472" cy="278084"/>
              <a:chOff x="989683" y="4744563"/>
              <a:chExt cx="5700472" cy="278084"/>
            </a:xfrm>
          </p:grpSpPr>
          <p:sp>
            <p:nvSpPr>
              <p:cNvPr id="2470" name="Google Shape;2470;p103"/>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3.3. Bài tập về Mạng đối nghịch phát sinh</a:t>
                </a:r>
                <a:endParaRPr sz="1799">
                  <a:solidFill>
                    <a:srgbClr val="3F3F3F"/>
                  </a:solidFill>
                  <a:latin typeface="Arial"/>
                  <a:ea typeface="Arial"/>
                  <a:cs typeface="Arial"/>
                  <a:sym typeface="Arial"/>
                </a:endParaRPr>
              </a:p>
            </p:txBody>
          </p:sp>
          <p:sp>
            <p:nvSpPr>
              <p:cNvPr id="2471" name="Google Shape;2471;p103"/>
              <p:cNvSpPr/>
              <p:nvPr/>
            </p:nvSpPr>
            <p:spPr>
              <a:xfrm>
                <a:off x="989683" y="474456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grpSp>
        <p:nvGrpSpPr>
          <p:cNvPr id="2476" name="Google Shape;2476;p104"/>
          <p:cNvGrpSpPr/>
          <p:nvPr/>
        </p:nvGrpSpPr>
        <p:grpSpPr>
          <a:xfrm>
            <a:off x="450000" y="450000"/>
            <a:ext cx="9018000" cy="276999"/>
            <a:chOff x="450000" y="450000"/>
            <a:chExt cx="9018000" cy="276999"/>
          </a:xfrm>
        </p:grpSpPr>
        <p:sp>
          <p:nvSpPr>
            <p:cNvPr id="2477" name="Google Shape;2477;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478" name="Google Shape;2478;p104"/>
            <p:cNvSpPr/>
            <p:nvPr/>
          </p:nvSpPr>
          <p:spPr>
            <a:xfrm>
              <a:off x="8335788" y="480778"/>
              <a:ext cx="1132212"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479" name="Google Shape;2479;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thần kinh tích chập (CNN)</a:t>
            </a:r>
            <a:endParaRPr/>
          </a:p>
        </p:txBody>
      </p:sp>
      <p:grpSp>
        <p:nvGrpSpPr>
          <p:cNvPr id="2480" name="Google Shape;2480;p104"/>
          <p:cNvGrpSpPr/>
          <p:nvPr/>
        </p:nvGrpSpPr>
        <p:grpSpPr>
          <a:xfrm>
            <a:off x="559817" y="1902381"/>
            <a:ext cx="8783192" cy="215444"/>
            <a:chOff x="559817" y="2136914"/>
            <a:chExt cx="8783192" cy="215444"/>
          </a:xfrm>
        </p:grpSpPr>
        <p:sp>
          <p:nvSpPr>
            <p:cNvPr id="2481" name="Google Shape;2481;p1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82" name="Google Shape;2482;p10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 trong Google Colab</a:t>
              </a:r>
              <a:endParaRPr/>
            </a:p>
          </p:txBody>
        </p:sp>
      </p:grpSp>
      <p:sp>
        <p:nvSpPr>
          <p:cNvPr id="2483" name="Google Shape;2483;p104"/>
          <p:cNvSpPr/>
          <p:nvPr/>
        </p:nvSpPr>
        <p:spPr>
          <a:xfrm>
            <a:off x="702940" y="2244605"/>
            <a:ext cx="8632825" cy="346939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Bài tập mã của chương này yêu cầu tài nguyên cao hơn máy tính xách tay không có GPU hoặc sức mạnh tính toán của máy trạm.</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có máy tính với GPU NVIDA và đã cài đặt thư viện cuDNN, bạn có thể tăng tốc độ tính toán.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đây, chúng tôi sẽ sử dụng Google Colab, một dịch vụ điện toán đám mây miễn phí, vì các tài nguyên điện toán hiệu năng cao như vậy thường không có sẵn.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Google Colab cung cấp phiên bản máy tính xách tay jupyer trên đám mây.</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Sổ tay này có thể được lưu trong Google Drive của GitHub.</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Colab cung cấp nhiều tài nguyên điện toán như CPU, GPU và thậm chí cả TPU, nhưng giới hạn thời gian hoạt động trong 12 giờ.</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Máy tính xách tay bị tắt sau 12 giờ hoạt động.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Bài tập code trong chương này chỉ cần tối đa 2 – 3 giờ.</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dự án chạy trong hơn 12 giờ, bạn nên lưu kết quả giữa chừng dưới dạng tệp điểm kiểm tra.</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grpSp>
        <p:nvGrpSpPr>
          <p:cNvPr id="2489" name="Google Shape;2489;p105"/>
          <p:cNvGrpSpPr/>
          <p:nvPr/>
        </p:nvGrpSpPr>
        <p:grpSpPr>
          <a:xfrm>
            <a:off x="450000" y="450000"/>
            <a:ext cx="9018001" cy="276999"/>
            <a:chOff x="450000" y="450000"/>
            <a:chExt cx="9018001" cy="276999"/>
          </a:xfrm>
        </p:grpSpPr>
        <p:sp>
          <p:nvSpPr>
            <p:cNvPr id="2490" name="Google Shape;2490;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491" name="Google Shape;2491;p105"/>
            <p:cNvSpPr/>
            <p:nvPr/>
          </p:nvSpPr>
          <p:spPr>
            <a:xfrm>
              <a:off x="8407797" y="476672"/>
              <a:ext cx="106020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pic>
        <p:nvPicPr>
          <p:cNvPr id="2492" name="Google Shape;2492;p105"/>
          <p:cNvPicPr preferRelativeResize="0"/>
          <p:nvPr/>
        </p:nvPicPr>
        <p:blipFill rotWithShape="1">
          <a:blip r:embed="rId3">
            <a:alphaModFix/>
          </a:blip>
          <a:srcRect b="0" l="0" r="0" t="0"/>
          <a:stretch/>
        </p:blipFill>
        <p:spPr>
          <a:xfrm>
            <a:off x="536426" y="1772816"/>
            <a:ext cx="4252758" cy="2952328"/>
          </a:xfrm>
          <a:prstGeom prst="rect">
            <a:avLst/>
          </a:prstGeom>
          <a:noFill/>
          <a:ln>
            <a:noFill/>
          </a:ln>
        </p:spPr>
      </p:pic>
      <p:grpSp>
        <p:nvGrpSpPr>
          <p:cNvPr id="2493" name="Google Shape;2493;p105"/>
          <p:cNvGrpSpPr/>
          <p:nvPr/>
        </p:nvGrpSpPr>
        <p:grpSpPr>
          <a:xfrm>
            <a:off x="559817" y="1428745"/>
            <a:ext cx="8783192" cy="215444"/>
            <a:chOff x="559817" y="2136914"/>
            <a:chExt cx="8783192" cy="215444"/>
          </a:xfrm>
        </p:grpSpPr>
        <p:sp>
          <p:nvSpPr>
            <p:cNvPr id="2494" name="Google Shape;2494;p1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95" name="Google Shape;2495;p10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 trong Google Colab</a:t>
              </a:r>
              <a:endParaRPr/>
            </a:p>
          </p:txBody>
        </p:sp>
      </p:grpSp>
      <p:sp>
        <p:nvSpPr>
          <p:cNvPr id="2496" name="Google Shape;2496;p105"/>
          <p:cNvSpPr/>
          <p:nvPr/>
        </p:nvSpPr>
        <p:spPr>
          <a:xfrm>
            <a:off x="4937012" y="1766711"/>
            <a:ext cx="4530988" cy="205362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Google Colab rất dễ sử dụng.</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truy cập https://colab.research.google.com, nó sẽ hỏi bạn nơi lưu jupyter notebook.</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Nhấp vào tab Google Drive trong cửa sổ này.</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này, bạn sẽ có thể lưu sổ ghi chép trong Google Drive.</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nhấp vào liên kết sổ ghi chép mới ở cuối để tạo sổ ghi chép mới.</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grpSp>
        <p:nvGrpSpPr>
          <p:cNvPr id="2502" name="Google Shape;2502;p106"/>
          <p:cNvGrpSpPr/>
          <p:nvPr/>
        </p:nvGrpSpPr>
        <p:grpSpPr>
          <a:xfrm>
            <a:off x="450000" y="450000"/>
            <a:ext cx="9018000" cy="276999"/>
            <a:chOff x="450000" y="450000"/>
            <a:chExt cx="9018000" cy="276999"/>
          </a:xfrm>
        </p:grpSpPr>
        <p:sp>
          <p:nvSpPr>
            <p:cNvPr id="2503" name="Google Shape;2503;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04" name="Google Shape;2504;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505" name="Google Shape;2505;p106"/>
          <p:cNvGrpSpPr/>
          <p:nvPr/>
        </p:nvGrpSpPr>
        <p:grpSpPr>
          <a:xfrm>
            <a:off x="559817" y="1428745"/>
            <a:ext cx="8783192" cy="215444"/>
            <a:chOff x="559817" y="2136914"/>
            <a:chExt cx="8783192" cy="215444"/>
          </a:xfrm>
        </p:grpSpPr>
        <p:sp>
          <p:nvSpPr>
            <p:cNvPr id="2506" name="Google Shape;2506;p1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07" name="Google Shape;2507;p10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mô hình GAN từ đầu</a:t>
              </a:r>
              <a:endParaRPr sz="1400">
                <a:solidFill>
                  <a:srgbClr val="262626"/>
                </a:solidFill>
                <a:latin typeface="Arial"/>
                <a:ea typeface="Arial"/>
                <a:cs typeface="Arial"/>
                <a:sym typeface="Arial"/>
              </a:endParaRPr>
            </a:p>
          </p:txBody>
        </p:sp>
      </p:grpSp>
      <p:sp>
        <p:nvSpPr>
          <p:cNvPr id="2508" name="Google Shape;2508;p106"/>
          <p:cNvSpPr/>
          <p:nvPr/>
        </p:nvSpPr>
        <p:spPr>
          <a:xfrm>
            <a:off x="702940" y="16627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Bước tiếp theo, hãy xem cách chạy mã của máy tính xách tay bằng GPU</a:t>
            </a:r>
            <a:endParaRPr b="0" i="0" sz="1300" u="none" cap="none" strike="noStrike">
              <a:solidFill>
                <a:srgbClr val="262626"/>
              </a:solidFill>
              <a:latin typeface="Arial"/>
              <a:ea typeface="Arial"/>
              <a:cs typeface="Arial"/>
              <a:sym typeface="Arial"/>
            </a:endParaRPr>
          </a:p>
        </p:txBody>
      </p:sp>
      <p:pic>
        <p:nvPicPr>
          <p:cNvPr id="2509" name="Google Shape;2509;p106"/>
          <p:cNvPicPr preferRelativeResize="0"/>
          <p:nvPr/>
        </p:nvPicPr>
        <p:blipFill rotWithShape="1">
          <a:blip r:embed="rId3">
            <a:alphaModFix/>
          </a:blip>
          <a:srcRect b="0" l="0" r="0" t="800"/>
          <a:stretch/>
        </p:blipFill>
        <p:spPr>
          <a:xfrm>
            <a:off x="2791172" y="2345935"/>
            <a:ext cx="4137660" cy="3451737"/>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grpSp>
        <p:nvGrpSpPr>
          <p:cNvPr id="2515" name="Google Shape;2515;p107"/>
          <p:cNvGrpSpPr/>
          <p:nvPr/>
        </p:nvGrpSpPr>
        <p:grpSpPr>
          <a:xfrm>
            <a:off x="450000" y="450000"/>
            <a:ext cx="9018001" cy="276999"/>
            <a:chOff x="450000" y="450000"/>
            <a:chExt cx="9018001" cy="276999"/>
          </a:xfrm>
        </p:grpSpPr>
        <p:sp>
          <p:nvSpPr>
            <p:cNvPr id="2516" name="Google Shape;2516;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17" name="Google Shape;2517;p107"/>
            <p:cNvSpPr/>
            <p:nvPr/>
          </p:nvSpPr>
          <p:spPr>
            <a:xfrm>
              <a:off x="8407797" y="480778"/>
              <a:ext cx="106020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pic>
        <p:nvPicPr>
          <p:cNvPr id="2518" name="Google Shape;2518;p107"/>
          <p:cNvPicPr preferRelativeResize="0"/>
          <p:nvPr/>
        </p:nvPicPr>
        <p:blipFill rotWithShape="1">
          <a:blip r:embed="rId3">
            <a:alphaModFix/>
          </a:blip>
          <a:srcRect b="0" l="0" r="0" t="0"/>
          <a:stretch/>
        </p:blipFill>
        <p:spPr>
          <a:xfrm>
            <a:off x="2575149" y="2296074"/>
            <a:ext cx="4280544" cy="3652732"/>
          </a:xfrm>
          <a:prstGeom prst="rect">
            <a:avLst/>
          </a:prstGeom>
          <a:noFill/>
          <a:ln cap="flat" cmpd="sng" w="9525">
            <a:solidFill>
              <a:srgbClr val="D8D8D8"/>
            </a:solidFill>
            <a:prstDash val="solid"/>
            <a:round/>
            <a:headEnd len="sm" w="sm" type="none"/>
            <a:tailEnd len="sm" w="sm" type="none"/>
          </a:ln>
        </p:spPr>
      </p:pic>
      <p:sp>
        <p:nvSpPr>
          <p:cNvPr id="2519" name="Google Shape;2519;p107"/>
          <p:cNvSpPr/>
          <p:nvPr/>
        </p:nvSpPr>
        <p:spPr>
          <a:xfrm>
            <a:off x="702940" y="16627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Chọn Thời gian chạy trong thanh menu và nhấp vào Thay đổi loại thời gian chạy và chọn GPU như trong hình</a:t>
            </a:r>
            <a:endParaRPr b="0" i="0" sz="1300" u="none" cap="none" strike="noStrike">
              <a:solidFill>
                <a:srgbClr val="262626"/>
              </a:solidFill>
              <a:latin typeface="Arial"/>
              <a:ea typeface="Arial"/>
              <a:cs typeface="Arial"/>
              <a:sym typeface="Arial"/>
            </a:endParaRPr>
          </a:p>
        </p:txBody>
      </p:sp>
      <p:grpSp>
        <p:nvGrpSpPr>
          <p:cNvPr id="2520" name="Google Shape;2520;p107"/>
          <p:cNvGrpSpPr/>
          <p:nvPr/>
        </p:nvGrpSpPr>
        <p:grpSpPr>
          <a:xfrm>
            <a:off x="559817" y="1428745"/>
            <a:ext cx="8783192" cy="215444"/>
            <a:chOff x="559817" y="2136914"/>
            <a:chExt cx="8783192" cy="215444"/>
          </a:xfrm>
        </p:grpSpPr>
        <p:sp>
          <p:nvSpPr>
            <p:cNvPr id="2521" name="Google Shape;2521;p1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22" name="Google Shape;2522;p10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mô hình GAN từ đầu</a:t>
              </a:r>
              <a:endParaRPr sz="1400">
                <a:solidFill>
                  <a:srgbClr val="262626"/>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grpSp>
        <p:nvGrpSpPr>
          <p:cNvPr id="2528" name="Google Shape;2528;p108"/>
          <p:cNvGrpSpPr/>
          <p:nvPr/>
        </p:nvGrpSpPr>
        <p:grpSpPr>
          <a:xfrm>
            <a:off x="450000" y="450000"/>
            <a:ext cx="9018001" cy="276999"/>
            <a:chOff x="450000" y="450000"/>
            <a:chExt cx="9018001" cy="276999"/>
          </a:xfrm>
        </p:grpSpPr>
        <p:sp>
          <p:nvSpPr>
            <p:cNvPr id="2529" name="Google Shape;2529;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30" name="Google Shape;2530;p108"/>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531" name="Google Shape;2531;p108"/>
          <p:cNvGrpSpPr/>
          <p:nvPr/>
        </p:nvGrpSpPr>
        <p:grpSpPr>
          <a:xfrm>
            <a:off x="559817" y="1428745"/>
            <a:ext cx="8783192" cy="215444"/>
            <a:chOff x="559817" y="2136914"/>
            <a:chExt cx="8783192" cy="215444"/>
          </a:xfrm>
        </p:grpSpPr>
        <p:sp>
          <p:nvSpPr>
            <p:cNvPr id="2532" name="Google Shape;2532;p1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33" name="Google Shape;2533;p10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 trong Google Colab</a:t>
              </a:r>
              <a:endParaRPr/>
            </a:p>
          </p:txBody>
        </p:sp>
      </p:grpSp>
      <p:sp>
        <p:nvSpPr>
          <p:cNvPr id="2534" name="Google Shape;2534;p10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kiểm tra khả năng tương thích GPU cho phiên bản TensorFlow đã cài đặt bằng đoạn mã sau.</a:t>
            </a:r>
            <a:endParaRPr b="0" i="0" sz="1300" u="none" cap="none" strike="noStrike">
              <a:solidFill>
                <a:srgbClr val="262626"/>
              </a:solidFill>
              <a:latin typeface="Arial"/>
              <a:ea typeface="Arial"/>
              <a:cs typeface="Arial"/>
              <a:sym typeface="Arial"/>
            </a:endParaRPr>
          </a:p>
        </p:txBody>
      </p:sp>
      <p:grpSp>
        <p:nvGrpSpPr>
          <p:cNvPr id="2535" name="Google Shape;2535;p108"/>
          <p:cNvGrpSpPr/>
          <p:nvPr/>
        </p:nvGrpSpPr>
        <p:grpSpPr>
          <a:xfrm>
            <a:off x="1527171" y="2163336"/>
            <a:ext cx="6984361" cy="4084320"/>
            <a:chOff x="1333500" y="2087880"/>
            <a:chExt cx="6984361" cy="4084320"/>
          </a:xfrm>
        </p:grpSpPr>
        <p:grpSp>
          <p:nvGrpSpPr>
            <p:cNvPr id="2536" name="Google Shape;2536;p108"/>
            <p:cNvGrpSpPr/>
            <p:nvPr/>
          </p:nvGrpSpPr>
          <p:grpSpPr>
            <a:xfrm>
              <a:off x="1367364" y="2204864"/>
              <a:ext cx="6950497" cy="3960441"/>
              <a:chOff x="1367364" y="2297611"/>
              <a:chExt cx="6950497" cy="3960441"/>
            </a:xfrm>
          </p:grpSpPr>
          <p:pic>
            <p:nvPicPr>
              <p:cNvPr id="2537" name="Google Shape;2537;p108"/>
              <p:cNvPicPr preferRelativeResize="0"/>
              <p:nvPr/>
            </p:nvPicPr>
            <p:blipFill rotWithShape="1">
              <a:blip r:embed="rId3">
                <a:alphaModFix/>
              </a:blip>
              <a:srcRect b="4051" l="0" r="0" t="0"/>
              <a:stretch/>
            </p:blipFill>
            <p:spPr>
              <a:xfrm>
                <a:off x="1367364" y="2345936"/>
                <a:ext cx="6950497" cy="3912116"/>
              </a:xfrm>
              <a:prstGeom prst="rect">
                <a:avLst/>
              </a:prstGeom>
              <a:noFill/>
              <a:ln>
                <a:noFill/>
              </a:ln>
            </p:spPr>
          </p:pic>
          <p:sp>
            <p:nvSpPr>
              <p:cNvPr id="2538" name="Google Shape;2538;p108"/>
              <p:cNvSpPr txBox="1"/>
              <p:nvPr/>
            </p:nvSpPr>
            <p:spPr>
              <a:xfrm>
                <a:off x="2215580" y="2297611"/>
                <a:ext cx="3527359" cy="2616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Training GAN model in Google Colab.ipynb</a:t>
                </a:r>
                <a:endParaRPr sz="1400">
                  <a:solidFill>
                    <a:schemeClr val="dk1"/>
                  </a:solidFill>
                  <a:latin typeface="Arial"/>
                  <a:ea typeface="Arial"/>
                  <a:cs typeface="Arial"/>
                  <a:sym typeface="Arial"/>
                </a:endParaRPr>
              </a:p>
            </p:txBody>
          </p:sp>
          <p:sp>
            <p:nvSpPr>
              <p:cNvPr id="2539" name="Google Shape;2539;p108"/>
              <p:cNvSpPr txBox="1"/>
              <p:nvPr/>
            </p:nvSpPr>
            <p:spPr>
              <a:xfrm>
                <a:off x="2703275" y="4084456"/>
                <a:ext cx="4332559" cy="19417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a:t>
                </a:r>
                <a:r>
                  <a:rPr lang="en-US" sz="1000">
                    <a:solidFill>
                      <a:srgbClr val="A21515"/>
                    </a:solidFill>
                    <a:latin typeface="Arial"/>
                    <a:ea typeface="Arial"/>
                    <a:cs typeface="Arial"/>
                    <a:sym typeface="Arial"/>
                  </a:rPr>
                  <a:t>"GPU compatibility: "</a:t>
                </a:r>
                <a:r>
                  <a:rPr lang="en-US" sz="1000">
                    <a:solidFill>
                      <a:schemeClr val="dk1"/>
                    </a:solidFill>
                    <a:latin typeface="Arial"/>
                    <a:ea typeface="Arial"/>
                    <a:cs typeface="Arial"/>
                    <a:sym typeface="Arial"/>
                  </a:rPr>
                  <a:t>, </a:t>
                </a:r>
                <a:r>
                  <a:rPr lang="en-US" sz="1000">
                    <a:solidFill>
                      <a:srgbClr val="978358"/>
                    </a:solidFill>
                    <a:latin typeface="Arial"/>
                    <a:ea typeface="Arial"/>
                    <a:cs typeface="Arial"/>
                    <a:sym typeface="Arial"/>
                  </a:rPr>
                  <a:t>len</a:t>
                </a:r>
                <a:r>
                  <a:rPr lang="en-US" sz="1000">
                    <a:solidFill>
                      <a:schemeClr val="dk1"/>
                    </a:solidFill>
                    <a:latin typeface="Arial"/>
                    <a:ea typeface="Arial"/>
                    <a:cs typeface="Arial"/>
                    <a:sym typeface="Arial"/>
                  </a:rPr>
                  <a:t>(tf.config.list_physical_devices('</a:t>
                </a:r>
                <a:r>
                  <a:rPr lang="en-US" sz="1000">
                    <a:solidFill>
                      <a:srgbClr val="A21515"/>
                    </a:solidFill>
                    <a:latin typeface="Arial"/>
                    <a:ea typeface="Arial"/>
                    <a:cs typeface="Arial"/>
                    <a:sym typeface="Arial"/>
                  </a:rPr>
                  <a:t>GPU</a:t>
                </a:r>
                <a:r>
                  <a:rPr lang="en-US" sz="1000">
                    <a:solidFill>
                      <a:schemeClr val="dk1"/>
                    </a:solidFill>
                    <a:latin typeface="Arial"/>
                    <a:ea typeface="Arial"/>
                    <a:cs typeface="Arial"/>
                    <a:sym typeface="Arial"/>
                  </a:rPr>
                  <a:t>')) &gt; </a:t>
                </a:r>
                <a:r>
                  <a:rPr lang="en-US" sz="1000">
                    <a:solidFill>
                      <a:srgbClr val="00B050"/>
                    </a:solidFill>
                    <a:latin typeface="Arial"/>
                    <a:ea typeface="Arial"/>
                    <a:cs typeface="Arial"/>
                    <a:sym typeface="Arial"/>
                  </a:rPr>
                  <a:t>0</a:t>
                </a:r>
                <a:r>
                  <a:rPr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p:txBody>
          </p:sp>
          <p:sp>
            <p:nvSpPr>
              <p:cNvPr id="2540" name="Google Shape;2540;p108"/>
              <p:cNvSpPr txBox="1"/>
              <p:nvPr/>
            </p:nvSpPr>
            <p:spPr>
              <a:xfrm>
                <a:off x="2263898" y="5862792"/>
                <a:ext cx="1411990" cy="2088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GPU compatibility True</a:t>
                </a:r>
                <a:endParaRPr sz="1000">
                  <a:solidFill>
                    <a:srgbClr val="3F3F3F"/>
                  </a:solidFill>
                  <a:latin typeface="Arial"/>
                  <a:ea typeface="Arial"/>
                  <a:cs typeface="Arial"/>
                  <a:sym typeface="Arial"/>
                </a:endParaRPr>
              </a:p>
            </p:txBody>
          </p:sp>
          <p:sp>
            <p:nvSpPr>
              <p:cNvPr id="2541" name="Google Shape;2541;p108"/>
              <p:cNvSpPr txBox="1"/>
              <p:nvPr/>
            </p:nvSpPr>
            <p:spPr>
              <a:xfrm>
                <a:off x="2000791" y="2599860"/>
                <a:ext cx="330930" cy="2616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File</a:t>
                </a:r>
                <a:endParaRPr sz="1000">
                  <a:solidFill>
                    <a:schemeClr val="dk1"/>
                  </a:solidFill>
                  <a:latin typeface="Arial"/>
                  <a:ea typeface="Arial"/>
                  <a:cs typeface="Arial"/>
                  <a:sym typeface="Arial"/>
                </a:endParaRPr>
              </a:p>
            </p:txBody>
          </p:sp>
          <p:sp>
            <p:nvSpPr>
              <p:cNvPr id="2542" name="Google Shape;2542;p108"/>
              <p:cNvSpPr txBox="1"/>
              <p:nvPr/>
            </p:nvSpPr>
            <p:spPr>
              <a:xfrm>
                <a:off x="2342822" y="2644305"/>
                <a:ext cx="353704" cy="17272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Edit</a:t>
                </a:r>
                <a:endParaRPr sz="1000">
                  <a:solidFill>
                    <a:schemeClr val="dk1"/>
                  </a:solidFill>
                  <a:latin typeface="Arial"/>
                  <a:ea typeface="Arial"/>
                  <a:cs typeface="Arial"/>
                  <a:sym typeface="Arial"/>
                </a:endParaRPr>
              </a:p>
            </p:txBody>
          </p:sp>
          <p:sp>
            <p:nvSpPr>
              <p:cNvPr id="2543" name="Google Shape;2543;p108"/>
              <p:cNvSpPr txBox="1"/>
              <p:nvPr/>
            </p:nvSpPr>
            <p:spPr>
              <a:xfrm>
                <a:off x="2744503" y="2609396"/>
                <a:ext cx="316083" cy="24253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View</a:t>
                </a:r>
                <a:endParaRPr sz="1000">
                  <a:solidFill>
                    <a:schemeClr val="dk1"/>
                  </a:solidFill>
                  <a:latin typeface="Arial"/>
                  <a:ea typeface="Arial"/>
                  <a:cs typeface="Arial"/>
                  <a:sym typeface="Arial"/>
                </a:endParaRPr>
              </a:p>
            </p:txBody>
          </p:sp>
          <p:sp>
            <p:nvSpPr>
              <p:cNvPr id="2544" name="Google Shape;2544;p108"/>
              <p:cNvSpPr txBox="1"/>
              <p:nvPr/>
            </p:nvSpPr>
            <p:spPr>
              <a:xfrm>
                <a:off x="3110195" y="2644135"/>
                <a:ext cx="432425" cy="17306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Insert</a:t>
                </a:r>
                <a:endParaRPr sz="1000">
                  <a:solidFill>
                    <a:schemeClr val="dk1"/>
                  </a:solidFill>
                  <a:latin typeface="Arial"/>
                  <a:ea typeface="Arial"/>
                  <a:cs typeface="Arial"/>
                  <a:sym typeface="Arial"/>
                </a:endParaRPr>
              </a:p>
            </p:txBody>
          </p:sp>
          <p:sp>
            <p:nvSpPr>
              <p:cNvPr id="2545" name="Google Shape;2545;p108"/>
              <p:cNvSpPr txBox="1"/>
              <p:nvPr/>
            </p:nvSpPr>
            <p:spPr>
              <a:xfrm>
                <a:off x="3555324" y="2632926"/>
                <a:ext cx="539156" cy="19547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Runtime</a:t>
                </a:r>
                <a:endParaRPr sz="1000">
                  <a:solidFill>
                    <a:schemeClr val="dk1"/>
                  </a:solidFill>
                  <a:latin typeface="Arial"/>
                  <a:ea typeface="Arial"/>
                  <a:cs typeface="Arial"/>
                  <a:sym typeface="Arial"/>
                </a:endParaRPr>
              </a:p>
            </p:txBody>
          </p:sp>
          <p:sp>
            <p:nvSpPr>
              <p:cNvPr id="2546" name="Google Shape;2546;p108"/>
              <p:cNvSpPr txBox="1"/>
              <p:nvPr/>
            </p:nvSpPr>
            <p:spPr>
              <a:xfrm>
                <a:off x="4133130" y="2650074"/>
                <a:ext cx="322030" cy="16118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Tool</a:t>
                </a:r>
                <a:endParaRPr sz="1000">
                  <a:solidFill>
                    <a:schemeClr val="dk1"/>
                  </a:solidFill>
                  <a:latin typeface="Arial"/>
                  <a:ea typeface="Arial"/>
                  <a:cs typeface="Arial"/>
                  <a:sym typeface="Arial"/>
                </a:endParaRPr>
              </a:p>
            </p:txBody>
          </p:sp>
          <p:sp>
            <p:nvSpPr>
              <p:cNvPr id="2547" name="Google Shape;2547;p108"/>
              <p:cNvSpPr txBox="1"/>
              <p:nvPr/>
            </p:nvSpPr>
            <p:spPr>
              <a:xfrm>
                <a:off x="4524373" y="2642852"/>
                <a:ext cx="423547" cy="17562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Help</a:t>
                </a:r>
                <a:endParaRPr sz="1000">
                  <a:solidFill>
                    <a:schemeClr val="dk1"/>
                  </a:solidFill>
                  <a:latin typeface="Arial"/>
                  <a:ea typeface="Arial"/>
                  <a:cs typeface="Arial"/>
                  <a:sym typeface="Arial"/>
                </a:endParaRPr>
              </a:p>
            </p:txBody>
          </p:sp>
          <p:sp>
            <p:nvSpPr>
              <p:cNvPr id="2548" name="Google Shape;2548;p108"/>
              <p:cNvSpPr txBox="1"/>
              <p:nvPr/>
            </p:nvSpPr>
            <p:spPr>
              <a:xfrm>
                <a:off x="4986729" y="2626360"/>
                <a:ext cx="1556311" cy="21220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u="sng">
                    <a:solidFill>
                      <a:srgbClr val="7F7F7F"/>
                    </a:solidFill>
                    <a:latin typeface="Arial"/>
                    <a:ea typeface="Arial"/>
                    <a:cs typeface="Arial"/>
                    <a:sym typeface="Arial"/>
                  </a:rPr>
                  <a:t>All changes saved</a:t>
                </a:r>
                <a:endParaRPr sz="1050" u="sng">
                  <a:solidFill>
                    <a:srgbClr val="7F7F7F"/>
                  </a:solidFill>
                  <a:latin typeface="Arial"/>
                  <a:ea typeface="Arial"/>
                  <a:cs typeface="Arial"/>
                  <a:sym typeface="Arial"/>
                </a:endParaRPr>
              </a:p>
            </p:txBody>
          </p:sp>
          <p:sp>
            <p:nvSpPr>
              <p:cNvPr id="2549" name="Google Shape;2549;p108"/>
              <p:cNvSpPr txBox="1"/>
              <p:nvPr/>
            </p:nvSpPr>
            <p:spPr>
              <a:xfrm>
                <a:off x="1844040" y="2934708"/>
                <a:ext cx="508000" cy="21489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u="none">
                    <a:solidFill>
                      <a:srgbClr val="7F7F7F"/>
                    </a:solidFill>
                    <a:latin typeface="Arial"/>
                    <a:ea typeface="Arial"/>
                    <a:cs typeface="Arial"/>
                    <a:sym typeface="Arial"/>
                  </a:rPr>
                  <a:t>+ code</a:t>
                </a:r>
                <a:endParaRPr sz="1100" u="none">
                  <a:solidFill>
                    <a:srgbClr val="7F7F7F"/>
                  </a:solidFill>
                  <a:latin typeface="Arial"/>
                  <a:ea typeface="Arial"/>
                  <a:cs typeface="Arial"/>
                  <a:sym typeface="Arial"/>
                </a:endParaRPr>
              </a:p>
            </p:txBody>
          </p:sp>
          <p:sp>
            <p:nvSpPr>
              <p:cNvPr id="2550" name="Google Shape;2550;p108"/>
              <p:cNvSpPr txBox="1"/>
              <p:nvPr/>
            </p:nvSpPr>
            <p:spPr>
              <a:xfrm>
                <a:off x="2447795" y="2937491"/>
                <a:ext cx="579721" cy="21718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u="none">
                    <a:solidFill>
                      <a:srgbClr val="7F7F7F"/>
                    </a:solidFill>
                    <a:latin typeface="Arial"/>
                    <a:ea typeface="Arial"/>
                    <a:cs typeface="Arial"/>
                    <a:sym typeface="Arial"/>
                  </a:rPr>
                  <a:t>+ text</a:t>
                </a:r>
                <a:endParaRPr sz="1100" u="none">
                  <a:solidFill>
                    <a:srgbClr val="7F7F7F"/>
                  </a:solidFill>
                  <a:latin typeface="Arial"/>
                  <a:ea typeface="Arial"/>
                  <a:cs typeface="Arial"/>
                  <a:sym typeface="Arial"/>
                </a:endParaRPr>
              </a:p>
            </p:txBody>
          </p:sp>
        </p:grpSp>
        <p:sp>
          <p:nvSpPr>
            <p:cNvPr id="2551" name="Google Shape;2551;p108"/>
            <p:cNvSpPr/>
            <p:nvPr/>
          </p:nvSpPr>
          <p:spPr>
            <a:xfrm>
              <a:off x="1333500" y="2087880"/>
              <a:ext cx="6984360" cy="40843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grpSp>
        <p:nvGrpSpPr>
          <p:cNvPr id="2556" name="Google Shape;2556;p109"/>
          <p:cNvGrpSpPr/>
          <p:nvPr/>
        </p:nvGrpSpPr>
        <p:grpSpPr>
          <a:xfrm>
            <a:off x="450000" y="450000"/>
            <a:ext cx="9018001" cy="276999"/>
            <a:chOff x="450000" y="450000"/>
            <a:chExt cx="9018001" cy="276999"/>
          </a:xfrm>
        </p:grpSpPr>
        <p:sp>
          <p:nvSpPr>
            <p:cNvPr id="2557" name="Google Shape;2557;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58" name="Google Shape;2558;p109"/>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pic>
        <p:nvPicPr>
          <p:cNvPr id="2559" name="Google Shape;2559;p109"/>
          <p:cNvPicPr preferRelativeResize="0"/>
          <p:nvPr/>
        </p:nvPicPr>
        <p:blipFill rotWithShape="1">
          <a:blip r:embed="rId3">
            <a:alphaModFix/>
          </a:blip>
          <a:srcRect b="0" l="0" r="0" t="0"/>
          <a:stretch/>
        </p:blipFill>
        <p:spPr>
          <a:xfrm>
            <a:off x="571989" y="2554294"/>
            <a:ext cx="4139579" cy="3120978"/>
          </a:xfrm>
          <a:prstGeom prst="rect">
            <a:avLst/>
          </a:prstGeom>
          <a:noFill/>
          <a:ln>
            <a:noFill/>
          </a:ln>
        </p:spPr>
      </p:pic>
      <p:sp>
        <p:nvSpPr>
          <p:cNvPr id="2560" name="Google Shape;2560;p109"/>
          <p:cNvSpPr txBox="1"/>
          <p:nvPr/>
        </p:nvSpPr>
        <p:spPr>
          <a:xfrm>
            <a:off x="4824628" y="2554294"/>
            <a:ext cx="4591280" cy="3530948"/>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hình này sử dụng chức năng kích hoạt LeakyReLu cho mỗi lớp ẩn.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ReLu tạo ra độ dốc thưa thớt. Tuy nhiên, điều này không phù hợp với các trường hợp cần có độ dốc trong tất cả các phạm vi giá trị đầu vào.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mạng nơ-ron discriminator, lớp bỏ học theo sau lớp ẩn.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Lớp đầu ra của generator sử dụng chức năng kích hoạt tiếp tuyến hyperbol (tanh) (Sử dụng chức năng kích hoạt tanh trong mạng nơ ron bộ tạo giúp ích cho quá trình học)</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Lớp đầu ra của discriminator không có chức năng kích hoạt để tính logit (nghĩa là nó sử dụng chức năng kích hoạt tuyến tính)</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Hoặc nó có thể sử dụng chức năng kích hoạt sigmoid để trả về xác suất làm đầu ra.</a:t>
            </a:r>
            <a:endParaRPr b="0" i="0" sz="1300" u="none" cap="none" strike="noStrike">
              <a:solidFill>
                <a:srgbClr val="262626"/>
              </a:solidFill>
              <a:latin typeface="Arial"/>
              <a:ea typeface="Arial"/>
              <a:cs typeface="Arial"/>
              <a:sym typeface="Arial"/>
            </a:endParaRPr>
          </a:p>
        </p:txBody>
      </p:sp>
      <p:grpSp>
        <p:nvGrpSpPr>
          <p:cNvPr id="2561" name="Google Shape;2561;p109"/>
          <p:cNvGrpSpPr/>
          <p:nvPr/>
        </p:nvGrpSpPr>
        <p:grpSpPr>
          <a:xfrm>
            <a:off x="559817" y="1428745"/>
            <a:ext cx="8783192" cy="215444"/>
            <a:chOff x="559817" y="2136914"/>
            <a:chExt cx="8783192" cy="215444"/>
          </a:xfrm>
        </p:grpSpPr>
        <p:sp>
          <p:nvSpPr>
            <p:cNvPr id="2562" name="Google Shape;2562;p1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63" name="Google Shape;2563;p10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mạng lưới nơ-ron generator và discriminator</a:t>
              </a:r>
              <a:endParaRPr/>
            </a:p>
          </p:txBody>
        </p:sp>
      </p:grpSp>
      <p:sp>
        <p:nvSpPr>
          <p:cNvPr id="2564" name="Google Shape;2564;p109"/>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xây dựng generator và discriminator của mô hình GAN đầu tiên dưới dạng một mạng nơ-ron được kết nối đầy đủ với một hoặc nhiều lớp ẩn. (Hãy tham khảo những con số dưới đây)</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hình này là phiên bản gốc của GAN và được gọi là vanilla GAN.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11"/>
          <p:cNvGrpSpPr/>
          <p:nvPr/>
        </p:nvGrpSpPr>
        <p:grpSpPr>
          <a:xfrm>
            <a:off x="559817" y="1428745"/>
            <a:ext cx="8783192" cy="215444"/>
            <a:chOff x="559817" y="2136914"/>
            <a:chExt cx="8783192" cy="215444"/>
          </a:xfrm>
        </p:grpSpPr>
        <p:sp>
          <p:nvSpPr>
            <p:cNvPr id="335" name="Google Shape;335;p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6" name="Google Shape;336;p1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sp>
        <p:nvSpPr>
          <p:cNvPr id="337" name="Google Shape;337;p11"/>
          <p:cNvSpPr/>
          <p:nvPr/>
        </p:nvSpPr>
        <p:spPr>
          <a:xfrm>
            <a:off x="702940" y="1700808"/>
            <a:ext cx="8632825" cy="41394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ảnh được lọc phải chịu một tác dụng phụ không mong muốn: giảm kích thước.</a:t>
            </a:r>
            <a:endParaRPr/>
          </a:p>
        </p:txBody>
      </p:sp>
      <p:grpSp>
        <p:nvGrpSpPr>
          <p:cNvPr id="338" name="Google Shape;338;p11"/>
          <p:cNvGrpSpPr/>
          <p:nvPr/>
        </p:nvGrpSpPr>
        <p:grpSpPr>
          <a:xfrm>
            <a:off x="450000" y="450000"/>
            <a:ext cx="9018000" cy="276999"/>
            <a:chOff x="450000" y="450000"/>
            <a:chExt cx="9018000" cy="276999"/>
          </a:xfrm>
        </p:grpSpPr>
        <p:sp>
          <p:nvSpPr>
            <p:cNvPr id="339" name="Google Shape;339;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340" name="Google Shape;340;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aphicFrame>
        <p:nvGraphicFramePr>
          <p:cNvPr id="341" name="Google Shape;341;p11"/>
          <p:cNvGraphicFramePr/>
          <p:nvPr/>
        </p:nvGraphicFramePr>
        <p:xfrm>
          <a:off x="1539935" y="2769114"/>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graphicFrame>
        <p:nvGraphicFramePr>
          <p:cNvPr id="342" name="Google Shape;342;p11"/>
          <p:cNvGraphicFramePr/>
          <p:nvPr/>
        </p:nvGraphicFramePr>
        <p:xfrm>
          <a:off x="6009047" y="3503812"/>
          <a:ext cx="3000000" cy="3000000"/>
        </p:xfrm>
        <a:graphic>
          <a:graphicData uri="http://schemas.openxmlformats.org/drawingml/2006/table">
            <a:tbl>
              <a:tblPr bandRow="1" firstRow="1">
                <a:noFill/>
                <a:tableStyleId>{19313E81-0176-42BB-A730-223E9CF03B15}</a:tableStyleId>
              </a:tblPr>
              <a:tblGrid>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343" name="Google Shape;343;p11"/>
          <p:cNvSpPr/>
          <p:nvPr/>
        </p:nvSpPr>
        <p:spPr>
          <a:xfrm>
            <a:off x="5832771" y="4635218"/>
            <a:ext cx="1459715" cy="28873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3 × 3</a:t>
            </a:r>
            <a:endParaRPr/>
          </a:p>
        </p:txBody>
      </p:sp>
      <p:sp>
        <p:nvSpPr>
          <p:cNvPr id="344" name="Google Shape;344;p11"/>
          <p:cNvSpPr/>
          <p:nvPr/>
        </p:nvSpPr>
        <p:spPr>
          <a:xfrm>
            <a:off x="1722729" y="5376885"/>
            <a:ext cx="2223058" cy="28873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7 × 7</a:t>
            </a:r>
            <a:endParaRPr/>
          </a:p>
        </p:txBody>
      </p:sp>
      <p:sp>
        <p:nvSpPr>
          <p:cNvPr id="345" name="Google Shape;345;p11"/>
          <p:cNvSpPr/>
          <p:nvPr/>
        </p:nvSpPr>
        <p:spPr>
          <a:xfrm>
            <a:off x="2270859" y="2770733"/>
            <a:ext cx="374710" cy="1100138"/>
          </a:xfrm>
          <a:prstGeom prst="rect">
            <a:avLst/>
          </a:prstGeom>
          <a:solidFill>
            <a:srgbClr val="FFC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11"/>
          <p:cNvSpPr/>
          <p:nvPr/>
        </p:nvSpPr>
        <p:spPr>
          <a:xfrm>
            <a:off x="1542565" y="2765779"/>
            <a:ext cx="1107765"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1"/>
          <p:cNvSpPr/>
          <p:nvPr/>
        </p:nvSpPr>
        <p:spPr>
          <a:xfrm>
            <a:off x="2270859" y="2765779"/>
            <a:ext cx="1098000" cy="1113386"/>
          </a:xfrm>
          <a:prstGeom prst="rect">
            <a:avLst/>
          </a:prstGeom>
          <a:noFill/>
          <a:ln cap="flat" cmpd="sng" w="317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 name="Google Shape;348;p11"/>
          <p:cNvCxnSpPr/>
          <p:nvPr/>
        </p:nvCxnSpPr>
        <p:spPr>
          <a:xfrm>
            <a:off x="1638496" y="2636912"/>
            <a:ext cx="1080000" cy="0"/>
          </a:xfrm>
          <a:prstGeom prst="straightConnector1">
            <a:avLst/>
          </a:prstGeom>
          <a:noFill/>
          <a:ln cap="flat" cmpd="sng" w="25400">
            <a:solidFill>
              <a:srgbClr val="FF0000"/>
            </a:solidFill>
            <a:prstDash val="solid"/>
            <a:miter lim="800000"/>
            <a:headEnd len="sm" w="sm" type="none"/>
            <a:tailEnd len="med" w="med" type="triangle"/>
          </a:ln>
        </p:spPr>
      </p:cxnSp>
      <p:sp>
        <p:nvSpPr>
          <p:cNvPr id="349" name="Google Shape;349;p11"/>
          <p:cNvSpPr/>
          <p:nvPr/>
        </p:nvSpPr>
        <p:spPr>
          <a:xfrm>
            <a:off x="4217937" y="5328667"/>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endParaRPr/>
          </a:p>
        </p:txBody>
      </p:sp>
      <p:cxnSp>
        <p:nvCxnSpPr>
          <p:cNvPr id="350" name="Google Shape;350;p11"/>
          <p:cNvCxnSpPr/>
          <p:nvPr/>
        </p:nvCxnSpPr>
        <p:spPr>
          <a:xfrm>
            <a:off x="1638496" y="2636912"/>
            <a:ext cx="1080000" cy="0"/>
          </a:xfrm>
          <a:prstGeom prst="straightConnector1">
            <a:avLst/>
          </a:prstGeom>
          <a:noFill/>
          <a:ln cap="flat" cmpd="sng" w="25400">
            <a:solidFill>
              <a:srgbClr val="FF0000"/>
            </a:solidFill>
            <a:prstDash val="solid"/>
            <a:miter lim="800000"/>
            <a:headEnd len="sm" w="sm" type="none"/>
            <a:tailEnd len="med" w="med" type="triangle"/>
          </a:ln>
        </p:spPr>
      </p:cxnSp>
      <p:sp>
        <p:nvSpPr>
          <p:cNvPr id="351" name="Google Shape;351;p11"/>
          <p:cNvSpPr/>
          <p:nvPr/>
        </p:nvSpPr>
        <p:spPr>
          <a:xfrm>
            <a:off x="4847048" y="3931220"/>
            <a:ext cx="428400" cy="284400"/>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grpSp>
        <p:nvGrpSpPr>
          <p:cNvPr id="2569" name="Google Shape;2569;p110"/>
          <p:cNvGrpSpPr/>
          <p:nvPr/>
        </p:nvGrpSpPr>
        <p:grpSpPr>
          <a:xfrm>
            <a:off x="450000" y="450000"/>
            <a:ext cx="9018001" cy="276999"/>
            <a:chOff x="450000" y="450000"/>
            <a:chExt cx="9018001" cy="276999"/>
          </a:xfrm>
        </p:grpSpPr>
        <p:sp>
          <p:nvSpPr>
            <p:cNvPr id="2570" name="Google Shape;2570;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71" name="Google Shape;2571;p110"/>
            <p:cNvSpPr/>
            <p:nvPr/>
          </p:nvSpPr>
          <p:spPr>
            <a:xfrm>
              <a:off x="8479805" y="480778"/>
              <a:ext cx="98819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572" name="Google Shape;2572;p110"/>
          <p:cNvGrpSpPr/>
          <p:nvPr/>
        </p:nvGrpSpPr>
        <p:grpSpPr>
          <a:xfrm>
            <a:off x="595808" y="2204864"/>
            <a:ext cx="4266473" cy="4032448"/>
            <a:chOff x="595808" y="2204864"/>
            <a:chExt cx="4266473" cy="4032448"/>
          </a:xfrm>
        </p:grpSpPr>
        <p:pic>
          <p:nvPicPr>
            <p:cNvPr id="2573" name="Google Shape;2573;p110"/>
            <p:cNvPicPr preferRelativeResize="0"/>
            <p:nvPr/>
          </p:nvPicPr>
          <p:blipFill rotWithShape="1">
            <a:blip r:embed="rId3">
              <a:alphaModFix/>
            </a:blip>
            <a:srcRect b="0" l="0" r="0" t="0"/>
            <a:stretch/>
          </p:blipFill>
          <p:spPr>
            <a:xfrm>
              <a:off x="595808" y="2204864"/>
              <a:ext cx="4266473" cy="4032448"/>
            </a:xfrm>
            <a:prstGeom prst="rect">
              <a:avLst/>
            </a:prstGeom>
            <a:noFill/>
            <a:ln>
              <a:noFill/>
            </a:ln>
          </p:spPr>
        </p:pic>
        <p:sp>
          <p:nvSpPr>
            <p:cNvPr id="2574" name="Google Shape;2574;p110"/>
            <p:cNvSpPr txBox="1"/>
            <p:nvPr/>
          </p:nvSpPr>
          <p:spPr>
            <a:xfrm>
              <a:off x="1039356" y="3264024"/>
              <a:ext cx="2304256" cy="168785"/>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00">
                  <a:solidFill>
                    <a:srgbClr val="248E24"/>
                  </a:solidFill>
                  <a:latin typeface="Arial"/>
                  <a:ea typeface="Arial"/>
                  <a:cs typeface="Arial"/>
                  <a:sym typeface="Arial"/>
                </a:rPr>
                <a:t>## Define the generator function:</a:t>
              </a:r>
              <a:endParaRPr i="1" sz="1000">
                <a:solidFill>
                  <a:srgbClr val="248E24"/>
                </a:solidFill>
                <a:latin typeface="Arial"/>
                <a:ea typeface="Arial"/>
                <a:cs typeface="Arial"/>
                <a:sym typeface="Arial"/>
              </a:endParaRPr>
            </a:p>
          </p:txBody>
        </p:sp>
      </p:grpSp>
      <p:grpSp>
        <p:nvGrpSpPr>
          <p:cNvPr id="2575" name="Google Shape;2575;p110"/>
          <p:cNvGrpSpPr/>
          <p:nvPr/>
        </p:nvGrpSpPr>
        <p:grpSpPr>
          <a:xfrm>
            <a:off x="4946331" y="3146048"/>
            <a:ext cx="4464644" cy="3076952"/>
            <a:chOff x="4946331" y="3146048"/>
            <a:chExt cx="4464644" cy="3076952"/>
          </a:xfrm>
        </p:grpSpPr>
        <p:pic>
          <p:nvPicPr>
            <p:cNvPr id="2576" name="Google Shape;2576;p110"/>
            <p:cNvPicPr preferRelativeResize="0"/>
            <p:nvPr/>
          </p:nvPicPr>
          <p:blipFill rotWithShape="1">
            <a:blip r:embed="rId4">
              <a:alphaModFix/>
            </a:blip>
            <a:srcRect b="6766" l="0" r="3619" t="0"/>
            <a:stretch/>
          </p:blipFill>
          <p:spPr>
            <a:xfrm>
              <a:off x="4946331" y="3146048"/>
              <a:ext cx="4464644" cy="3076952"/>
            </a:xfrm>
            <a:prstGeom prst="rect">
              <a:avLst/>
            </a:prstGeom>
            <a:noFill/>
            <a:ln>
              <a:noFill/>
            </a:ln>
          </p:spPr>
        </p:pic>
        <p:sp>
          <p:nvSpPr>
            <p:cNvPr id="2577" name="Google Shape;2577;p110"/>
            <p:cNvSpPr txBox="1"/>
            <p:nvPr/>
          </p:nvSpPr>
          <p:spPr>
            <a:xfrm>
              <a:off x="5130024" y="3254595"/>
              <a:ext cx="2474736" cy="19574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00">
                  <a:solidFill>
                    <a:srgbClr val="248E24"/>
                  </a:solidFill>
                  <a:latin typeface="Arial"/>
                  <a:ea typeface="Arial"/>
                  <a:cs typeface="Arial"/>
                  <a:sym typeface="Arial"/>
                </a:rPr>
                <a:t>## Define the discriminator function:</a:t>
              </a:r>
              <a:endParaRPr i="1" sz="1000">
                <a:solidFill>
                  <a:srgbClr val="248E24"/>
                </a:solidFill>
                <a:latin typeface="Arial"/>
                <a:ea typeface="Arial"/>
                <a:cs typeface="Arial"/>
                <a:sym typeface="Arial"/>
              </a:endParaRPr>
            </a:p>
          </p:txBody>
        </p:sp>
      </p:grpSp>
      <p:grpSp>
        <p:nvGrpSpPr>
          <p:cNvPr id="2578" name="Google Shape;2578;p110"/>
          <p:cNvGrpSpPr/>
          <p:nvPr/>
        </p:nvGrpSpPr>
        <p:grpSpPr>
          <a:xfrm>
            <a:off x="559817" y="1428745"/>
            <a:ext cx="8783192" cy="215444"/>
            <a:chOff x="559817" y="2136914"/>
            <a:chExt cx="8783192" cy="215444"/>
          </a:xfrm>
        </p:grpSpPr>
        <p:sp>
          <p:nvSpPr>
            <p:cNvPr id="2579" name="Google Shape;2579;p1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80" name="Google Shape;2580;p11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chemeClr val="dk1"/>
                  </a:solidFill>
                  <a:latin typeface="Arial"/>
                  <a:ea typeface="Arial"/>
                  <a:cs typeface="Arial"/>
                  <a:sym typeface="Arial"/>
                </a:rPr>
                <a:t>Hãy định nghĩa hai hàm trợ giúp cho hai mạng nơ-ron</a:t>
              </a:r>
              <a:endParaRPr b="0" i="0" sz="1400" u="none" cap="none" strike="noStrike">
                <a:solidFill>
                  <a:schemeClr val="dk1"/>
                </a:solidFill>
                <a:latin typeface="Arial"/>
                <a:ea typeface="Arial"/>
                <a:cs typeface="Arial"/>
                <a:sym typeface="Arial"/>
              </a:endParaRPr>
            </a:p>
          </p:txBody>
        </p:sp>
      </p:grpSp>
      <p:sp>
        <p:nvSpPr>
          <p:cNvPr id="2581" name="Google Shape;2581;p11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Hàm này xây dựng một mô hình với lớp Keras Sequential và mã với lớp nói trên như sau.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grpSp>
        <p:nvGrpSpPr>
          <p:cNvPr id="2586" name="Google Shape;2586;p111"/>
          <p:cNvGrpSpPr/>
          <p:nvPr/>
        </p:nvGrpSpPr>
        <p:grpSpPr>
          <a:xfrm>
            <a:off x="450000" y="450000"/>
            <a:ext cx="9018001" cy="276999"/>
            <a:chOff x="450000" y="450000"/>
            <a:chExt cx="9018001" cy="276999"/>
          </a:xfrm>
        </p:grpSpPr>
        <p:sp>
          <p:nvSpPr>
            <p:cNvPr id="2587" name="Google Shape;2587;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588" name="Google Shape;2588;p111"/>
            <p:cNvSpPr/>
            <p:nvPr/>
          </p:nvSpPr>
          <p:spPr>
            <a:xfrm>
              <a:off x="8479805" y="480778"/>
              <a:ext cx="98819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pic>
        <p:nvPicPr>
          <p:cNvPr id="2589" name="Google Shape;2589;p111"/>
          <p:cNvPicPr preferRelativeResize="0"/>
          <p:nvPr/>
        </p:nvPicPr>
        <p:blipFill rotWithShape="1">
          <a:blip r:embed="rId3">
            <a:alphaModFix/>
          </a:blip>
          <a:srcRect b="0" l="0" r="15300" t="0"/>
          <a:stretch/>
        </p:blipFill>
        <p:spPr>
          <a:xfrm>
            <a:off x="559817" y="1772816"/>
            <a:ext cx="4019383" cy="4536504"/>
          </a:xfrm>
          <a:prstGeom prst="rect">
            <a:avLst/>
          </a:prstGeom>
          <a:noFill/>
          <a:ln cap="flat" cmpd="sng" w="9525">
            <a:solidFill>
              <a:srgbClr val="D8D8D8"/>
            </a:solidFill>
            <a:prstDash val="solid"/>
            <a:round/>
            <a:headEnd len="sm" w="sm" type="none"/>
            <a:tailEnd len="sm" w="sm" type="none"/>
          </a:ln>
        </p:spPr>
      </p:pic>
      <p:grpSp>
        <p:nvGrpSpPr>
          <p:cNvPr id="2590" name="Google Shape;2590;p111"/>
          <p:cNvGrpSpPr/>
          <p:nvPr/>
        </p:nvGrpSpPr>
        <p:grpSpPr>
          <a:xfrm>
            <a:off x="559817" y="1428745"/>
            <a:ext cx="8783192" cy="215444"/>
            <a:chOff x="559817" y="2136914"/>
            <a:chExt cx="8783192" cy="215444"/>
          </a:xfrm>
        </p:grpSpPr>
        <p:sp>
          <p:nvSpPr>
            <p:cNvPr id="2591" name="Google Shape;2591;p1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92" name="Google Shape;2592;p11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mạng lưới nơ-ron generator và discriminator</a:t>
              </a:r>
              <a:endParaRPr/>
            </a:p>
          </p:txBody>
        </p:sp>
      </p:grpSp>
      <p:sp>
        <p:nvSpPr>
          <p:cNvPr id="2593" name="Google Shape;2593;p111"/>
          <p:cNvSpPr/>
          <p:nvPr/>
        </p:nvSpPr>
        <p:spPr>
          <a:xfrm>
            <a:off x="4744800" y="1700808"/>
            <a:ext cx="4723200" cy="253067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cấu hình để đào tạo mô hình tiếp theo.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Kích thước hình ảnh MNIST là 28 x 28 pixel. (Tệp MNIST chỉ có một kênh màu vì nó là ảnh đen trắng)</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đặt kích thước của vectơ đầu vào z là 20 và khởi tạo ngẫu nhiên giá trị trọng số từ phân phối đều.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tôi sẽ sử dụng các lớp được kết nối đầy đủ và một lớp ẩn duy nhất với 100 Bài trong mỗi mạng nơ-ron để xây dựng một GAN rất đơn giản để làm ví dụ.</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Tạo và khởi tạo hai mạng nơ-ron trong đoạn mã sau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Tải phương thức tóm tắt () từ Keras</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grpSp>
        <p:nvGrpSpPr>
          <p:cNvPr id="2599" name="Google Shape;2599;p112"/>
          <p:cNvGrpSpPr/>
          <p:nvPr/>
        </p:nvGrpSpPr>
        <p:grpSpPr>
          <a:xfrm>
            <a:off x="450000" y="450000"/>
            <a:ext cx="9018001" cy="276999"/>
            <a:chOff x="450000" y="450000"/>
            <a:chExt cx="9018001" cy="276999"/>
          </a:xfrm>
        </p:grpSpPr>
        <p:sp>
          <p:nvSpPr>
            <p:cNvPr id="2600" name="Google Shape;2600;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01" name="Google Shape;2601;p112"/>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02" name="Google Shape;2602;p112"/>
          <p:cNvGrpSpPr/>
          <p:nvPr/>
        </p:nvGrpSpPr>
        <p:grpSpPr>
          <a:xfrm>
            <a:off x="559817" y="1428745"/>
            <a:ext cx="8783192" cy="215444"/>
            <a:chOff x="559817" y="2136914"/>
            <a:chExt cx="8783192" cy="215444"/>
          </a:xfrm>
        </p:grpSpPr>
        <p:sp>
          <p:nvSpPr>
            <p:cNvPr id="2603" name="Google Shape;2603;p1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4" name="Google Shape;2604;p11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mạng lưới nơ-ron generator và discriminator</a:t>
              </a:r>
              <a:endParaRPr/>
            </a:p>
          </p:txBody>
        </p:sp>
      </p:grpSp>
      <p:pic>
        <p:nvPicPr>
          <p:cNvPr id="2605" name="Google Shape;2605;p112"/>
          <p:cNvPicPr preferRelativeResize="0"/>
          <p:nvPr/>
        </p:nvPicPr>
        <p:blipFill rotWithShape="1">
          <a:blip r:embed="rId3">
            <a:alphaModFix/>
          </a:blip>
          <a:srcRect b="561" l="778" r="5487" t="1446"/>
          <a:stretch/>
        </p:blipFill>
        <p:spPr>
          <a:xfrm>
            <a:off x="2215108" y="1844824"/>
            <a:ext cx="5616624" cy="4425930"/>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grpSp>
        <p:nvGrpSpPr>
          <p:cNvPr id="2611" name="Google Shape;2611;p113"/>
          <p:cNvGrpSpPr/>
          <p:nvPr/>
        </p:nvGrpSpPr>
        <p:grpSpPr>
          <a:xfrm>
            <a:off x="450000" y="450000"/>
            <a:ext cx="9018001" cy="276999"/>
            <a:chOff x="450000" y="450000"/>
            <a:chExt cx="9018001" cy="276999"/>
          </a:xfrm>
        </p:grpSpPr>
        <p:sp>
          <p:nvSpPr>
            <p:cNvPr id="2612" name="Google Shape;2612;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13" name="Google Shape;2613;p113"/>
            <p:cNvSpPr/>
            <p:nvPr/>
          </p:nvSpPr>
          <p:spPr>
            <a:xfrm>
              <a:off x="8407797" y="480778"/>
              <a:ext cx="106020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14" name="Google Shape;2614;p113"/>
          <p:cNvGrpSpPr/>
          <p:nvPr/>
        </p:nvGrpSpPr>
        <p:grpSpPr>
          <a:xfrm>
            <a:off x="559817" y="1428745"/>
            <a:ext cx="8783192" cy="215444"/>
            <a:chOff x="559817" y="2136914"/>
            <a:chExt cx="8783192" cy="215444"/>
          </a:xfrm>
        </p:grpSpPr>
        <p:sp>
          <p:nvSpPr>
            <p:cNvPr id="2615" name="Google Shape;2615;p1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16" name="Google Shape;2616;p1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Xác định tập dữ liệu thử nghiệm</a:t>
              </a:r>
              <a:endParaRPr sz="1400">
                <a:solidFill>
                  <a:srgbClr val="262626"/>
                </a:solidFill>
                <a:latin typeface="Arial"/>
                <a:ea typeface="Arial"/>
                <a:cs typeface="Arial"/>
                <a:sym typeface="Arial"/>
              </a:endParaRPr>
            </a:p>
          </p:txBody>
        </p:sp>
      </p:grpSp>
      <p:sp>
        <p:nvSpPr>
          <p:cNvPr id="2617" name="Google Shape;2617;p113"/>
          <p:cNvSpPr/>
          <p:nvPr/>
        </p:nvSpPr>
        <p:spPr>
          <a:xfrm>
            <a:off x="702940" y="1700808"/>
            <a:ext cx="8632825" cy="137651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Bước tiếp theo, tải bộ dữ liệu MNIST và áp dụng các bước tiền xử lý cần thiết.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Phạm vi giá trị pixel của hình ảnh tổng hợp là (-1, 1) do lớp đầu ra của trình tạo sử dụng chức năng kích hoạt tanh.</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Phạm vi pixel hình ảnh MNIST đầu vào là [0,255] (kiểu dữ liệu tf.Bài8 từ TensorFlow)</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giai đoạn tiền xử lý, hãy thay đổi dytpe của tensor hình ảnh đầu vào từ tf.uint8 thành tf.float32 bằng cách sử dụng hàm tf.image.convert_image_dtype.</a:t>
            </a:r>
            <a:endParaRPr b="0" i="0" sz="1300" u="none" cap="none" strike="noStrike">
              <a:solidFill>
                <a:srgbClr val="262626"/>
              </a:solidFill>
              <a:latin typeface="Arial"/>
              <a:ea typeface="Arial"/>
              <a:cs typeface="Arial"/>
              <a:sym typeface="Arial"/>
            </a:endParaRPr>
          </a:p>
        </p:txBody>
      </p:sp>
      <p:pic>
        <p:nvPicPr>
          <p:cNvPr id="2618" name="Google Shape;2618;p113"/>
          <p:cNvPicPr preferRelativeResize="0"/>
          <p:nvPr/>
        </p:nvPicPr>
        <p:blipFill rotWithShape="1">
          <a:blip r:embed="rId3">
            <a:alphaModFix/>
          </a:blip>
          <a:srcRect b="0" l="0" r="0" t="0"/>
          <a:stretch/>
        </p:blipFill>
        <p:spPr>
          <a:xfrm>
            <a:off x="846956" y="3284984"/>
            <a:ext cx="7611244" cy="3014034"/>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grpSp>
        <p:nvGrpSpPr>
          <p:cNvPr id="2624" name="Google Shape;2624;p114"/>
          <p:cNvGrpSpPr/>
          <p:nvPr/>
        </p:nvGrpSpPr>
        <p:grpSpPr>
          <a:xfrm>
            <a:off x="450000" y="450000"/>
            <a:ext cx="9018000" cy="276999"/>
            <a:chOff x="450000" y="450000"/>
            <a:chExt cx="9018000" cy="276999"/>
          </a:xfrm>
        </p:grpSpPr>
        <p:sp>
          <p:nvSpPr>
            <p:cNvPr id="2625" name="Google Shape;2625;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26" name="Google Shape;2626;p114"/>
            <p:cNvSpPr/>
            <p:nvPr/>
          </p:nvSpPr>
          <p:spPr>
            <a:xfrm>
              <a:off x="8557067" y="480778"/>
              <a:ext cx="910933"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27" name="Google Shape;2627;p114"/>
          <p:cNvGrpSpPr/>
          <p:nvPr/>
        </p:nvGrpSpPr>
        <p:grpSpPr>
          <a:xfrm>
            <a:off x="559817" y="1428745"/>
            <a:ext cx="8783192" cy="215444"/>
            <a:chOff x="559817" y="2136914"/>
            <a:chExt cx="8783192" cy="215444"/>
          </a:xfrm>
        </p:grpSpPr>
        <p:sp>
          <p:nvSpPr>
            <p:cNvPr id="2628" name="Google Shape;2628;p1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29" name="Google Shape;2629;p1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Xác định tập dữ liệu thử nghiệm</a:t>
              </a:r>
              <a:endParaRPr sz="1400">
                <a:solidFill>
                  <a:srgbClr val="262626"/>
                </a:solidFill>
                <a:latin typeface="Arial"/>
                <a:ea typeface="Arial"/>
                <a:cs typeface="Arial"/>
                <a:sym typeface="Arial"/>
              </a:endParaRPr>
            </a:p>
          </p:txBody>
        </p:sp>
      </p:grpSp>
      <p:sp>
        <p:nvSpPr>
          <p:cNvPr id="2630" name="Google Shape;2630;p114"/>
          <p:cNvSpPr/>
          <p:nvPr/>
        </p:nvSpPr>
        <p:spPr>
          <a:xfrm>
            <a:off x="702940" y="1700808"/>
            <a:ext cx="8632825" cy="137651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Tải chức năng này cũng thay đổi phạm vi cường độ điểm ảnh thành [0, 1]</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Nhân 2 và trừ 1 để điều chỉnh phạm vi cường độ pixel thành [-1, 1]</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Đồng thời tạo một vectơ ngẫu nhiên z dựa trên phân phối ngẫu nhiên (phân phối tiêu chuẩn hoặc bình thường được sử dụng rộng rãi trong mã này)</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đây, trả về chung vectơ đầu vào z và hình ảnh được trích xuất từ tập dữ liệu train để thuận tiện</a:t>
            </a:r>
            <a:endParaRPr b="0" i="0" sz="1300" u="none" cap="none" strike="noStrike">
              <a:solidFill>
                <a:srgbClr val="262626"/>
              </a:solidFill>
              <a:latin typeface="Arial"/>
              <a:ea typeface="Arial"/>
              <a:cs typeface="Arial"/>
              <a:sym typeface="Arial"/>
            </a:endParaRPr>
          </a:p>
        </p:txBody>
      </p:sp>
      <p:pic>
        <p:nvPicPr>
          <p:cNvPr id="2631" name="Google Shape;2631;p114"/>
          <p:cNvPicPr preferRelativeResize="0"/>
          <p:nvPr/>
        </p:nvPicPr>
        <p:blipFill rotWithShape="1">
          <a:blip r:embed="rId3">
            <a:alphaModFix/>
          </a:blip>
          <a:srcRect b="0" l="0" r="0" t="0"/>
          <a:stretch/>
        </p:blipFill>
        <p:spPr>
          <a:xfrm>
            <a:off x="877436" y="3121344"/>
            <a:ext cx="8050494" cy="3187976"/>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grpSp>
        <p:nvGrpSpPr>
          <p:cNvPr id="2636" name="Google Shape;2636;p115"/>
          <p:cNvGrpSpPr/>
          <p:nvPr/>
        </p:nvGrpSpPr>
        <p:grpSpPr>
          <a:xfrm>
            <a:off x="450000" y="450000"/>
            <a:ext cx="9018000" cy="276999"/>
            <a:chOff x="450000" y="450000"/>
            <a:chExt cx="9018000" cy="276999"/>
          </a:xfrm>
        </p:grpSpPr>
        <p:sp>
          <p:nvSpPr>
            <p:cNvPr id="2637" name="Google Shape;2637;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38" name="Google Shape;2638;p115"/>
            <p:cNvSpPr/>
            <p:nvPr/>
          </p:nvSpPr>
          <p:spPr>
            <a:xfrm>
              <a:off x="8470447" y="480778"/>
              <a:ext cx="997553"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39" name="Google Shape;2639;p115"/>
          <p:cNvGrpSpPr/>
          <p:nvPr/>
        </p:nvGrpSpPr>
        <p:grpSpPr>
          <a:xfrm>
            <a:off x="559817" y="1428745"/>
            <a:ext cx="8783192" cy="215444"/>
            <a:chOff x="559817" y="2136914"/>
            <a:chExt cx="8783192" cy="215444"/>
          </a:xfrm>
        </p:grpSpPr>
        <p:sp>
          <p:nvSpPr>
            <p:cNvPr id="2640" name="Google Shape;2640;p1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41" name="Google Shape;2641;p11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Hãy kiểm tra đối tượng tập dữ liệu từ trước</a:t>
              </a:r>
              <a:endParaRPr sz="1400">
                <a:solidFill>
                  <a:srgbClr val="262626"/>
                </a:solidFill>
                <a:latin typeface="Arial"/>
                <a:ea typeface="Arial"/>
                <a:cs typeface="Arial"/>
                <a:sym typeface="Arial"/>
              </a:endParaRPr>
            </a:p>
          </p:txBody>
        </p:sp>
      </p:grpSp>
      <p:grpSp>
        <p:nvGrpSpPr>
          <p:cNvPr id="2642" name="Google Shape;2642;p115"/>
          <p:cNvGrpSpPr/>
          <p:nvPr/>
        </p:nvGrpSpPr>
        <p:grpSpPr>
          <a:xfrm>
            <a:off x="576565" y="1772816"/>
            <a:ext cx="8704372" cy="3643969"/>
            <a:chOff x="576565" y="1873262"/>
            <a:chExt cx="8704372" cy="3643969"/>
          </a:xfrm>
        </p:grpSpPr>
        <p:pic>
          <p:nvPicPr>
            <p:cNvPr id="2643" name="Google Shape;2643;p115"/>
            <p:cNvPicPr preferRelativeResize="0"/>
            <p:nvPr/>
          </p:nvPicPr>
          <p:blipFill rotWithShape="1">
            <a:blip r:embed="rId3">
              <a:alphaModFix/>
            </a:blip>
            <a:srcRect b="3332" l="0" r="11932" t="0"/>
            <a:stretch/>
          </p:blipFill>
          <p:spPr>
            <a:xfrm>
              <a:off x="576565" y="1873262"/>
              <a:ext cx="8704372" cy="3643969"/>
            </a:xfrm>
            <a:prstGeom prst="rect">
              <a:avLst/>
            </a:prstGeom>
            <a:noFill/>
            <a:ln cap="flat" cmpd="sng" w="9525">
              <a:solidFill>
                <a:srgbClr val="D8D8D8"/>
              </a:solidFill>
              <a:prstDash val="solid"/>
              <a:round/>
              <a:headEnd len="sm" w="sm" type="none"/>
              <a:tailEnd len="sm" w="sm" type="none"/>
            </a:ln>
          </p:spPr>
        </p:pic>
        <p:sp>
          <p:nvSpPr>
            <p:cNvPr id="2644" name="Google Shape;2644;p115"/>
            <p:cNvSpPr txBox="1"/>
            <p:nvPr/>
          </p:nvSpPr>
          <p:spPr>
            <a:xfrm>
              <a:off x="1085077" y="4980767"/>
              <a:ext cx="1597164" cy="219121"/>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before preproceessing:</a:t>
              </a:r>
              <a:endParaRPr sz="1100">
                <a:solidFill>
                  <a:srgbClr val="3F3F3F"/>
                </a:solidFill>
                <a:latin typeface="Arial"/>
                <a:ea typeface="Arial"/>
                <a:cs typeface="Arial"/>
                <a:sym typeface="Arial"/>
              </a:endParaRPr>
            </a:p>
          </p:txBody>
        </p:sp>
        <p:sp>
          <p:nvSpPr>
            <p:cNvPr id="2645" name="Google Shape;2645;p115"/>
            <p:cNvSpPr txBox="1"/>
            <p:nvPr/>
          </p:nvSpPr>
          <p:spPr>
            <a:xfrm>
              <a:off x="1081785" y="4569951"/>
              <a:ext cx="1545591" cy="215409"/>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after preproceessing:</a:t>
              </a:r>
              <a:endParaRPr sz="1100">
                <a:solidFill>
                  <a:srgbClr val="3F3F3F"/>
                </a:solidFill>
                <a:latin typeface="Arial"/>
                <a:ea typeface="Arial"/>
                <a:cs typeface="Arial"/>
                <a:sym typeface="Arial"/>
              </a:endParaRPr>
            </a:p>
          </p:txBody>
        </p:sp>
        <p:sp>
          <p:nvSpPr>
            <p:cNvPr id="2646" name="Google Shape;2646;p115"/>
            <p:cNvSpPr txBox="1"/>
            <p:nvPr/>
          </p:nvSpPr>
          <p:spPr>
            <a:xfrm>
              <a:off x="3123381" y="4769740"/>
              <a:ext cx="1757935" cy="2354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minimum: 0 maximum: 255</a:t>
              </a:r>
              <a:endParaRPr sz="1100">
                <a:solidFill>
                  <a:srgbClr val="3F3F3F"/>
                </a:solidFill>
                <a:latin typeface="Arial"/>
                <a:ea typeface="Arial"/>
                <a:cs typeface="Arial"/>
                <a:sym typeface="Arial"/>
              </a:endParaRPr>
            </a:p>
          </p:txBody>
        </p:sp>
        <p:sp>
          <p:nvSpPr>
            <p:cNvPr id="2647" name="Google Shape;2647;p115"/>
            <p:cNvSpPr txBox="1"/>
            <p:nvPr/>
          </p:nvSpPr>
          <p:spPr>
            <a:xfrm>
              <a:off x="1536169" y="2446191"/>
              <a:ext cx="2126147" cy="19417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a:t>
              </a:r>
              <a:r>
                <a:rPr lang="en-US" sz="1100">
                  <a:solidFill>
                    <a:srgbClr val="A21515"/>
                  </a:solidFill>
                  <a:latin typeface="Arial"/>
                  <a:ea typeface="Arial"/>
                  <a:cs typeface="Arial"/>
                  <a:sym typeface="Arial"/>
                </a:rPr>
                <a:t>'before preproceessing:  '</a:t>
              </a:r>
              <a:r>
                <a:rPr lang="en-US" sz="1100">
                  <a:solidFill>
                    <a:srgbClr val="3F3F3F"/>
                  </a:solidFill>
                  <a:latin typeface="Arial"/>
                  <a:ea typeface="Arial"/>
                  <a:cs typeface="Arial"/>
                  <a:sym typeface="Arial"/>
                </a:rPr>
                <a:t>)</a:t>
              </a:r>
              <a:endParaRPr sz="1100">
                <a:solidFill>
                  <a:srgbClr val="3F3F3F"/>
                </a:solidFill>
                <a:latin typeface="Arial"/>
                <a:ea typeface="Arial"/>
                <a:cs typeface="Arial"/>
                <a:sym typeface="Arial"/>
              </a:endParaRPr>
            </a:p>
          </p:txBody>
        </p:sp>
        <p:sp>
          <p:nvSpPr>
            <p:cNvPr id="2648" name="Google Shape;2648;p115"/>
            <p:cNvSpPr txBox="1"/>
            <p:nvPr/>
          </p:nvSpPr>
          <p:spPr>
            <a:xfrm>
              <a:off x="1536233" y="3737462"/>
              <a:ext cx="1993352" cy="20055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a:t>
              </a:r>
              <a:r>
                <a:rPr lang="en-US" sz="1100">
                  <a:solidFill>
                    <a:srgbClr val="A21515"/>
                  </a:solidFill>
                  <a:latin typeface="Arial"/>
                  <a:ea typeface="Arial"/>
                  <a:cs typeface="Arial"/>
                  <a:sym typeface="Arial"/>
                </a:rPr>
                <a:t>'after preproceessing:  '</a:t>
              </a:r>
              <a:r>
                <a:rPr lang="en-US" sz="1100">
                  <a:solidFill>
                    <a:srgbClr val="3F3F3F"/>
                  </a:solidFill>
                  <a:latin typeface="Arial"/>
                  <a:ea typeface="Arial"/>
                  <a:cs typeface="Arial"/>
                  <a:sym typeface="Arial"/>
                </a:rPr>
                <a:t>)</a:t>
              </a:r>
              <a:endParaRPr sz="1100">
                <a:solidFill>
                  <a:srgbClr val="3F3F3F"/>
                </a:solidFill>
                <a:latin typeface="Arial"/>
                <a:ea typeface="Arial"/>
                <a:cs typeface="Arial"/>
                <a:sym typeface="Arial"/>
              </a:endParaRPr>
            </a:p>
          </p:txBody>
        </p:sp>
        <p:sp>
          <p:nvSpPr>
            <p:cNvPr id="2649" name="Google Shape;2649;p115"/>
            <p:cNvSpPr txBox="1"/>
            <p:nvPr/>
          </p:nvSpPr>
          <p:spPr>
            <a:xfrm>
              <a:off x="3401512" y="5166505"/>
              <a:ext cx="4315148" cy="235411"/>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minimum: -0.8737728595733643 maximum: 0.9460210800170898</a:t>
              </a:r>
              <a:endParaRPr sz="1100">
                <a:solidFill>
                  <a:srgbClr val="3F3F3F"/>
                </a:solidFill>
                <a:latin typeface="Arial"/>
                <a:ea typeface="Arial"/>
                <a:cs typeface="Arial"/>
                <a:sym typeface="Arial"/>
              </a:endParaRPr>
            </a:p>
          </p:txBody>
        </p:sp>
        <p:sp>
          <p:nvSpPr>
            <p:cNvPr id="2650" name="Google Shape;2650;p115"/>
            <p:cNvSpPr/>
            <p:nvPr/>
          </p:nvSpPr>
          <p:spPr>
            <a:xfrm>
              <a:off x="7716660" y="1988840"/>
              <a:ext cx="432048" cy="2504702"/>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115"/>
            <p:cNvSpPr txBox="1"/>
            <p:nvPr/>
          </p:nvSpPr>
          <p:spPr>
            <a:xfrm>
              <a:off x="3731086" y="2870828"/>
              <a:ext cx="5287184" cy="19417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a:t>
              </a:r>
              <a:r>
                <a:rPr lang="en-US" sz="1100">
                  <a:solidFill>
                    <a:srgbClr val="A21515"/>
                  </a:solidFill>
                  <a:latin typeface="Arial"/>
                  <a:ea typeface="Arial"/>
                  <a:cs typeface="Arial"/>
                  <a:sym typeface="Arial"/>
                </a:rPr>
                <a:t>'minimum: {} maximum: {}'</a:t>
              </a:r>
              <a:r>
                <a:rPr lang="en-US" sz="1100">
                  <a:solidFill>
                    <a:srgbClr val="3F3F3F"/>
                  </a:solidFill>
                  <a:latin typeface="Arial"/>
                  <a:ea typeface="Arial"/>
                  <a:cs typeface="Arial"/>
                  <a:sym typeface="Arial"/>
                </a:rPr>
                <a:t>.</a:t>
              </a:r>
              <a:r>
                <a:rPr lang="en-US" sz="1100">
                  <a:solidFill>
                    <a:srgbClr val="8E7749"/>
                  </a:solidFill>
                  <a:latin typeface="Arial"/>
                  <a:ea typeface="Arial"/>
                  <a:cs typeface="Arial"/>
                  <a:sym typeface="Arial"/>
                </a:rPr>
                <a:t>format</a:t>
              </a:r>
              <a:r>
                <a:rPr lang="en-US" sz="1100">
                  <a:solidFill>
                    <a:srgbClr val="3F3F3F"/>
                  </a:solidFill>
                  <a:latin typeface="Arial"/>
                  <a:ea typeface="Arial"/>
                  <a:cs typeface="Arial"/>
                  <a:sym typeface="Arial"/>
                </a:rPr>
                <a:t>(np.</a:t>
              </a:r>
              <a:r>
                <a:rPr lang="en-US" sz="1100">
                  <a:solidFill>
                    <a:srgbClr val="8E7749"/>
                  </a:solidFill>
                  <a:latin typeface="Arial"/>
                  <a:ea typeface="Arial"/>
                  <a:cs typeface="Arial"/>
                  <a:sym typeface="Arial"/>
                </a:rPr>
                <a:t>min</a:t>
              </a:r>
              <a:r>
                <a:rPr lang="en-US" sz="1100">
                  <a:solidFill>
                    <a:srgbClr val="3F3F3F"/>
                  </a:solidFill>
                  <a:latin typeface="Arial"/>
                  <a:ea typeface="Arial"/>
                  <a:cs typeface="Arial"/>
                  <a:sym typeface="Arial"/>
                </a:rPr>
                <a:t>(example), np.</a:t>
              </a:r>
              <a:r>
                <a:rPr lang="en-US" sz="1100">
                  <a:solidFill>
                    <a:srgbClr val="8E7749"/>
                  </a:solidFill>
                  <a:latin typeface="Arial"/>
                  <a:ea typeface="Arial"/>
                  <a:cs typeface="Arial"/>
                  <a:sym typeface="Arial"/>
                </a:rPr>
                <a:t>max</a:t>
              </a:r>
              <a:r>
                <a:rPr lang="en-US" sz="1100">
                  <a:solidFill>
                    <a:srgbClr val="3F3F3F"/>
                  </a:solidFill>
                  <a:latin typeface="Arial"/>
                  <a:ea typeface="Arial"/>
                  <a:cs typeface="Arial"/>
                  <a:sym typeface="Arial"/>
                </a:rPr>
                <a:t>(example)))</a:t>
              </a:r>
              <a:endParaRPr sz="1100">
                <a:solidFill>
                  <a:srgbClr val="3F3F3F"/>
                </a:solidFill>
                <a:latin typeface="Arial"/>
                <a:ea typeface="Arial"/>
                <a:cs typeface="Arial"/>
                <a:sym typeface="Arial"/>
              </a:endParaRPr>
            </a:p>
          </p:txBody>
        </p:sp>
        <p:sp>
          <p:nvSpPr>
            <p:cNvPr id="2652" name="Google Shape;2652;p115"/>
            <p:cNvSpPr txBox="1"/>
            <p:nvPr/>
          </p:nvSpPr>
          <p:spPr>
            <a:xfrm>
              <a:off x="3750796" y="4155422"/>
              <a:ext cx="5287184" cy="251985"/>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21515"/>
                  </a:solidFill>
                  <a:latin typeface="Arial"/>
                  <a:ea typeface="Arial"/>
                  <a:cs typeface="Arial"/>
                  <a:sym typeface="Arial"/>
                </a:rPr>
                <a:t>'minimum: {} maximum: {}'</a:t>
              </a:r>
              <a:r>
                <a:rPr lang="en-US" sz="1100">
                  <a:solidFill>
                    <a:srgbClr val="3F3F3F"/>
                  </a:solidFill>
                  <a:latin typeface="Arial"/>
                  <a:ea typeface="Arial"/>
                  <a:cs typeface="Arial"/>
                  <a:sym typeface="Arial"/>
                </a:rPr>
                <a:t>.</a:t>
              </a:r>
              <a:r>
                <a:rPr lang="en-US" sz="1100">
                  <a:solidFill>
                    <a:srgbClr val="8E7749"/>
                  </a:solidFill>
                  <a:latin typeface="Arial"/>
                  <a:ea typeface="Arial"/>
                  <a:cs typeface="Arial"/>
                  <a:sym typeface="Arial"/>
                </a:rPr>
                <a:t>format</a:t>
              </a:r>
              <a:r>
                <a:rPr lang="en-US" sz="1100">
                  <a:solidFill>
                    <a:srgbClr val="3F3F3F"/>
                  </a:solidFill>
                  <a:latin typeface="Arial"/>
                  <a:ea typeface="Arial"/>
                  <a:cs typeface="Arial"/>
                  <a:sym typeface="Arial"/>
                </a:rPr>
                <a:t>(np.</a:t>
              </a:r>
              <a:r>
                <a:rPr lang="en-US" sz="1100">
                  <a:solidFill>
                    <a:srgbClr val="8E7749"/>
                  </a:solidFill>
                  <a:latin typeface="Arial"/>
                  <a:ea typeface="Arial"/>
                  <a:cs typeface="Arial"/>
                  <a:sym typeface="Arial"/>
                </a:rPr>
                <a:t>min</a:t>
              </a:r>
              <a:r>
                <a:rPr lang="en-US" sz="1100">
                  <a:solidFill>
                    <a:srgbClr val="3F3F3F"/>
                  </a:solidFill>
                  <a:latin typeface="Arial"/>
                  <a:ea typeface="Arial"/>
                  <a:cs typeface="Arial"/>
                  <a:sym typeface="Arial"/>
                </a:rPr>
                <a:t>(example), np.</a:t>
              </a:r>
              <a:r>
                <a:rPr lang="en-US" sz="1100">
                  <a:solidFill>
                    <a:srgbClr val="8E7749"/>
                  </a:solidFill>
                  <a:latin typeface="Arial"/>
                  <a:ea typeface="Arial"/>
                  <a:cs typeface="Arial"/>
                  <a:sym typeface="Arial"/>
                </a:rPr>
                <a:t>max</a:t>
              </a:r>
              <a:r>
                <a:rPr lang="en-US" sz="1100">
                  <a:solidFill>
                    <a:srgbClr val="3F3F3F"/>
                  </a:solidFill>
                  <a:latin typeface="Arial"/>
                  <a:ea typeface="Arial"/>
                  <a:cs typeface="Arial"/>
                  <a:sym typeface="Arial"/>
                </a:rPr>
                <a:t>(example)))</a:t>
              </a:r>
              <a:endParaRPr sz="1100">
                <a:solidFill>
                  <a:srgbClr val="3F3F3F"/>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grpSp>
        <p:nvGrpSpPr>
          <p:cNvPr id="2657" name="Google Shape;2657;p116"/>
          <p:cNvGrpSpPr/>
          <p:nvPr/>
        </p:nvGrpSpPr>
        <p:grpSpPr>
          <a:xfrm>
            <a:off x="450000" y="450000"/>
            <a:ext cx="9018001" cy="276999"/>
            <a:chOff x="450000" y="450000"/>
            <a:chExt cx="9018001" cy="276999"/>
          </a:xfrm>
        </p:grpSpPr>
        <p:sp>
          <p:nvSpPr>
            <p:cNvPr id="2658" name="Google Shape;2658;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59" name="Google Shape;2659;p116"/>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60" name="Google Shape;2660;p116"/>
          <p:cNvGrpSpPr/>
          <p:nvPr/>
        </p:nvGrpSpPr>
        <p:grpSpPr>
          <a:xfrm>
            <a:off x="559817" y="1428745"/>
            <a:ext cx="8783192" cy="215444"/>
            <a:chOff x="559817" y="2136914"/>
            <a:chExt cx="8783192" cy="215444"/>
          </a:xfrm>
        </p:grpSpPr>
        <p:sp>
          <p:nvSpPr>
            <p:cNvPr id="2661" name="Google Shape;2661;p1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62" name="Google Shape;2662;p1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rgbClr val="262626"/>
                  </a:solidFill>
                  <a:latin typeface="Arial"/>
                  <a:ea typeface="Arial"/>
                  <a:cs typeface="Arial"/>
                  <a:sym typeface="Arial"/>
                </a:rPr>
                <a:t>Trong đoạn mã sau, hãy in vectơ đầu vào và hình dạng của mảng hình ảnh bằng cách trích xuất một lô</a:t>
              </a:r>
              <a:endParaRPr b="0" i="0" sz="1400" u="none" cap="none" strike="noStrike">
                <a:solidFill>
                  <a:srgbClr val="262626"/>
                </a:solidFill>
                <a:latin typeface="Arial"/>
                <a:ea typeface="Arial"/>
                <a:cs typeface="Arial"/>
                <a:sym typeface="Arial"/>
              </a:endParaRPr>
            </a:p>
          </p:txBody>
        </p:sp>
      </p:grpSp>
      <p:grpSp>
        <p:nvGrpSpPr>
          <p:cNvPr id="2663" name="Google Shape;2663;p116"/>
          <p:cNvGrpSpPr/>
          <p:nvPr/>
        </p:nvGrpSpPr>
        <p:grpSpPr>
          <a:xfrm>
            <a:off x="559817" y="1803033"/>
            <a:ext cx="6479827" cy="2054995"/>
            <a:chOff x="559817" y="1803033"/>
            <a:chExt cx="6479827" cy="2054995"/>
          </a:xfrm>
        </p:grpSpPr>
        <p:pic>
          <p:nvPicPr>
            <p:cNvPr id="2664" name="Google Shape;2664;p116"/>
            <p:cNvPicPr preferRelativeResize="0"/>
            <p:nvPr/>
          </p:nvPicPr>
          <p:blipFill rotWithShape="1">
            <a:blip r:embed="rId3">
              <a:alphaModFix/>
            </a:blip>
            <a:srcRect b="0" l="2493" r="0" t="1396"/>
            <a:stretch/>
          </p:blipFill>
          <p:spPr>
            <a:xfrm>
              <a:off x="559817" y="1803033"/>
              <a:ext cx="6479827" cy="2054995"/>
            </a:xfrm>
            <a:prstGeom prst="rect">
              <a:avLst/>
            </a:prstGeom>
            <a:noFill/>
            <a:ln cap="flat" cmpd="sng" w="9525">
              <a:solidFill>
                <a:srgbClr val="BFBFBF"/>
              </a:solidFill>
              <a:prstDash val="solid"/>
              <a:round/>
              <a:headEnd len="sm" w="sm" type="none"/>
              <a:tailEnd len="sm" w="sm" type="none"/>
            </a:ln>
          </p:spPr>
        </p:pic>
        <p:sp>
          <p:nvSpPr>
            <p:cNvPr id="2665" name="Google Shape;2665;p116"/>
            <p:cNvSpPr txBox="1"/>
            <p:nvPr/>
          </p:nvSpPr>
          <p:spPr>
            <a:xfrm>
              <a:off x="1995265" y="3391273"/>
              <a:ext cx="397416" cy="21298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shape</a:t>
              </a:r>
              <a:endParaRPr sz="1200">
                <a:solidFill>
                  <a:srgbClr val="7F7F7F"/>
                </a:solidFill>
                <a:latin typeface="Arial"/>
                <a:ea typeface="Arial"/>
                <a:cs typeface="Arial"/>
                <a:sym typeface="Arial"/>
              </a:endParaRPr>
            </a:p>
          </p:txBody>
        </p:sp>
        <p:sp>
          <p:nvSpPr>
            <p:cNvPr id="2666" name="Google Shape;2666;p116"/>
            <p:cNvSpPr txBox="1"/>
            <p:nvPr/>
          </p:nvSpPr>
          <p:spPr>
            <a:xfrm>
              <a:off x="2610433" y="2276677"/>
              <a:ext cx="384227" cy="237923"/>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A21515"/>
                  </a:solidFill>
                  <a:latin typeface="Arial"/>
                  <a:ea typeface="Arial"/>
                  <a:cs typeface="Arial"/>
                  <a:sym typeface="Arial"/>
                </a:rPr>
                <a:t>shape</a:t>
              </a:r>
              <a:endParaRPr sz="1200">
                <a:solidFill>
                  <a:srgbClr val="A21515"/>
                </a:solidFill>
                <a:latin typeface="Arial"/>
                <a:ea typeface="Arial"/>
                <a:cs typeface="Arial"/>
                <a:sym typeface="Arial"/>
              </a:endParaRPr>
            </a:p>
          </p:txBody>
        </p:sp>
        <p:sp>
          <p:nvSpPr>
            <p:cNvPr id="2667" name="Google Shape;2667;p116"/>
            <p:cNvSpPr txBox="1"/>
            <p:nvPr/>
          </p:nvSpPr>
          <p:spPr>
            <a:xfrm>
              <a:off x="2874667" y="2505160"/>
              <a:ext cx="384227" cy="237923"/>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A21515"/>
                  </a:solidFill>
                  <a:latin typeface="Arial"/>
                  <a:ea typeface="Arial"/>
                  <a:cs typeface="Arial"/>
                  <a:sym typeface="Arial"/>
                </a:rPr>
                <a:t>shape</a:t>
              </a:r>
              <a:endParaRPr sz="1200">
                <a:solidFill>
                  <a:srgbClr val="A21515"/>
                </a:solidFill>
                <a:latin typeface="Arial"/>
                <a:ea typeface="Arial"/>
                <a:cs typeface="Arial"/>
                <a:sym typeface="Arial"/>
              </a:endParaRPr>
            </a:p>
          </p:txBody>
        </p:sp>
        <p:sp>
          <p:nvSpPr>
            <p:cNvPr id="2668" name="Google Shape;2668;p116"/>
            <p:cNvSpPr txBox="1"/>
            <p:nvPr/>
          </p:nvSpPr>
          <p:spPr>
            <a:xfrm>
              <a:off x="2228257" y="3580845"/>
              <a:ext cx="397416" cy="21298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shape</a:t>
              </a:r>
              <a:endParaRPr sz="1200">
                <a:solidFill>
                  <a:srgbClr val="7F7F7F"/>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17"/>
          <p:cNvSpPr/>
          <p:nvPr/>
        </p:nvSpPr>
        <p:spPr>
          <a:xfrm>
            <a:off x="954181" y="3429000"/>
            <a:ext cx="7776864" cy="492443"/>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0" i="0" lang="en-US" sz="1300" u="none" cap="none" strike="noStrike">
                <a:solidFill>
                  <a:srgbClr val="262626"/>
                </a:solidFill>
                <a:latin typeface="Arial"/>
                <a:ea typeface="Arial"/>
                <a:cs typeface="Arial"/>
                <a:sym typeface="Arial"/>
              </a:rPr>
              <a:t>Hai bản ghi, d_logits_fake và d_logits_real, được sử dụng để tính hàm mất mát trong quá trình đào tạo</a:t>
            </a:r>
            <a:endParaRPr b="0" i="0" sz="1300" u="none" cap="none" strike="noStrike">
              <a:solidFill>
                <a:srgbClr val="262626"/>
              </a:solidFill>
              <a:latin typeface="Arial"/>
              <a:ea typeface="Arial"/>
              <a:cs typeface="Arial"/>
              <a:sym typeface="Arial"/>
            </a:endParaRPr>
          </a:p>
        </p:txBody>
      </p:sp>
      <p:grpSp>
        <p:nvGrpSpPr>
          <p:cNvPr id="2674" name="Google Shape;2674;p117"/>
          <p:cNvGrpSpPr/>
          <p:nvPr/>
        </p:nvGrpSpPr>
        <p:grpSpPr>
          <a:xfrm>
            <a:off x="450000" y="450000"/>
            <a:ext cx="9018000" cy="276999"/>
            <a:chOff x="450000" y="450000"/>
            <a:chExt cx="9018000" cy="276999"/>
          </a:xfrm>
        </p:grpSpPr>
        <p:sp>
          <p:nvSpPr>
            <p:cNvPr id="2675" name="Google Shape;2675;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76" name="Google Shape;2676;p117"/>
            <p:cNvSpPr/>
            <p:nvPr/>
          </p:nvSpPr>
          <p:spPr>
            <a:xfrm>
              <a:off x="8494197" y="480778"/>
              <a:ext cx="973803"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77" name="Google Shape;2677;p117"/>
          <p:cNvGrpSpPr/>
          <p:nvPr/>
        </p:nvGrpSpPr>
        <p:grpSpPr>
          <a:xfrm>
            <a:off x="559817" y="1428745"/>
            <a:ext cx="8783192" cy="215444"/>
            <a:chOff x="559817" y="2136914"/>
            <a:chExt cx="8783192" cy="215444"/>
          </a:xfrm>
        </p:grpSpPr>
        <p:sp>
          <p:nvSpPr>
            <p:cNvPr id="2678" name="Google Shape;2678;p1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79" name="Google Shape;2679;p1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rgbClr val="262626"/>
                  </a:solidFill>
                  <a:latin typeface="Arial"/>
                  <a:ea typeface="Arial"/>
                  <a:cs typeface="Arial"/>
                  <a:sym typeface="Arial"/>
                </a:rPr>
                <a:t>Ngoài ra, hãy chạy tính toán lan truyền trước của generator và discriminator để hiểu luồng dữ liệu chung.</a:t>
              </a:r>
              <a:endParaRPr b="0" i="0" sz="1400" u="none" cap="none" strike="noStrike">
                <a:solidFill>
                  <a:srgbClr val="262626"/>
                </a:solidFill>
                <a:latin typeface="Arial"/>
                <a:ea typeface="Arial"/>
                <a:cs typeface="Arial"/>
                <a:sym typeface="Arial"/>
              </a:endParaRPr>
            </a:p>
          </p:txBody>
        </p:sp>
      </p:grpSp>
      <p:sp>
        <p:nvSpPr>
          <p:cNvPr id="2680" name="Google Shape;2680;p117"/>
          <p:cNvSpPr/>
          <p:nvPr/>
        </p:nvSpPr>
        <p:spPr>
          <a:xfrm>
            <a:off x="702940" y="1908471"/>
            <a:ext cx="8712968" cy="137651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tiên, trả về đầu ra g_output bằng cách chèn lô vectơ đầu vào z vào trình tạo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là lô của mẫu giả</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d_logits_fake, nhật ký lô của mẫu giả bằng cách chèn lô trên vào mô hình phân biệt đối xử.</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lấy d_logits_real, logit cho hình ảnh thực, bằng cách chèn hình ảnh được xử lý trước từ đối tượng tập dữ liệu vào mô hình discriminator.</a:t>
            </a:r>
            <a:endParaRPr b="0" i="0" sz="1300" u="none" cap="none" strike="noStrike">
              <a:solidFill>
                <a:srgbClr val="262626"/>
              </a:solidFill>
              <a:latin typeface="Arial"/>
              <a:ea typeface="Arial"/>
              <a:cs typeface="Arial"/>
              <a:sym typeface="Arial"/>
            </a:endParaRPr>
          </a:p>
        </p:txBody>
      </p:sp>
      <p:grpSp>
        <p:nvGrpSpPr>
          <p:cNvPr id="2681" name="Google Shape;2681;p117"/>
          <p:cNvGrpSpPr/>
          <p:nvPr/>
        </p:nvGrpSpPr>
        <p:grpSpPr>
          <a:xfrm>
            <a:off x="2220500" y="3868151"/>
            <a:ext cx="5244226" cy="2332278"/>
            <a:chOff x="2220500" y="3868151"/>
            <a:chExt cx="5244226" cy="2332278"/>
          </a:xfrm>
        </p:grpSpPr>
        <p:pic>
          <p:nvPicPr>
            <p:cNvPr id="2682" name="Google Shape;2682;p117"/>
            <p:cNvPicPr preferRelativeResize="0"/>
            <p:nvPr/>
          </p:nvPicPr>
          <p:blipFill rotWithShape="1">
            <a:blip r:embed="rId3">
              <a:alphaModFix/>
            </a:blip>
            <a:srcRect b="11751" l="2896" r="0" t="0"/>
            <a:stretch/>
          </p:blipFill>
          <p:spPr>
            <a:xfrm>
              <a:off x="2220500" y="3868151"/>
              <a:ext cx="5244226" cy="2332278"/>
            </a:xfrm>
            <a:prstGeom prst="rect">
              <a:avLst/>
            </a:prstGeom>
            <a:noFill/>
            <a:ln cap="flat" cmpd="sng" w="9525">
              <a:solidFill>
                <a:srgbClr val="BFBFBF"/>
              </a:solidFill>
              <a:prstDash val="solid"/>
              <a:round/>
              <a:headEnd len="sm" w="sm" type="none"/>
              <a:tailEnd len="sm" w="sm" type="none"/>
            </a:ln>
          </p:spPr>
        </p:pic>
        <p:sp>
          <p:nvSpPr>
            <p:cNvPr id="2683" name="Google Shape;2683;p117"/>
            <p:cNvSpPr txBox="1"/>
            <p:nvPr/>
          </p:nvSpPr>
          <p:spPr>
            <a:xfrm>
              <a:off x="3073112" y="4179728"/>
              <a:ext cx="3321888" cy="19415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a:t>
              </a:r>
              <a:r>
                <a:rPr lang="en-US" sz="1100">
                  <a:solidFill>
                    <a:srgbClr val="B13B3B"/>
                  </a:solidFill>
                  <a:latin typeface="Arial"/>
                  <a:ea typeface="Arial"/>
                  <a:cs typeface="Arial"/>
                  <a:sym typeface="Arial"/>
                </a:rPr>
                <a:t>'Generator output -- shape:'</a:t>
              </a:r>
              <a:r>
                <a:rPr lang="en-US" sz="1100">
                  <a:solidFill>
                    <a:srgbClr val="515151"/>
                  </a:solidFill>
                  <a:latin typeface="Arial"/>
                  <a:ea typeface="Arial"/>
                  <a:cs typeface="Arial"/>
                  <a:sym typeface="Arial"/>
                </a:rPr>
                <a:t>, g_output.shape) </a:t>
              </a:r>
              <a:endParaRPr sz="1100">
                <a:solidFill>
                  <a:srgbClr val="515151"/>
                </a:solidFill>
                <a:latin typeface="Arial"/>
                <a:ea typeface="Arial"/>
                <a:cs typeface="Arial"/>
                <a:sym typeface="Arial"/>
              </a:endParaRPr>
            </a:p>
          </p:txBody>
        </p:sp>
        <p:sp>
          <p:nvSpPr>
            <p:cNvPr id="2684" name="Google Shape;2684;p117"/>
            <p:cNvSpPr txBox="1"/>
            <p:nvPr/>
          </p:nvSpPr>
          <p:spPr>
            <a:xfrm>
              <a:off x="3084542" y="4999079"/>
              <a:ext cx="3966532" cy="19415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a:t>
              </a:r>
              <a:r>
                <a:rPr lang="en-US" sz="1100">
                  <a:solidFill>
                    <a:srgbClr val="B13B3B"/>
                  </a:solidFill>
                  <a:latin typeface="Arial"/>
                  <a:ea typeface="Arial"/>
                  <a:cs typeface="Arial"/>
                  <a:sym typeface="Arial"/>
                </a:rPr>
                <a:t>'discriminator (real) -- shape:'</a:t>
              </a:r>
              <a:r>
                <a:rPr lang="en-US" sz="1100">
                  <a:solidFill>
                    <a:srgbClr val="515151"/>
                  </a:solidFill>
                  <a:latin typeface="Arial"/>
                  <a:ea typeface="Arial"/>
                  <a:cs typeface="Arial"/>
                  <a:sym typeface="Arial"/>
                </a:rPr>
                <a:t>, d_logits_real.shape) </a:t>
              </a:r>
              <a:endParaRPr sz="1100">
                <a:solidFill>
                  <a:srgbClr val="515151"/>
                </a:solidFill>
                <a:latin typeface="Arial"/>
                <a:ea typeface="Arial"/>
                <a:cs typeface="Arial"/>
                <a:sym typeface="Arial"/>
              </a:endParaRPr>
            </a:p>
          </p:txBody>
        </p:sp>
        <p:sp>
          <p:nvSpPr>
            <p:cNvPr id="2685" name="Google Shape;2685;p117"/>
            <p:cNvSpPr txBox="1"/>
            <p:nvPr/>
          </p:nvSpPr>
          <p:spPr>
            <a:xfrm>
              <a:off x="3088352" y="5212694"/>
              <a:ext cx="3966532" cy="19415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a:t>
              </a:r>
              <a:r>
                <a:rPr lang="en-US" sz="1100">
                  <a:solidFill>
                    <a:srgbClr val="B13B3B"/>
                  </a:solidFill>
                  <a:latin typeface="Arial"/>
                  <a:ea typeface="Arial"/>
                  <a:cs typeface="Arial"/>
                  <a:sym typeface="Arial"/>
                </a:rPr>
                <a:t>'discriminator (fake) -- shape:'</a:t>
              </a:r>
              <a:r>
                <a:rPr lang="en-US" sz="1100">
                  <a:solidFill>
                    <a:srgbClr val="515151"/>
                  </a:solidFill>
                  <a:latin typeface="Arial"/>
                  <a:ea typeface="Arial"/>
                  <a:cs typeface="Arial"/>
                  <a:sym typeface="Arial"/>
                </a:rPr>
                <a:t>, d_logits_fake.shape) </a:t>
              </a:r>
              <a:endParaRPr sz="1100">
                <a:solidFill>
                  <a:srgbClr val="515151"/>
                </a:solidFill>
                <a:latin typeface="Arial"/>
                <a:ea typeface="Arial"/>
                <a:cs typeface="Arial"/>
                <a:sym typeface="Arial"/>
              </a:endParaRPr>
            </a:p>
          </p:txBody>
        </p:sp>
        <p:sp>
          <p:nvSpPr>
            <p:cNvPr id="2686" name="Google Shape;2686;p117"/>
            <p:cNvSpPr txBox="1"/>
            <p:nvPr/>
          </p:nvSpPr>
          <p:spPr>
            <a:xfrm>
              <a:off x="2583150" y="5550747"/>
              <a:ext cx="3966532" cy="606303"/>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(Generator output -- shape: (32, 784)</a:t>
              </a:r>
              <a:endParaRPr/>
            </a:p>
            <a:p>
              <a:pPr indent="0" lvl="0" marL="0" marR="0" rtl="0" algn="l">
                <a:spcBef>
                  <a:spcPts val="0"/>
                </a:spcBef>
                <a:spcAft>
                  <a:spcPts val="0"/>
                </a:spcAft>
                <a:buNone/>
              </a:pPr>
              <a:r>
                <a:rPr lang="en-US" sz="1100">
                  <a:solidFill>
                    <a:srgbClr val="515151"/>
                  </a:solidFill>
                  <a:latin typeface="Arial"/>
                  <a:ea typeface="Arial"/>
                  <a:cs typeface="Arial"/>
                  <a:sym typeface="Arial"/>
                </a:rPr>
                <a:t>(discriminator (real) -- shape: (32, 1)</a:t>
              </a:r>
              <a:endParaRPr/>
            </a:p>
            <a:p>
              <a:pPr indent="0" lvl="0" marL="0" marR="0" rtl="0" algn="l">
                <a:spcBef>
                  <a:spcPts val="0"/>
                </a:spcBef>
                <a:spcAft>
                  <a:spcPts val="0"/>
                </a:spcAft>
                <a:buNone/>
              </a:pPr>
              <a:r>
                <a:rPr lang="en-US" sz="1100">
                  <a:solidFill>
                    <a:srgbClr val="515151"/>
                  </a:solidFill>
                  <a:latin typeface="Arial"/>
                  <a:ea typeface="Arial"/>
                  <a:cs typeface="Arial"/>
                  <a:sym typeface="Arial"/>
                </a:rPr>
                <a:t>(discriminator (fake) -- shape: (32, 1)</a:t>
              </a:r>
              <a:endParaRPr sz="1100">
                <a:solidFill>
                  <a:srgbClr val="515151"/>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grpSp>
        <p:nvGrpSpPr>
          <p:cNvPr id="2691" name="Google Shape;2691;p118"/>
          <p:cNvGrpSpPr/>
          <p:nvPr/>
        </p:nvGrpSpPr>
        <p:grpSpPr>
          <a:xfrm>
            <a:off x="450000" y="450000"/>
            <a:ext cx="9018001" cy="276999"/>
            <a:chOff x="450000" y="450000"/>
            <a:chExt cx="9018001" cy="276999"/>
          </a:xfrm>
        </p:grpSpPr>
        <p:sp>
          <p:nvSpPr>
            <p:cNvPr id="2692" name="Google Shape;2692;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693" name="Google Shape;2693;p118"/>
            <p:cNvSpPr/>
            <p:nvPr/>
          </p:nvSpPr>
          <p:spPr>
            <a:xfrm>
              <a:off x="8191773" y="480778"/>
              <a:ext cx="127622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694" name="Google Shape;2694;p118"/>
          <p:cNvGrpSpPr/>
          <p:nvPr/>
        </p:nvGrpSpPr>
        <p:grpSpPr>
          <a:xfrm>
            <a:off x="559817" y="1428745"/>
            <a:ext cx="8783192" cy="215444"/>
            <a:chOff x="559817" y="2136914"/>
            <a:chExt cx="8783192" cy="215444"/>
          </a:xfrm>
        </p:grpSpPr>
        <p:sp>
          <p:nvSpPr>
            <p:cNvPr id="2695" name="Google Shape;2695;p1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96" name="Google Shape;2696;p11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
        <p:nvSpPr>
          <p:cNvPr id="2697" name="Google Shape;2697;p118"/>
          <p:cNvSpPr/>
          <p:nvPr/>
        </p:nvSpPr>
        <p:spPr>
          <a:xfrm>
            <a:off x="702940" y="1700808"/>
            <a:ext cx="8632825" cy="1376513"/>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Tiếp theo, tạo một đối tượng lớp BinaryCrossentropy cho hàm mất mát để tính toán tổn thất của generator và discriminator của lô được xử lý trước đó.</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thao tác này, nhãn câu trả lời là cần thiết cho mỗi đầu ra.</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tạo một vectơ chứa đầy 1 cho trình tạo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Kích thước của vectơ này giống với kích thước của vectơ d_logits_fake chứa giá trị logit của hình ảnh được tạo.</a:t>
            </a:r>
            <a:endParaRPr b="0" i="0" sz="1300" u="none" cap="none" strike="noStrike">
              <a:solidFill>
                <a:srgbClr val="262626"/>
              </a:solidFill>
              <a:latin typeface="Arial"/>
              <a:ea typeface="Arial"/>
              <a:cs typeface="Arial"/>
              <a:sym typeface="Arial"/>
            </a:endParaRPr>
          </a:p>
        </p:txBody>
      </p:sp>
      <p:grpSp>
        <p:nvGrpSpPr>
          <p:cNvPr id="2698" name="Google Shape;2698;p118"/>
          <p:cNvGrpSpPr/>
          <p:nvPr/>
        </p:nvGrpSpPr>
        <p:grpSpPr>
          <a:xfrm>
            <a:off x="870686" y="3368040"/>
            <a:ext cx="6300892" cy="1852800"/>
            <a:chOff x="1865852" y="3212976"/>
            <a:chExt cx="6300892" cy="1852800"/>
          </a:xfrm>
        </p:grpSpPr>
        <p:pic>
          <p:nvPicPr>
            <p:cNvPr id="2699" name="Google Shape;2699;p118"/>
            <p:cNvPicPr preferRelativeResize="0"/>
            <p:nvPr/>
          </p:nvPicPr>
          <p:blipFill rotWithShape="1">
            <a:blip r:embed="rId3">
              <a:alphaModFix/>
            </a:blip>
            <a:srcRect b="61087" l="0" r="0" t="0"/>
            <a:stretch/>
          </p:blipFill>
          <p:spPr>
            <a:xfrm>
              <a:off x="1865852" y="3212976"/>
              <a:ext cx="6300892" cy="1584176"/>
            </a:xfrm>
            <a:prstGeom prst="rect">
              <a:avLst/>
            </a:prstGeom>
            <a:noFill/>
            <a:ln cap="flat" cmpd="sng" w="9525">
              <a:solidFill>
                <a:srgbClr val="BFBFBF"/>
              </a:solidFill>
              <a:prstDash val="solid"/>
              <a:round/>
              <a:headEnd len="sm" w="sm" type="none"/>
              <a:tailEnd len="sm" w="sm" type="none"/>
            </a:ln>
          </p:spPr>
        </p:pic>
        <p:sp>
          <p:nvSpPr>
            <p:cNvPr id="2700" name="Google Shape;2700;p118"/>
            <p:cNvSpPr txBox="1"/>
            <p:nvPr/>
          </p:nvSpPr>
          <p:spPr>
            <a:xfrm>
              <a:off x="2888591" y="4459006"/>
              <a:ext cx="1172116" cy="18665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B13B3B"/>
                  </a:solidFill>
                  <a:latin typeface="Arial"/>
                  <a:ea typeface="Arial"/>
                  <a:cs typeface="Arial"/>
                  <a:sym typeface="Arial"/>
                </a:rPr>
                <a:t>'Generator loss:</a:t>
              </a:r>
              <a:endParaRPr sz="1100">
                <a:solidFill>
                  <a:srgbClr val="B13B3B"/>
                </a:solidFill>
                <a:latin typeface="Arial"/>
                <a:ea typeface="Arial"/>
                <a:cs typeface="Arial"/>
                <a:sym typeface="Arial"/>
              </a:endParaRPr>
            </a:p>
          </p:txBody>
        </p:sp>
        <p:sp>
          <p:nvSpPr>
            <p:cNvPr id="2701" name="Google Shape;2701;p118"/>
            <p:cNvSpPr txBox="1"/>
            <p:nvPr/>
          </p:nvSpPr>
          <p:spPr>
            <a:xfrm>
              <a:off x="2361808" y="3755172"/>
              <a:ext cx="1378936" cy="26161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248E24"/>
                  </a:solidFill>
                  <a:latin typeface="Arial"/>
                  <a:ea typeface="Arial"/>
                  <a:cs typeface="Arial"/>
                  <a:sym typeface="Arial"/>
                </a:rPr>
                <a:t>## Generator loss</a:t>
              </a:r>
              <a:endParaRPr i="1" sz="1200">
                <a:solidFill>
                  <a:srgbClr val="248E24"/>
                </a:solidFill>
                <a:latin typeface="Arial"/>
                <a:ea typeface="Arial"/>
                <a:cs typeface="Arial"/>
                <a:sym typeface="Arial"/>
              </a:endParaRPr>
            </a:p>
          </p:txBody>
        </p:sp>
        <p:sp>
          <p:nvSpPr>
            <p:cNvPr id="2702" name="Google Shape;2702;p118"/>
            <p:cNvSpPr txBox="1"/>
            <p:nvPr/>
          </p:nvSpPr>
          <p:spPr>
            <a:xfrm>
              <a:off x="2145792" y="4882411"/>
              <a:ext cx="1844888" cy="183365"/>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Generator loss: 0.6775</a:t>
              </a:r>
              <a:endParaRPr sz="1100">
                <a:solidFill>
                  <a:srgbClr val="515151"/>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grpSp>
        <p:nvGrpSpPr>
          <p:cNvPr id="2707" name="Google Shape;2707;p119"/>
          <p:cNvGrpSpPr/>
          <p:nvPr/>
        </p:nvGrpSpPr>
        <p:grpSpPr>
          <a:xfrm>
            <a:off x="450000" y="450000"/>
            <a:ext cx="9018001" cy="276999"/>
            <a:chOff x="450000" y="450000"/>
            <a:chExt cx="9018001" cy="276999"/>
          </a:xfrm>
        </p:grpSpPr>
        <p:sp>
          <p:nvSpPr>
            <p:cNvPr id="2708" name="Google Shape;2708;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09" name="Google Shape;2709;p119"/>
            <p:cNvSpPr/>
            <p:nvPr/>
          </p:nvSpPr>
          <p:spPr>
            <a:xfrm>
              <a:off x="8623821" y="480778"/>
              <a:ext cx="84418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710" name="Google Shape;2710;p119"/>
          <p:cNvGrpSpPr/>
          <p:nvPr/>
        </p:nvGrpSpPr>
        <p:grpSpPr>
          <a:xfrm>
            <a:off x="559817" y="1428745"/>
            <a:ext cx="8783192" cy="215444"/>
            <a:chOff x="559817" y="2136914"/>
            <a:chExt cx="8783192" cy="215444"/>
          </a:xfrm>
        </p:grpSpPr>
        <p:sp>
          <p:nvSpPr>
            <p:cNvPr id="2711" name="Google Shape;2711;p1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12" name="Google Shape;2712;p1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
        <p:nvSpPr>
          <p:cNvPr id="2713" name="Google Shape;2713;p119"/>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Discriminator cần hai mất mát.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Tính toán tổn thất phát hiện mẫu giả bằng cách sử dụng d_logits_fake và tính toán tổn thất phát hiện mẫu thực bằng cách sử dụng d_logits_real.</a:t>
            </a:r>
            <a:endParaRPr b="0" i="0" sz="1300" u="none" cap="none" strike="noStrike">
              <a:solidFill>
                <a:srgbClr val="FF0000"/>
              </a:solidFill>
              <a:latin typeface="Arial"/>
              <a:ea typeface="Arial"/>
              <a:cs typeface="Arial"/>
              <a:sym typeface="Arial"/>
            </a:endParaRPr>
          </a:p>
        </p:txBody>
      </p:sp>
      <p:sp>
        <p:nvSpPr>
          <p:cNvPr id="2714" name="Google Shape;2714;p119"/>
          <p:cNvSpPr/>
          <p:nvPr/>
        </p:nvSpPr>
        <p:spPr>
          <a:xfrm>
            <a:off x="712421" y="4883739"/>
            <a:ext cx="8632825" cy="545516"/>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đang từng bước tính toán các mệnh đề tổn thất khác nhau để hiểu ý tưởng tổng thể của việc đào tạo mô hình GAN</a:t>
            </a:r>
            <a:endParaRPr b="0" i="0" sz="1300" u="none" cap="none" strike="noStrike">
              <a:solidFill>
                <a:srgbClr val="262626"/>
              </a:solidFill>
              <a:latin typeface="Arial"/>
              <a:ea typeface="Arial"/>
              <a:cs typeface="Arial"/>
              <a:sym typeface="Arial"/>
            </a:endParaRPr>
          </a:p>
        </p:txBody>
      </p:sp>
      <p:pic>
        <p:nvPicPr>
          <p:cNvPr id="2715" name="Google Shape;2715;p119"/>
          <p:cNvPicPr preferRelativeResize="0"/>
          <p:nvPr/>
        </p:nvPicPr>
        <p:blipFill rotWithShape="1">
          <a:blip r:embed="rId3">
            <a:alphaModFix/>
          </a:blip>
          <a:srcRect b="13617" l="0" r="0" t="38914"/>
          <a:stretch/>
        </p:blipFill>
        <p:spPr>
          <a:xfrm>
            <a:off x="893736" y="2633260"/>
            <a:ext cx="5890483" cy="1806660"/>
          </a:xfrm>
          <a:prstGeom prst="rect">
            <a:avLst/>
          </a:prstGeom>
          <a:noFill/>
          <a:ln cap="flat" cmpd="sng" w="9525">
            <a:solidFill>
              <a:srgbClr val="BFBFBF"/>
            </a:solidFill>
            <a:prstDash val="solid"/>
            <a:round/>
            <a:headEnd len="sm" w="sm" type="none"/>
            <a:tailEnd len="sm" w="sm" type="none"/>
          </a:ln>
        </p:spPr>
      </p:pic>
      <p:sp>
        <p:nvSpPr>
          <p:cNvPr id="2716" name="Google Shape;2716;p119"/>
          <p:cNvSpPr txBox="1"/>
          <p:nvPr/>
        </p:nvSpPr>
        <p:spPr>
          <a:xfrm>
            <a:off x="1853646" y="3971245"/>
            <a:ext cx="3190794" cy="184195"/>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B13B3B"/>
                </a:solidFill>
                <a:latin typeface="Arial"/>
                <a:ea typeface="Arial"/>
                <a:cs typeface="Arial"/>
                <a:sym typeface="Arial"/>
              </a:rPr>
              <a:t>'discriminator loss: real {:.4f} fake {:.4f}'</a:t>
            </a:r>
            <a:endParaRPr sz="1100">
              <a:solidFill>
                <a:srgbClr val="B13B3B"/>
              </a:solidFill>
              <a:latin typeface="Arial"/>
              <a:ea typeface="Arial"/>
              <a:cs typeface="Arial"/>
              <a:sym typeface="Arial"/>
            </a:endParaRPr>
          </a:p>
        </p:txBody>
      </p:sp>
      <p:sp>
        <p:nvSpPr>
          <p:cNvPr id="2717" name="Google Shape;2717;p119"/>
          <p:cNvSpPr txBox="1"/>
          <p:nvPr/>
        </p:nvSpPr>
        <p:spPr>
          <a:xfrm>
            <a:off x="1361534" y="2688858"/>
            <a:ext cx="1378936" cy="26161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248E24"/>
                </a:solidFill>
                <a:latin typeface="Arial"/>
                <a:ea typeface="Arial"/>
                <a:cs typeface="Arial"/>
                <a:sym typeface="Arial"/>
              </a:rPr>
              <a:t>## Generator lossx</a:t>
            </a:r>
            <a:endParaRPr i="1" sz="1200">
              <a:solidFill>
                <a:srgbClr val="248E24"/>
              </a:solidFill>
              <a:latin typeface="Arial"/>
              <a:ea typeface="Arial"/>
              <a:cs typeface="Arial"/>
              <a:sym typeface="Arial"/>
            </a:endParaRPr>
          </a:p>
        </p:txBody>
      </p:sp>
      <p:sp>
        <p:nvSpPr>
          <p:cNvPr id="2718" name="Google Shape;2718;p119"/>
          <p:cNvSpPr txBox="1"/>
          <p:nvPr/>
        </p:nvSpPr>
        <p:spPr>
          <a:xfrm>
            <a:off x="1327032" y="4549857"/>
            <a:ext cx="3048316" cy="20019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515151"/>
                </a:solidFill>
                <a:latin typeface="Arial"/>
                <a:ea typeface="Arial"/>
                <a:cs typeface="Arial"/>
                <a:sym typeface="Arial"/>
              </a:rPr>
              <a:t>discriminator loss: real 0.3724 fake 0.7138</a:t>
            </a:r>
            <a:endParaRPr sz="1100">
              <a:solidFill>
                <a:srgbClr val="51515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12"/>
          <p:cNvGrpSpPr/>
          <p:nvPr/>
        </p:nvGrpSpPr>
        <p:grpSpPr>
          <a:xfrm>
            <a:off x="559817" y="1428745"/>
            <a:ext cx="8783192" cy="215444"/>
            <a:chOff x="559817" y="2136914"/>
            <a:chExt cx="8783192" cy="215444"/>
          </a:xfrm>
        </p:grpSpPr>
        <p:sp>
          <p:nvSpPr>
            <p:cNvPr id="358" name="Google Shape;358;p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9" name="Google Shape;359;p1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sp>
        <p:nvSpPr>
          <p:cNvPr id="360" name="Google Shape;360;p12"/>
          <p:cNvSpPr/>
          <p:nvPr/>
        </p:nvSpPr>
        <p:spPr>
          <a:xfrm>
            <a:off x="702940" y="1700808"/>
            <a:ext cx="8632825" cy="41394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Khoảng đệm</a:t>
            </a:r>
            <a:r>
              <a:rPr lang="en-US" sz="1300">
                <a:solidFill>
                  <a:schemeClr val="dk1"/>
                </a:solidFill>
                <a:latin typeface="Arial"/>
                <a:ea typeface="Arial"/>
                <a:cs typeface="Arial"/>
                <a:sym typeface="Arial"/>
              </a:rPr>
              <a:t>: các ô bổ sung với giá trị 0 được gắn vào biên ngoài để duy trì kích thước.</a:t>
            </a:r>
            <a:endParaRPr/>
          </a:p>
        </p:txBody>
      </p:sp>
      <p:grpSp>
        <p:nvGrpSpPr>
          <p:cNvPr id="361" name="Google Shape;361;p12"/>
          <p:cNvGrpSpPr/>
          <p:nvPr/>
        </p:nvGrpSpPr>
        <p:grpSpPr>
          <a:xfrm>
            <a:off x="450000" y="450000"/>
            <a:ext cx="9018000" cy="276999"/>
            <a:chOff x="450000" y="450000"/>
            <a:chExt cx="9018000" cy="276999"/>
          </a:xfrm>
        </p:grpSpPr>
        <p:sp>
          <p:nvSpPr>
            <p:cNvPr id="362" name="Google Shape;362;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363" name="Google Shape;363;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64" name="Google Shape;364;p12"/>
          <p:cNvSpPr/>
          <p:nvPr/>
        </p:nvSpPr>
        <p:spPr>
          <a:xfrm>
            <a:off x="2170660" y="2636912"/>
            <a:ext cx="145971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 × 4</a:t>
            </a:r>
            <a:endParaRPr sz="1400">
              <a:solidFill>
                <a:srgbClr val="262626"/>
              </a:solidFill>
              <a:latin typeface="Arial"/>
              <a:ea typeface="Arial"/>
              <a:cs typeface="Arial"/>
              <a:sym typeface="Arial"/>
            </a:endParaRPr>
          </a:p>
        </p:txBody>
      </p:sp>
      <p:graphicFrame>
        <p:nvGraphicFramePr>
          <p:cNvPr id="365" name="Google Shape;365;p12"/>
          <p:cNvGraphicFramePr/>
          <p:nvPr/>
        </p:nvGraphicFramePr>
        <p:xfrm>
          <a:off x="5959133" y="3354087"/>
          <a:ext cx="3000000" cy="3000000"/>
        </p:xfrm>
        <a:graphic>
          <a:graphicData uri="http://schemas.openxmlformats.org/drawingml/2006/table">
            <a:tbl>
              <a:tblPr bandRow="1" firstRow="1">
                <a:noFill/>
                <a:tableStyleId>{19313E81-0176-42BB-A730-223E9CF03B15}</a:tableStyleId>
              </a:tblPr>
              <a:tblGrid>
                <a:gridCol w="362600"/>
                <a:gridCol w="380650"/>
                <a:gridCol w="368250"/>
                <a:gridCol w="36530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18645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18645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graphicFrame>
        <p:nvGraphicFramePr>
          <p:cNvPr id="366" name="Google Shape;366;p12"/>
          <p:cNvGraphicFramePr/>
          <p:nvPr/>
        </p:nvGraphicFramePr>
        <p:xfrm>
          <a:off x="1793352" y="2976903"/>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tblGrid>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367" name="Google Shape;367;p12"/>
          <p:cNvSpPr/>
          <p:nvPr/>
        </p:nvSpPr>
        <p:spPr>
          <a:xfrm>
            <a:off x="2160137" y="3354087"/>
            <a:ext cx="1481021" cy="1493822"/>
          </a:xfrm>
          <a:prstGeom prst="rect">
            <a:avLst/>
          </a:prstGeom>
          <a:solidFill>
            <a:schemeClr val="dk1">
              <a:alpha val="9803"/>
            </a:schemeClr>
          </a:solidFill>
          <a:ln cap="flat" cmpd="sng" w="31750">
            <a:solidFill>
              <a:srgbClr val="FF0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2"/>
          <p:cNvSpPr/>
          <p:nvPr/>
        </p:nvSpPr>
        <p:spPr>
          <a:xfrm>
            <a:off x="5967667" y="2972971"/>
            <a:ext cx="145971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 × 4</a:t>
            </a:r>
            <a:endParaRPr sz="1400">
              <a:solidFill>
                <a:srgbClr val="262626"/>
              </a:solidFill>
              <a:latin typeface="Arial"/>
              <a:ea typeface="Arial"/>
              <a:cs typeface="Arial"/>
              <a:sym typeface="Arial"/>
            </a:endParaRPr>
          </a:p>
        </p:txBody>
      </p:sp>
      <p:sp>
        <p:nvSpPr>
          <p:cNvPr id="369" name="Google Shape;369;p12"/>
          <p:cNvSpPr/>
          <p:nvPr/>
        </p:nvSpPr>
        <p:spPr>
          <a:xfrm>
            <a:off x="1799996" y="2966534"/>
            <a:ext cx="1098000" cy="1113386"/>
          </a:xfrm>
          <a:prstGeom prst="rect">
            <a:avLst/>
          </a:prstGeom>
          <a:noFill/>
          <a:ln cap="flat" cmpd="sng" w="317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12"/>
          <p:cNvSpPr/>
          <p:nvPr/>
        </p:nvSpPr>
        <p:spPr>
          <a:xfrm>
            <a:off x="2170659" y="3362506"/>
            <a:ext cx="346314" cy="345600"/>
          </a:xfrm>
          <a:prstGeom prst="rect">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12"/>
          <p:cNvSpPr/>
          <p:nvPr/>
        </p:nvSpPr>
        <p:spPr>
          <a:xfrm>
            <a:off x="5963528" y="3370274"/>
            <a:ext cx="346314" cy="345600"/>
          </a:xfrm>
          <a:prstGeom prst="rect">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12"/>
          <p:cNvSpPr/>
          <p:nvPr/>
        </p:nvSpPr>
        <p:spPr>
          <a:xfrm>
            <a:off x="5954895" y="3354087"/>
            <a:ext cx="1481021" cy="1493822"/>
          </a:xfrm>
          <a:prstGeom prst="rect">
            <a:avLst/>
          </a:prstGeom>
          <a:solidFill>
            <a:schemeClr val="dk1">
              <a:alpha val="9803"/>
            </a:schemeClr>
          </a:solidFill>
          <a:ln cap="flat" cmpd="sng" w="31750">
            <a:solidFill>
              <a:srgbClr val="FF0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2"/>
          <p:cNvSpPr/>
          <p:nvPr/>
        </p:nvSpPr>
        <p:spPr>
          <a:xfrm>
            <a:off x="4217937" y="5297751"/>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endParaRPr/>
          </a:p>
        </p:txBody>
      </p:sp>
      <p:sp>
        <p:nvSpPr>
          <p:cNvPr id="374" name="Google Shape;374;p12"/>
          <p:cNvSpPr/>
          <p:nvPr/>
        </p:nvSpPr>
        <p:spPr>
          <a:xfrm>
            <a:off x="4847048" y="3900304"/>
            <a:ext cx="428400" cy="284400"/>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grpSp>
        <p:nvGrpSpPr>
          <p:cNvPr id="2723" name="Google Shape;2723;p120"/>
          <p:cNvGrpSpPr/>
          <p:nvPr/>
        </p:nvGrpSpPr>
        <p:grpSpPr>
          <a:xfrm>
            <a:off x="450000" y="450000"/>
            <a:ext cx="9018001" cy="276999"/>
            <a:chOff x="450000" y="450000"/>
            <a:chExt cx="9018001" cy="276999"/>
          </a:xfrm>
        </p:grpSpPr>
        <p:sp>
          <p:nvSpPr>
            <p:cNvPr id="2724" name="Google Shape;2724;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25" name="Google Shape;2725;p120"/>
            <p:cNvSpPr/>
            <p:nvPr/>
          </p:nvSpPr>
          <p:spPr>
            <a:xfrm>
              <a:off x="8479805" y="480778"/>
              <a:ext cx="98819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726" name="Google Shape;2726;p120"/>
          <p:cNvGrpSpPr/>
          <p:nvPr/>
        </p:nvGrpSpPr>
        <p:grpSpPr>
          <a:xfrm>
            <a:off x="449997" y="1931308"/>
            <a:ext cx="8965912" cy="3113134"/>
            <a:chOff x="702939" y="1857607"/>
            <a:chExt cx="7917582" cy="2749134"/>
          </a:xfrm>
        </p:grpSpPr>
        <p:pic>
          <p:nvPicPr>
            <p:cNvPr id="2727" name="Google Shape;2727;p120"/>
            <p:cNvPicPr preferRelativeResize="0"/>
            <p:nvPr/>
          </p:nvPicPr>
          <p:blipFill rotWithShape="1">
            <a:blip r:embed="rId3">
              <a:alphaModFix/>
            </a:blip>
            <a:srcRect b="47725" l="0" r="25399" t="1692"/>
            <a:stretch/>
          </p:blipFill>
          <p:spPr>
            <a:xfrm>
              <a:off x="702939" y="1912115"/>
              <a:ext cx="3451628" cy="2694626"/>
            </a:xfrm>
            <a:prstGeom prst="rect">
              <a:avLst/>
            </a:prstGeom>
            <a:noFill/>
            <a:ln cap="flat" cmpd="sng" w="9525">
              <a:solidFill>
                <a:srgbClr val="D8D8D8"/>
              </a:solidFill>
              <a:prstDash val="solid"/>
              <a:round/>
              <a:headEnd len="sm" w="sm" type="none"/>
              <a:tailEnd len="sm" w="sm" type="none"/>
            </a:ln>
          </p:spPr>
        </p:pic>
        <p:pic>
          <p:nvPicPr>
            <p:cNvPr id="2728" name="Google Shape;2728;p120"/>
            <p:cNvPicPr preferRelativeResize="0"/>
            <p:nvPr/>
          </p:nvPicPr>
          <p:blipFill rotWithShape="1">
            <a:blip r:embed="rId3">
              <a:alphaModFix/>
            </a:blip>
            <a:srcRect b="3573" l="0" r="5945" t="52274"/>
            <a:stretch/>
          </p:blipFill>
          <p:spPr>
            <a:xfrm>
              <a:off x="4291271" y="1857607"/>
              <a:ext cx="4329250" cy="2339992"/>
            </a:xfrm>
            <a:prstGeom prst="rect">
              <a:avLst/>
            </a:prstGeom>
            <a:noFill/>
            <a:ln cap="flat" cmpd="sng" w="9525">
              <a:solidFill>
                <a:srgbClr val="D8D8D8"/>
              </a:solidFill>
              <a:prstDash val="solid"/>
              <a:round/>
              <a:headEnd len="sm" w="sm" type="none"/>
              <a:tailEnd len="sm" w="sm" type="none"/>
            </a:ln>
          </p:spPr>
        </p:pic>
      </p:grpSp>
      <p:sp>
        <p:nvSpPr>
          <p:cNvPr id="2729" name="Google Shape;2729;p1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(1/7)</a:t>
            </a:r>
            <a:endParaRPr sz="2400">
              <a:solidFill>
                <a:srgbClr val="0C0C0C"/>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grpSp>
        <p:nvGrpSpPr>
          <p:cNvPr id="2734" name="Google Shape;2734;p121"/>
          <p:cNvGrpSpPr/>
          <p:nvPr/>
        </p:nvGrpSpPr>
        <p:grpSpPr>
          <a:xfrm>
            <a:off x="450000" y="450000"/>
            <a:ext cx="9018001" cy="276999"/>
            <a:chOff x="450000" y="450000"/>
            <a:chExt cx="9018001" cy="276999"/>
          </a:xfrm>
        </p:grpSpPr>
        <p:sp>
          <p:nvSpPr>
            <p:cNvPr id="2735" name="Google Shape;2735;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36" name="Google Shape;2736;p121"/>
            <p:cNvSpPr/>
            <p:nvPr/>
          </p:nvSpPr>
          <p:spPr>
            <a:xfrm>
              <a:off x="8407797" y="480778"/>
              <a:ext cx="106020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737" name="Google Shape;2737;p1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(2/7)</a:t>
            </a:r>
            <a:endParaRPr sz="2400">
              <a:solidFill>
                <a:srgbClr val="0C0C0C"/>
              </a:solidFill>
              <a:latin typeface="Arial"/>
              <a:ea typeface="Arial"/>
              <a:cs typeface="Arial"/>
              <a:sym typeface="Arial"/>
            </a:endParaRPr>
          </a:p>
        </p:txBody>
      </p:sp>
      <p:grpSp>
        <p:nvGrpSpPr>
          <p:cNvPr id="2738" name="Google Shape;2738;p121"/>
          <p:cNvGrpSpPr/>
          <p:nvPr/>
        </p:nvGrpSpPr>
        <p:grpSpPr>
          <a:xfrm>
            <a:off x="2719164" y="2204864"/>
            <a:ext cx="4608511" cy="1792199"/>
            <a:chOff x="2431133" y="2348880"/>
            <a:chExt cx="4608511" cy="1792199"/>
          </a:xfrm>
        </p:grpSpPr>
        <p:pic>
          <p:nvPicPr>
            <p:cNvPr id="2739" name="Google Shape;2739;p121"/>
            <p:cNvPicPr preferRelativeResize="0"/>
            <p:nvPr/>
          </p:nvPicPr>
          <p:blipFill rotWithShape="1">
            <a:blip r:embed="rId3">
              <a:alphaModFix/>
            </a:blip>
            <a:srcRect b="15677" l="4439" r="1875" t="2908"/>
            <a:stretch/>
          </p:blipFill>
          <p:spPr>
            <a:xfrm>
              <a:off x="2431133" y="2348880"/>
              <a:ext cx="4608511" cy="1792199"/>
            </a:xfrm>
            <a:prstGeom prst="rect">
              <a:avLst/>
            </a:prstGeom>
            <a:noFill/>
            <a:ln cap="flat" cmpd="sng" w="9525">
              <a:solidFill>
                <a:srgbClr val="BFBFBF"/>
              </a:solidFill>
              <a:prstDash val="solid"/>
              <a:round/>
              <a:headEnd len="sm" w="sm" type="none"/>
              <a:tailEnd len="sm" w="sm" type="none"/>
            </a:ln>
          </p:spPr>
        </p:pic>
        <p:sp>
          <p:nvSpPr>
            <p:cNvPr id="2740" name="Google Shape;2740;p121"/>
            <p:cNvSpPr txBox="1"/>
            <p:nvPr/>
          </p:nvSpPr>
          <p:spPr>
            <a:xfrm>
              <a:off x="2921122" y="2393856"/>
              <a:ext cx="1378936" cy="26161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248E24"/>
                  </a:solidFill>
                  <a:latin typeface="Arial"/>
                  <a:ea typeface="Arial"/>
                  <a:cs typeface="Arial"/>
                  <a:sym typeface="Arial"/>
                </a:rPr>
                <a:t>## Prepare dataset</a:t>
              </a:r>
              <a:endParaRPr i="1" sz="1200">
                <a:solidFill>
                  <a:srgbClr val="248E24"/>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grpSp>
        <p:nvGrpSpPr>
          <p:cNvPr id="2745" name="Google Shape;2745;p122"/>
          <p:cNvGrpSpPr/>
          <p:nvPr/>
        </p:nvGrpSpPr>
        <p:grpSpPr>
          <a:xfrm>
            <a:off x="450000" y="450000"/>
            <a:ext cx="9018001" cy="276999"/>
            <a:chOff x="450000" y="450000"/>
            <a:chExt cx="9018001" cy="276999"/>
          </a:xfrm>
        </p:grpSpPr>
        <p:sp>
          <p:nvSpPr>
            <p:cNvPr id="2746" name="Google Shape;2746;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47" name="Google Shape;2747;p122"/>
            <p:cNvSpPr/>
            <p:nvPr/>
          </p:nvSpPr>
          <p:spPr>
            <a:xfrm>
              <a:off x="8479805" y="480778"/>
              <a:ext cx="98819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748" name="Google Shape;2748;p1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(3/7)</a:t>
            </a:r>
            <a:endParaRPr sz="2400">
              <a:solidFill>
                <a:srgbClr val="0C0C0C"/>
              </a:solidFill>
              <a:latin typeface="Arial"/>
              <a:ea typeface="Arial"/>
              <a:cs typeface="Arial"/>
              <a:sym typeface="Arial"/>
            </a:endParaRPr>
          </a:p>
        </p:txBody>
      </p:sp>
      <p:grpSp>
        <p:nvGrpSpPr>
          <p:cNvPr id="2749" name="Google Shape;2749;p122"/>
          <p:cNvGrpSpPr/>
          <p:nvPr/>
        </p:nvGrpSpPr>
        <p:grpSpPr>
          <a:xfrm>
            <a:off x="1801601" y="2132856"/>
            <a:ext cx="6301779" cy="3707814"/>
            <a:chOff x="1783060" y="1988841"/>
            <a:chExt cx="6301779" cy="3707814"/>
          </a:xfrm>
        </p:grpSpPr>
        <p:grpSp>
          <p:nvGrpSpPr>
            <p:cNvPr id="2750" name="Google Shape;2750;p122"/>
            <p:cNvGrpSpPr/>
            <p:nvPr/>
          </p:nvGrpSpPr>
          <p:grpSpPr>
            <a:xfrm>
              <a:off x="1783060" y="1988841"/>
              <a:ext cx="6264696" cy="2520280"/>
              <a:chOff x="1783060" y="1988841"/>
              <a:chExt cx="6264696" cy="2520280"/>
            </a:xfrm>
          </p:grpSpPr>
          <p:pic>
            <p:nvPicPr>
              <p:cNvPr id="2751" name="Google Shape;2751;p122"/>
              <p:cNvPicPr preferRelativeResize="0"/>
              <p:nvPr/>
            </p:nvPicPr>
            <p:blipFill rotWithShape="1">
              <a:blip r:embed="rId3">
                <a:alphaModFix/>
              </a:blip>
              <a:srcRect b="13497" l="4586" r="219" t="2910"/>
              <a:stretch/>
            </p:blipFill>
            <p:spPr>
              <a:xfrm>
                <a:off x="1783060" y="1988841"/>
                <a:ext cx="6264696" cy="2520280"/>
              </a:xfrm>
              <a:prstGeom prst="rect">
                <a:avLst/>
              </a:prstGeom>
              <a:noFill/>
              <a:ln cap="flat" cmpd="sng" w="9525">
                <a:solidFill>
                  <a:srgbClr val="BFBFBF"/>
                </a:solidFill>
                <a:prstDash val="solid"/>
                <a:round/>
                <a:headEnd len="sm" w="sm" type="none"/>
                <a:tailEnd len="sm" w="sm" type="none"/>
              </a:ln>
            </p:spPr>
          </p:pic>
          <p:sp>
            <p:nvSpPr>
              <p:cNvPr id="2752" name="Google Shape;2752;p122"/>
              <p:cNvSpPr txBox="1"/>
              <p:nvPr/>
            </p:nvSpPr>
            <p:spPr>
              <a:xfrm>
                <a:off x="2227767" y="2026196"/>
                <a:ext cx="1378936" cy="26161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248E24"/>
                    </a:solidFill>
                    <a:latin typeface="Arial"/>
                    <a:ea typeface="Arial"/>
                    <a:cs typeface="Arial"/>
                    <a:sym typeface="Arial"/>
                  </a:rPr>
                  <a:t>## Prepare model</a:t>
                </a:r>
                <a:endParaRPr i="1" sz="1200">
                  <a:solidFill>
                    <a:srgbClr val="248E24"/>
                  </a:solidFill>
                  <a:latin typeface="Arial"/>
                  <a:ea typeface="Arial"/>
                  <a:cs typeface="Arial"/>
                  <a:sym typeface="Arial"/>
                </a:endParaRPr>
              </a:p>
            </p:txBody>
          </p:sp>
        </p:grpSp>
        <p:grpSp>
          <p:nvGrpSpPr>
            <p:cNvPr id="2753" name="Google Shape;2753;p122"/>
            <p:cNvGrpSpPr/>
            <p:nvPr/>
          </p:nvGrpSpPr>
          <p:grpSpPr>
            <a:xfrm>
              <a:off x="1820143" y="4653136"/>
              <a:ext cx="6264696" cy="1043519"/>
              <a:chOff x="1783060" y="4831501"/>
              <a:chExt cx="6264696" cy="1043519"/>
            </a:xfrm>
          </p:grpSpPr>
          <p:pic>
            <p:nvPicPr>
              <p:cNvPr id="2754" name="Google Shape;2754;p122"/>
              <p:cNvPicPr preferRelativeResize="0"/>
              <p:nvPr/>
            </p:nvPicPr>
            <p:blipFill rotWithShape="1">
              <a:blip r:embed="rId4">
                <a:alphaModFix/>
              </a:blip>
              <a:srcRect b="20176" l="2486" r="225" t="10420"/>
              <a:stretch/>
            </p:blipFill>
            <p:spPr>
              <a:xfrm>
                <a:off x="1783060" y="4831501"/>
                <a:ext cx="6264696" cy="1043519"/>
              </a:xfrm>
              <a:prstGeom prst="rect">
                <a:avLst/>
              </a:prstGeom>
              <a:noFill/>
              <a:ln cap="flat" cmpd="sng" w="9525">
                <a:solidFill>
                  <a:srgbClr val="BFBFBF"/>
                </a:solidFill>
                <a:prstDash val="solid"/>
                <a:round/>
                <a:headEnd len="sm" w="sm" type="none"/>
                <a:tailEnd len="sm" w="sm" type="none"/>
              </a:ln>
            </p:spPr>
          </p:pic>
          <p:sp>
            <p:nvSpPr>
              <p:cNvPr id="2755" name="Google Shape;2755;p122"/>
              <p:cNvSpPr txBox="1"/>
              <p:nvPr/>
            </p:nvSpPr>
            <p:spPr>
              <a:xfrm>
                <a:off x="2212526" y="4858797"/>
                <a:ext cx="2291597" cy="26161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248E24"/>
                    </a:solidFill>
                    <a:latin typeface="Arial"/>
                    <a:ea typeface="Arial"/>
                    <a:cs typeface="Arial"/>
                    <a:sym typeface="Arial"/>
                  </a:rPr>
                  <a:t>## Loss function and optimizer</a:t>
                </a:r>
                <a:endParaRPr i="1" sz="1200">
                  <a:solidFill>
                    <a:srgbClr val="248E24"/>
                  </a:solidFill>
                  <a:latin typeface="Arial"/>
                  <a:ea typeface="Arial"/>
                  <a:cs typeface="Arial"/>
                  <a:sym typeface="Arial"/>
                </a:endParaRPr>
              </a:p>
            </p:txBody>
          </p:sp>
        </p:gr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grpSp>
        <p:nvGrpSpPr>
          <p:cNvPr id="2761" name="Google Shape;2761;p123"/>
          <p:cNvGrpSpPr/>
          <p:nvPr/>
        </p:nvGrpSpPr>
        <p:grpSpPr>
          <a:xfrm>
            <a:off x="450000" y="450000"/>
            <a:ext cx="9018001" cy="276999"/>
            <a:chOff x="450000" y="450000"/>
            <a:chExt cx="9018001" cy="276999"/>
          </a:xfrm>
        </p:grpSpPr>
        <p:sp>
          <p:nvSpPr>
            <p:cNvPr id="2762" name="Google Shape;2762;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63" name="Google Shape;2763;p123"/>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764" name="Google Shape;2764;p123"/>
          <p:cNvGrpSpPr/>
          <p:nvPr/>
        </p:nvGrpSpPr>
        <p:grpSpPr>
          <a:xfrm>
            <a:off x="559817" y="1758261"/>
            <a:ext cx="8773950" cy="430887"/>
            <a:chOff x="559817" y="2050351"/>
            <a:chExt cx="8773950" cy="430887"/>
          </a:xfrm>
        </p:grpSpPr>
        <p:sp>
          <p:nvSpPr>
            <p:cNvPr id="2765" name="Google Shape;2765;p1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66" name="Google Shape;2766;p123"/>
            <p:cNvSpPr/>
            <p:nvPr/>
          </p:nvSpPr>
          <p:spPr>
            <a:xfrm>
              <a:off x="702940" y="2050351"/>
              <a:ext cx="8630827" cy="43088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rgbClr val="262626"/>
                  </a:solidFill>
                  <a:latin typeface="Arial"/>
                  <a:ea typeface="Arial"/>
                  <a:cs typeface="Arial"/>
                  <a:sym typeface="Arial"/>
                </a:rPr>
                <a:t>Thực hiện thao tác như vậy trong câu lệnh vòng lặp for trong mã cuối cùng để xây dựng mô hình GAN và lặp lại quá trình đào tạo</a:t>
              </a:r>
              <a:endParaRPr b="0" i="0" sz="1400" u="none" cap="none" strike="noStrike">
                <a:solidFill>
                  <a:srgbClr val="262626"/>
                </a:solidFill>
                <a:latin typeface="Arial"/>
                <a:ea typeface="Arial"/>
                <a:cs typeface="Arial"/>
                <a:sym typeface="Arial"/>
              </a:endParaRPr>
            </a:p>
          </p:txBody>
        </p:sp>
      </p:grpSp>
      <p:sp>
        <p:nvSpPr>
          <p:cNvPr id="2767" name="Google Shape;2767;p1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(4/7)</a:t>
            </a:r>
            <a:endParaRPr sz="2400">
              <a:solidFill>
                <a:srgbClr val="0C0C0C"/>
              </a:solidFill>
              <a:latin typeface="Arial"/>
              <a:ea typeface="Arial"/>
              <a:cs typeface="Arial"/>
              <a:sym typeface="Arial"/>
            </a:endParaRPr>
          </a:p>
        </p:txBody>
      </p:sp>
      <p:grpSp>
        <p:nvGrpSpPr>
          <p:cNvPr id="2768" name="Google Shape;2768;p123"/>
          <p:cNvGrpSpPr/>
          <p:nvPr/>
        </p:nvGrpSpPr>
        <p:grpSpPr>
          <a:xfrm>
            <a:off x="571156" y="2189148"/>
            <a:ext cx="8001619" cy="4048163"/>
            <a:chOff x="571156" y="2189148"/>
            <a:chExt cx="8001619" cy="4048163"/>
          </a:xfrm>
        </p:grpSpPr>
        <p:pic>
          <p:nvPicPr>
            <p:cNvPr id="2769" name="Google Shape;2769;p123"/>
            <p:cNvPicPr preferRelativeResize="0"/>
            <p:nvPr/>
          </p:nvPicPr>
          <p:blipFill rotWithShape="1">
            <a:blip r:embed="rId3">
              <a:alphaModFix/>
            </a:blip>
            <a:srcRect b="26807" l="3780" r="0" t="3118"/>
            <a:stretch/>
          </p:blipFill>
          <p:spPr>
            <a:xfrm>
              <a:off x="571156" y="2189148"/>
              <a:ext cx="8001619" cy="4048163"/>
            </a:xfrm>
            <a:prstGeom prst="rect">
              <a:avLst/>
            </a:prstGeom>
            <a:noFill/>
            <a:ln cap="flat" cmpd="sng" w="9525">
              <a:solidFill>
                <a:srgbClr val="BFBFBF"/>
              </a:solidFill>
              <a:prstDash val="solid"/>
              <a:round/>
              <a:headEnd len="sm" w="sm" type="none"/>
              <a:tailEnd len="sm" w="sm" type="none"/>
            </a:ln>
          </p:spPr>
        </p:pic>
        <p:sp>
          <p:nvSpPr>
            <p:cNvPr id="2770" name="Google Shape;2770;p123"/>
            <p:cNvSpPr txBox="1"/>
            <p:nvPr/>
          </p:nvSpPr>
          <p:spPr>
            <a:xfrm>
              <a:off x="1519541" y="3822091"/>
              <a:ext cx="2564780" cy="18095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248E24"/>
                  </a:solidFill>
                  <a:latin typeface="Arial"/>
                  <a:ea typeface="Arial"/>
                  <a:cs typeface="Arial"/>
                  <a:sym typeface="Arial"/>
                </a:rPr>
                <a:t>## Calculate the loss of generator. </a:t>
              </a:r>
              <a:endParaRPr i="1" sz="1100">
                <a:solidFill>
                  <a:srgbClr val="248E24"/>
                </a:solidFill>
                <a:latin typeface="Arial"/>
                <a:ea typeface="Arial"/>
                <a:cs typeface="Arial"/>
                <a:sym typeface="Arial"/>
              </a:endParaRPr>
            </a:p>
          </p:txBody>
        </p:sp>
        <p:sp>
          <p:nvSpPr>
            <p:cNvPr id="2771" name="Google Shape;2771;p123"/>
            <p:cNvSpPr txBox="1"/>
            <p:nvPr/>
          </p:nvSpPr>
          <p:spPr>
            <a:xfrm>
              <a:off x="1524275" y="5064760"/>
              <a:ext cx="2565126" cy="18142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248E24"/>
                  </a:solidFill>
                  <a:latin typeface="Arial"/>
                  <a:ea typeface="Arial"/>
                  <a:cs typeface="Arial"/>
                  <a:sym typeface="Arial"/>
                </a:rPr>
                <a:t># Calculate the gradient of g_loss.</a:t>
              </a:r>
              <a:endParaRPr i="1" sz="1100">
                <a:solidFill>
                  <a:srgbClr val="248E24"/>
                </a:solidFill>
                <a:latin typeface="Arial"/>
                <a:ea typeface="Arial"/>
                <a:cs typeface="Arial"/>
                <a:sym typeface="Arial"/>
              </a:endParaRPr>
            </a:p>
          </p:txBody>
        </p:sp>
        <p:sp>
          <p:nvSpPr>
            <p:cNvPr id="2772" name="Google Shape;2772;p123"/>
            <p:cNvSpPr txBox="1"/>
            <p:nvPr/>
          </p:nvSpPr>
          <p:spPr>
            <a:xfrm>
              <a:off x="1519195" y="5584270"/>
              <a:ext cx="2565126" cy="15748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248E24"/>
                  </a:solidFill>
                  <a:latin typeface="Arial"/>
                  <a:ea typeface="Arial"/>
                  <a:cs typeface="Arial"/>
                  <a:sym typeface="Arial"/>
                </a:rPr>
                <a:t># Optimizer: Apply gradients.</a:t>
              </a:r>
              <a:endParaRPr i="1" sz="1100">
                <a:solidFill>
                  <a:srgbClr val="248E24"/>
                </a:solidFill>
                <a:latin typeface="Arial"/>
                <a:ea typeface="Arial"/>
                <a:cs typeface="Arial"/>
                <a:sym typeface="Arial"/>
              </a:endParaRPr>
            </a:p>
          </p:txBody>
        </p:sp>
        <p:sp>
          <p:nvSpPr>
            <p:cNvPr id="2773" name="Google Shape;2773;p123"/>
            <p:cNvSpPr/>
            <p:nvPr/>
          </p:nvSpPr>
          <p:spPr>
            <a:xfrm>
              <a:off x="6679604" y="2189148"/>
              <a:ext cx="216024" cy="404816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grpSp>
        <p:nvGrpSpPr>
          <p:cNvPr id="2779" name="Google Shape;2779;p124"/>
          <p:cNvGrpSpPr/>
          <p:nvPr/>
        </p:nvGrpSpPr>
        <p:grpSpPr>
          <a:xfrm>
            <a:off x="450000" y="450000"/>
            <a:ext cx="9018001" cy="276999"/>
            <a:chOff x="450000" y="450000"/>
            <a:chExt cx="9018001" cy="276999"/>
          </a:xfrm>
        </p:grpSpPr>
        <p:sp>
          <p:nvSpPr>
            <p:cNvPr id="2780" name="Google Shape;2780;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781" name="Google Shape;2781;p124"/>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782" name="Google Shape;2782;p124"/>
          <p:cNvGrpSpPr/>
          <p:nvPr/>
        </p:nvGrpSpPr>
        <p:grpSpPr>
          <a:xfrm>
            <a:off x="559817" y="1773977"/>
            <a:ext cx="8783192" cy="430887"/>
            <a:chOff x="559817" y="2136914"/>
            <a:chExt cx="8783192" cy="430887"/>
          </a:xfrm>
        </p:grpSpPr>
        <p:sp>
          <p:nvSpPr>
            <p:cNvPr id="2783" name="Google Shape;2783;p1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84" name="Google Shape;2784;p124"/>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rgbClr val="262626"/>
                  </a:solidFill>
                  <a:latin typeface="Arial"/>
                  <a:ea typeface="Arial"/>
                  <a:cs typeface="Arial"/>
                  <a:sym typeface="Arial"/>
                </a:rPr>
                <a:t>Thực hiện thao tác như vậy trong câu lệnh vòng lặp for trong mã cuối cùng để xây dựng mô hình GAN và lặp lại quá trình đào tạo</a:t>
              </a:r>
              <a:endParaRPr b="0" i="0" sz="1400" u="none" cap="none" strike="noStrike">
                <a:solidFill>
                  <a:srgbClr val="262626"/>
                </a:solidFill>
                <a:latin typeface="Arial"/>
                <a:ea typeface="Arial"/>
                <a:cs typeface="Arial"/>
                <a:sym typeface="Arial"/>
              </a:endParaRPr>
            </a:p>
          </p:txBody>
        </p:sp>
      </p:grpSp>
      <p:sp>
        <p:nvSpPr>
          <p:cNvPr id="2785" name="Google Shape;2785;p1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(6/7)</a:t>
            </a:r>
            <a:endParaRPr sz="2400">
              <a:solidFill>
                <a:srgbClr val="0C0C0C"/>
              </a:solidFill>
              <a:latin typeface="Arial"/>
              <a:ea typeface="Arial"/>
              <a:cs typeface="Arial"/>
              <a:sym typeface="Arial"/>
            </a:endParaRPr>
          </a:p>
        </p:txBody>
      </p:sp>
      <p:grpSp>
        <p:nvGrpSpPr>
          <p:cNvPr id="2786" name="Google Shape;2786;p124"/>
          <p:cNvGrpSpPr/>
          <p:nvPr/>
        </p:nvGrpSpPr>
        <p:grpSpPr>
          <a:xfrm>
            <a:off x="585412" y="2179320"/>
            <a:ext cx="7979468" cy="3605087"/>
            <a:chOff x="585412" y="2179320"/>
            <a:chExt cx="7979468" cy="3605087"/>
          </a:xfrm>
        </p:grpSpPr>
        <p:grpSp>
          <p:nvGrpSpPr>
            <p:cNvPr id="2787" name="Google Shape;2787;p124"/>
            <p:cNvGrpSpPr/>
            <p:nvPr/>
          </p:nvGrpSpPr>
          <p:grpSpPr>
            <a:xfrm>
              <a:off x="585412" y="2179320"/>
              <a:ext cx="7979468" cy="3605086"/>
              <a:chOff x="585412" y="2179320"/>
              <a:chExt cx="7979468" cy="3605086"/>
            </a:xfrm>
          </p:grpSpPr>
          <p:grpSp>
            <p:nvGrpSpPr>
              <p:cNvPr id="2788" name="Google Shape;2788;p124"/>
              <p:cNvGrpSpPr/>
              <p:nvPr/>
            </p:nvGrpSpPr>
            <p:grpSpPr>
              <a:xfrm>
                <a:off x="585412" y="2189148"/>
                <a:ext cx="7979468" cy="3595258"/>
                <a:chOff x="611941" y="1821860"/>
                <a:chExt cx="4127388" cy="1827078"/>
              </a:xfrm>
            </p:grpSpPr>
            <p:pic>
              <p:nvPicPr>
                <p:cNvPr id="2789" name="Google Shape;2789;p124"/>
                <p:cNvPicPr preferRelativeResize="0"/>
                <p:nvPr/>
              </p:nvPicPr>
              <p:blipFill rotWithShape="1">
                <a:blip r:embed="rId3">
                  <a:alphaModFix/>
                </a:blip>
                <a:srcRect b="107" l="3780" r="0" t="71314"/>
                <a:stretch/>
              </p:blipFill>
              <p:spPr>
                <a:xfrm>
                  <a:off x="611941" y="1821860"/>
                  <a:ext cx="4122969" cy="850706"/>
                </a:xfrm>
                <a:prstGeom prst="rect">
                  <a:avLst/>
                </a:prstGeom>
                <a:noFill/>
                <a:ln>
                  <a:noFill/>
                </a:ln>
              </p:spPr>
            </p:pic>
            <p:pic>
              <p:nvPicPr>
                <p:cNvPr id="2790" name="Google Shape;2790;p124"/>
                <p:cNvPicPr preferRelativeResize="0"/>
                <p:nvPr/>
              </p:nvPicPr>
              <p:blipFill rotWithShape="1">
                <a:blip r:embed="rId4">
                  <a:alphaModFix/>
                </a:blip>
                <a:srcRect b="72169" l="772" r="17010" t="0"/>
                <a:stretch/>
              </p:blipFill>
              <p:spPr>
                <a:xfrm>
                  <a:off x="611941" y="2665517"/>
                  <a:ext cx="4127388" cy="983421"/>
                </a:xfrm>
                <a:prstGeom prst="rect">
                  <a:avLst/>
                </a:prstGeom>
                <a:noFill/>
                <a:ln>
                  <a:noFill/>
                </a:ln>
              </p:spPr>
            </p:pic>
          </p:grpSp>
          <p:sp>
            <p:nvSpPr>
              <p:cNvPr id="2791" name="Google Shape;2791;p124"/>
              <p:cNvSpPr/>
              <p:nvPr/>
            </p:nvSpPr>
            <p:spPr>
              <a:xfrm>
                <a:off x="595809" y="2179320"/>
                <a:ext cx="7956004" cy="3605086"/>
              </a:xfrm>
              <a:prstGeom prst="rect">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2" name="Google Shape;2792;p124"/>
            <p:cNvSpPr txBox="1"/>
            <p:nvPr/>
          </p:nvSpPr>
          <p:spPr>
            <a:xfrm>
              <a:off x="1534780" y="2350486"/>
              <a:ext cx="2864887" cy="20562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248E24"/>
                  </a:solidFill>
                  <a:latin typeface="Arial"/>
                  <a:ea typeface="Arial"/>
                  <a:cs typeface="Arial"/>
                  <a:sym typeface="Arial"/>
                </a:rPr>
                <a:t>## Calculate the loss of discriminator</a:t>
              </a:r>
              <a:endParaRPr i="1" sz="1100">
                <a:solidFill>
                  <a:srgbClr val="248E24"/>
                </a:solidFill>
                <a:latin typeface="Arial"/>
                <a:ea typeface="Arial"/>
                <a:cs typeface="Arial"/>
                <a:sym typeface="Arial"/>
              </a:endParaRPr>
            </a:p>
          </p:txBody>
        </p:sp>
        <p:sp>
          <p:nvSpPr>
            <p:cNvPr id="2793" name="Google Shape;2793;p124"/>
            <p:cNvSpPr txBox="1"/>
            <p:nvPr/>
          </p:nvSpPr>
          <p:spPr>
            <a:xfrm>
              <a:off x="1547558" y="5288676"/>
              <a:ext cx="2565126" cy="20562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248E24"/>
                  </a:solidFill>
                  <a:latin typeface="Arial"/>
                  <a:ea typeface="Arial"/>
                  <a:cs typeface="Arial"/>
                  <a:sym typeface="Arial"/>
                </a:rPr>
                <a:t>## Calculate the gradient of d_loss.</a:t>
              </a:r>
              <a:endParaRPr i="1" sz="1100">
                <a:solidFill>
                  <a:srgbClr val="248E24"/>
                </a:solidFill>
                <a:latin typeface="Arial"/>
                <a:ea typeface="Arial"/>
                <a:cs typeface="Arial"/>
                <a:sym typeface="Arial"/>
              </a:endParaRPr>
            </a:p>
          </p:txBody>
        </p:sp>
        <p:sp>
          <p:nvSpPr>
            <p:cNvPr id="2794" name="Google Shape;2794;p124"/>
            <p:cNvSpPr/>
            <p:nvPr/>
          </p:nvSpPr>
          <p:spPr>
            <a:xfrm>
              <a:off x="6607596" y="2213265"/>
              <a:ext cx="288032" cy="3571142"/>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grpSp>
        <p:nvGrpSpPr>
          <p:cNvPr id="2800" name="Google Shape;2800;p125"/>
          <p:cNvGrpSpPr/>
          <p:nvPr/>
        </p:nvGrpSpPr>
        <p:grpSpPr>
          <a:xfrm>
            <a:off x="450000" y="450000"/>
            <a:ext cx="9018001" cy="276999"/>
            <a:chOff x="450000" y="450000"/>
            <a:chExt cx="9018001" cy="276999"/>
          </a:xfrm>
        </p:grpSpPr>
        <p:sp>
          <p:nvSpPr>
            <p:cNvPr id="2801" name="Google Shape;2801;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02" name="Google Shape;2802;p125"/>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03" name="Google Shape;2803;p125"/>
          <p:cNvGrpSpPr/>
          <p:nvPr/>
        </p:nvGrpSpPr>
        <p:grpSpPr>
          <a:xfrm>
            <a:off x="559045" y="1785395"/>
            <a:ext cx="8784000" cy="4329525"/>
            <a:chOff x="559045" y="1816471"/>
            <a:chExt cx="8784000" cy="4329525"/>
          </a:xfrm>
        </p:grpSpPr>
        <p:grpSp>
          <p:nvGrpSpPr>
            <p:cNvPr id="2804" name="Google Shape;2804;p125"/>
            <p:cNvGrpSpPr/>
            <p:nvPr/>
          </p:nvGrpSpPr>
          <p:grpSpPr>
            <a:xfrm>
              <a:off x="559817" y="1816471"/>
              <a:ext cx="8778290" cy="430887"/>
              <a:chOff x="559817" y="2077485"/>
              <a:chExt cx="8778290" cy="430887"/>
            </a:xfrm>
          </p:grpSpPr>
          <p:sp>
            <p:nvSpPr>
              <p:cNvPr id="2805" name="Google Shape;2805;p1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06" name="Google Shape;2806;p125"/>
              <p:cNvSpPr/>
              <p:nvPr/>
            </p:nvSpPr>
            <p:spPr>
              <a:xfrm>
                <a:off x="707280" y="2077485"/>
                <a:ext cx="8630827" cy="43088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400" u="none" cap="none" strike="noStrike">
                    <a:solidFill>
                      <a:srgbClr val="262626"/>
                    </a:solidFill>
                    <a:latin typeface="Arial"/>
                    <a:ea typeface="Arial"/>
                    <a:cs typeface="Arial"/>
                    <a:sym typeface="Arial"/>
                  </a:rPr>
                  <a:t>Thực hiện thao tác như vậy trong câu lệnh vòng lặp for trong mã cuối cùng để xây dựng mô hình GAN và lặp lại quá trình đào tạo</a:t>
                </a:r>
                <a:endParaRPr b="0" i="0" sz="1400" u="none" cap="none" strike="noStrike">
                  <a:solidFill>
                    <a:srgbClr val="262626"/>
                  </a:solidFill>
                  <a:latin typeface="Arial"/>
                  <a:ea typeface="Arial"/>
                  <a:cs typeface="Arial"/>
                  <a:sym typeface="Arial"/>
                </a:endParaRPr>
              </a:p>
            </p:txBody>
          </p:sp>
        </p:grpSp>
        <p:pic>
          <p:nvPicPr>
            <p:cNvPr id="2807" name="Google Shape;2807;p125"/>
            <p:cNvPicPr preferRelativeResize="0"/>
            <p:nvPr/>
          </p:nvPicPr>
          <p:blipFill rotWithShape="1">
            <a:blip r:embed="rId3">
              <a:alphaModFix/>
            </a:blip>
            <a:srcRect b="4546" l="602" r="8941" t="26807"/>
            <a:stretch/>
          </p:blipFill>
          <p:spPr>
            <a:xfrm>
              <a:off x="570193" y="2210307"/>
              <a:ext cx="7367676" cy="3935689"/>
            </a:xfrm>
            <a:prstGeom prst="rect">
              <a:avLst/>
            </a:prstGeom>
            <a:noFill/>
            <a:ln>
              <a:noFill/>
            </a:ln>
          </p:spPr>
        </p:pic>
        <p:sp>
          <p:nvSpPr>
            <p:cNvPr id="2808" name="Google Shape;2808;p125"/>
            <p:cNvSpPr txBox="1"/>
            <p:nvPr/>
          </p:nvSpPr>
          <p:spPr>
            <a:xfrm>
              <a:off x="1384508" y="2316480"/>
              <a:ext cx="2074972" cy="15240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00">
                  <a:solidFill>
                    <a:srgbClr val="00B050"/>
                  </a:solidFill>
                  <a:latin typeface="Arial"/>
                  <a:ea typeface="Arial"/>
                  <a:cs typeface="Arial"/>
                  <a:sym typeface="Arial"/>
                </a:rPr>
                <a:t>## Optimizer: Apply ‘gradients’</a:t>
              </a:r>
              <a:endParaRPr i="1" sz="1000">
                <a:solidFill>
                  <a:srgbClr val="00B050"/>
                </a:solidFill>
                <a:latin typeface="Arial"/>
                <a:ea typeface="Arial"/>
                <a:cs typeface="Arial"/>
                <a:sym typeface="Arial"/>
              </a:endParaRPr>
            </a:p>
          </p:txBody>
        </p:sp>
        <p:sp>
          <p:nvSpPr>
            <p:cNvPr id="2809" name="Google Shape;2809;p125"/>
            <p:cNvSpPr/>
            <p:nvPr/>
          </p:nvSpPr>
          <p:spPr>
            <a:xfrm>
              <a:off x="559045" y="2178991"/>
              <a:ext cx="8784000" cy="394200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0" name="Google Shape;2810;p125"/>
            <p:cNvSpPr/>
            <p:nvPr/>
          </p:nvSpPr>
          <p:spPr>
            <a:xfrm>
              <a:off x="5599484" y="2217927"/>
              <a:ext cx="216024" cy="327747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AD3131"/>
                </a:solidFill>
                <a:latin typeface="Arial"/>
                <a:ea typeface="Arial"/>
                <a:cs typeface="Arial"/>
                <a:sym typeface="Arial"/>
              </a:endParaRPr>
            </a:p>
          </p:txBody>
        </p:sp>
        <p:pic>
          <p:nvPicPr>
            <p:cNvPr id="2811" name="Google Shape;2811;p125"/>
            <p:cNvPicPr preferRelativeResize="0"/>
            <p:nvPr/>
          </p:nvPicPr>
          <p:blipFill rotWithShape="1">
            <a:blip r:embed="rId3">
              <a:alphaModFix/>
            </a:blip>
            <a:srcRect b="4546" l="87844" r="8942" t="26807"/>
            <a:stretch/>
          </p:blipFill>
          <p:spPr>
            <a:xfrm>
              <a:off x="7871461" y="2210307"/>
              <a:ext cx="1466646" cy="3935689"/>
            </a:xfrm>
            <a:prstGeom prst="rect">
              <a:avLst/>
            </a:prstGeom>
            <a:noFill/>
            <a:ln>
              <a:noFill/>
            </a:ln>
          </p:spPr>
        </p:pic>
        <p:sp>
          <p:nvSpPr>
            <p:cNvPr id="2812" name="Google Shape;2812;p125"/>
            <p:cNvSpPr txBox="1"/>
            <p:nvPr/>
          </p:nvSpPr>
          <p:spPr>
            <a:xfrm>
              <a:off x="1467274" y="4361031"/>
              <a:ext cx="376766" cy="13849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0" lang="en-US" sz="1050">
                  <a:solidFill>
                    <a:srgbClr val="AD3131"/>
                  </a:solidFill>
                  <a:latin typeface="Arial"/>
                  <a:ea typeface="Arial"/>
                  <a:cs typeface="Arial"/>
                  <a:sym typeface="Arial"/>
                </a:rPr>
                <a:t>epoch</a:t>
              </a:r>
              <a:endParaRPr i="0" sz="1050">
                <a:solidFill>
                  <a:srgbClr val="AD3131"/>
                </a:solidFill>
                <a:latin typeface="Arial"/>
                <a:ea typeface="Arial"/>
                <a:cs typeface="Arial"/>
                <a:sym typeface="Arial"/>
              </a:endParaRPr>
            </a:p>
          </p:txBody>
        </p:sp>
        <p:sp>
          <p:nvSpPr>
            <p:cNvPr id="2813" name="Google Shape;2813;p125"/>
            <p:cNvSpPr txBox="1"/>
            <p:nvPr/>
          </p:nvSpPr>
          <p:spPr>
            <a:xfrm>
              <a:off x="3482518" y="4363422"/>
              <a:ext cx="1129084" cy="13849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0" lang="en-US" sz="1050">
                  <a:solidFill>
                    <a:srgbClr val="AD3131"/>
                  </a:solidFill>
                  <a:latin typeface="Arial"/>
                  <a:ea typeface="Arial"/>
                  <a:cs typeface="Arial"/>
                  <a:sym typeface="Arial"/>
                </a:rPr>
                <a:t>Average loss &gt;&gt;' </a:t>
              </a:r>
              <a:endParaRPr i="0" sz="1050">
                <a:solidFill>
                  <a:srgbClr val="AD3131"/>
                </a:solidFill>
                <a:latin typeface="Arial"/>
                <a:ea typeface="Arial"/>
                <a:cs typeface="Arial"/>
                <a:sym typeface="Arial"/>
              </a:endParaRPr>
            </a:p>
          </p:txBody>
        </p:sp>
        <p:sp>
          <p:nvSpPr>
            <p:cNvPr id="2814" name="Google Shape;2814;p125"/>
            <p:cNvSpPr txBox="1"/>
            <p:nvPr/>
          </p:nvSpPr>
          <p:spPr>
            <a:xfrm>
              <a:off x="915396" y="5517232"/>
              <a:ext cx="639661" cy="57606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5238"/>
                </a:lnSpc>
                <a:spcBef>
                  <a:spcPts val="0"/>
                </a:spcBef>
                <a:spcAft>
                  <a:spcPts val="0"/>
                </a:spcAft>
                <a:buNone/>
              </a:pPr>
              <a:r>
                <a:rPr i="0" lang="en-US" sz="1050">
                  <a:solidFill>
                    <a:srgbClr val="3F3F3F"/>
                  </a:solidFill>
                  <a:latin typeface="Arial"/>
                  <a:ea typeface="Arial"/>
                  <a:cs typeface="Arial"/>
                  <a:sym typeface="Arial"/>
                </a:rPr>
                <a:t>Epoch 001</a:t>
              </a:r>
              <a:endParaRPr/>
            </a:p>
            <a:p>
              <a:pPr indent="0" lvl="0" marL="0" marR="0" rtl="0" algn="ctr">
                <a:lnSpc>
                  <a:spcPct val="95238"/>
                </a:lnSpc>
                <a:spcBef>
                  <a:spcPts val="0"/>
                </a:spcBef>
                <a:spcAft>
                  <a:spcPts val="0"/>
                </a:spcAft>
                <a:buNone/>
              </a:pPr>
              <a:r>
                <a:rPr i="0" lang="en-US" sz="1050">
                  <a:solidFill>
                    <a:srgbClr val="3F3F3F"/>
                  </a:solidFill>
                  <a:latin typeface="Arial"/>
                  <a:ea typeface="Arial"/>
                  <a:cs typeface="Arial"/>
                  <a:sym typeface="Arial"/>
                </a:rPr>
                <a:t>Epoch 002</a:t>
              </a:r>
              <a:endParaRPr i="0" sz="1050">
                <a:solidFill>
                  <a:srgbClr val="3F3F3F"/>
                </a:solidFill>
                <a:latin typeface="Arial"/>
                <a:ea typeface="Arial"/>
                <a:cs typeface="Arial"/>
                <a:sym typeface="Arial"/>
              </a:endParaRPr>
            </a:p>
            <a:p>
              <a:pPr indent="0" lvl="0" marL="0" marR="0" rtl="0" algn="ctr">
                <a:lnSpc>
                  <a:spcPct val="95238"/>
                </a:lnSpc>
                <a:spcBef>
                  <a:spcPts val="0"/>
                </a:spcBef>
                <a:spcAft>
                  <a:spcPts val="0"/>
                </a:spcAft>
                <a:buNone/>
              </a:pPr>
              <a:r>
                <a:rPr i="0" lang="en-US" sz="1050">
                  <a:solidFill>
                    <a:srgbClr val="3F3F3F"/>
                  </a:solidFill>
                  <a:latin typeface="Arial"/>
                  <a:ea typeface="Arial"/>
                  <a:cs typeface="Arial"/>
                  <a:sym typeface="Arial"/>
                </a:rPr>
                <a:t>Epoch 003</a:t>
              </a:r>
              <a:endParaRPr i="0" sz="1050">
                <a:solidFill>
                  <a:srgbClr val="3F3F3F"/>
                </a:solidFill>
                <a:latin typeface="Arial"/>
                <a:ea typeface="Arial"/>
                <a:cs typeface="Arial"/>
                <a:sym typeface="Arial"/>
              </a:endParaRPr>
            </a:p>
            <a:p>
              <a:pPr indent="0" lvl="0" marL="0" marR="0" rtl="0" algn="ctr">
                <a:lnSpc>
                  <a:spcPct val="95238"/>
                </a:lnSpc>
                <a:spcBef>
                  <a:spcPts val="0"/>
                </a:spcBef>
                <a:spcAft>
                  <a:spcPts val="0"/>
                </a:spcAft>
                <a:buNone/>
              </a:pPr>
              <a:r>
                <a:rPr i="0" lang="en-US" sz="1050">
                  <a:solidFill>
                    <a:srgbClr val="3F3F3F"/>
                  </a:solidFill>
                  <a:latin typeface="Arial"/>
                  <a:ea typeface="Arial"/>
                  <a:cs typeface="Arial"/>
                  <a:sym typeface="Arial"/>
                </a:rPr>
                <a:t>Epoch 004</a:t>
              </a:r>
              <a:endParaRPr i="0" sz="1050">
                <a:solidFill>
                  <a:srgbClr val="3F3F3F"/>
                </a:solidFill>
                <a:latin typeface="Arial"/>
                <a:ea typeface="Arial"/>
                <a:cs typeface="Arial"/>
                <a:sym typeface="Arial"/>
              </a:endParaRPr>
            </a:p>
          </p:txBody>
        </p:sp>
        <p:sp>
          <p:nvSpPr>
            <p:cNvPr id="2815" name="Google Shape;2815;p125"/>
            <p:cNvSpPr txBox="1"/>
            <p:nvPr/>
          </p:nvSpPr>
          <p:spPr>
            <a:xfrm>
              <a:off x="2356047" y="4367058"/>
              <a:ext cx="376766" cy="13849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0" lang="en-US" sz="1050">
                  <a:solidFill>
                    <a:srgbClr val="AD3131"/>
                  </a:solidFill>
                  <a:latin typeface="Arial"/>
                  <a:ea typeface="Arial"/>
                  <a:cs typeface="Arial"/>
                  <a:sym typeface="Arial"/>
                </a:rPr>
                <a:t>time</a:t>
              </a:r>
              <a:endParaRPr i="0" sz="1050">
                <a:solidFill>
                  <a:srgbClr val="AD3131"/>
                </a:solidFill>
                <a:latin typeface="Arial"/>
                <a:ea typeface="Arial"/>
                <a:cs typeface="Arial"/>
                <a:sym typeface="Arial"/>
              </a:endParaRPr>
            </a:p>
          </p:txBody>
        </p:sp>
        <p:sp>
          <p:nvSpPr>
            <p:cNvPr id="2816" name="Google Shape;2816;p125"/>
            <p:cNvSpPr txBox="1"/>
            <p:nvPr/>
          </p:nvSpPr>
          <p:spPr>
            <a:xfrm>
              <a:off x="1486477" y="4498896"/>
              <a:ext cx="6384984" cy="156923"/>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1050">
                  <a:solidFill>
                    <a:srgbClr val="AD3131"/>
                  </a:solidFill>
                  <a:latin typeface="Arial"/>
                  <a:ea typeface="Arial"/>
                  <a:cs typeface="Arial"/>
                  <a:sym typeface="Arial"/>
                </a:rPr>
                <a:t>Generator/Discriminator {:,4f}/{:,4f} [Discriminator-Real: {:,4f} Discriminator-Fake: {:,4f}]' </a:t>
              </a:r>
              <a:endParaRPr i="0" sz="1050">
                <a:solidFill>
                  <a:srgbClr val="AD3131"/>
                </a:solidFill>
                <a:latin typeface="Arial"/>
                <a:ea typeface="Arial"/>
                <a:cs typeface="Arial"/>
                <a:sym typeface="Arial"/>
              </a:endParaRPr>
            </a:p>
          </p:txBody>
        </p:sp>
        <p:sp>
          <p:nvSpPr>
            <p:cNvPr id="2817" name="Google Shape;2817;p125"/>
            <p:cNvSpPr txBox="1"/>
            <p:nvPr/>
          </p:nvSpPr>
          <p:spPr>
            <a:xfrm>
              <a:off x="1655657" y="5537058"/>
              <a:ext cx="859280" cy="536411"/>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Time 0.66 min</a:t>
              </a:r>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Time 1.25 min</a:t>
              </a:r>
              <a:endParaRPr i="0" sz="1050">
                <a:solidFill>
                  <a:srgbClr val="3F3F3F"/>
                </a:solidFill>
                <a:latin typeface="Arial"/>
                <a:ea typeface="Arial"/>
                <a:cs typeface="Arial"/>
                <a:sym typeface="Arial"/>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Time 1.83 min</a:t>
              </a:r>
              <a:endParaRPr i="0" sz="1050">
                <a:solidFill>
                  <a:srgbClr val="3F3F3F"/>
                </a:solidFill>
                <a:latin typeface="Arial"/>
                <a:ea typeface="Arial"/>
                <a:cs typeface="Arial"/>
                <a:sym typeface="Arial"/>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Time 2.43 min</a:t>
              </a:r>
              <a:endParaRPr i="0" sz="1050">
                <a:solidFill>
                  <a:srgbClr val="3F3F3F"/>
                </a:solidFill>
                <a:latin typeface="Arial"/>
                <a:ea typeface="Arial"/>
                <a:cs typeface="Arial"/>
                <a:sym typeface="Arial"/>
              </a:endParaRPr>
            </a:p>
          </p:txBody>
        </p:sp>
        <p:sp>
          <p:nvSpPr>
            <p:cNvPr id="2818" name="Google Shape;2818;p125"/>
            <p:cNvSpPr txBox="1"/>
            <p:nvPr/>
          </p:nvSpPr>
          <p:spPr>
            <a:xfrm>
              <a:off x="2535062" y="5227896"/>
              <a:ext cx="2074972" cy="15240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00">
                  <a:solidFill>
                    <a:srgbClr val="00B050"/>
                  </a:solidFill>
                  <a:latin typeface="Arial"/>
                  <a:ea typeface="Arial"/>
                  <a:cs typeface="Arial"/>
                  <a:sym typeface="Arial"/>
                </a:rPr>
                <a:t>## Optimizer: Apply ‘gradients’</a:t>
              </a:r>
              <a:endParaRPr i="1" sz="1000">
                <a:solidFill>
                  <a:srgbClr val="00B050"/>
                </a:solidFill>
                <a:latin typeface="Arial"/>
                <a:ea typeface="Arial"/>
                <a:cs typeface="Arial"/>
                <a:sym typeface="Arial"/>
              </a:endParaRPr>
            </a:p>
          </p:txBody>
        </p:sp>
        <p:sp>
          <p:nvSpPr>
            <p:cNvPr id="2819" name="Google Shape;2819;p125"/>
            <p:cNvSpPr txBox="1"/>
            <p:nvPr/>
          </p:nvSpPr>
          <p:spPr>
            <a:xfrm>
              <a:off x="2630531" y="5519607"/>
              <a:ext cx="6707576" cy="573634"/>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Average loss &gt;&gt; Generator/Discriminator 2.8728/0.2887 [Discriminator-Real: 0.0332 Discriminator-Fake: 0.2555]  </a:t>
              </a:r>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Average loss &gt;&gt; Generator/Discriminator 5.1191/0.3697 [Discriminator-Real: 0.1236 Discriminator-Fake: 0.2460]</a:t>
              </a:r>
              <a:endParaRPr i="0" sz="1050">
                <a:solidFill>
                  <a:srgbClr val="3F3F3F"/>
                </a:solidFill>
                <a:latin typeface="Arial"/>
                <a:ea typeface="Arial"/>
                <a:cs typeface="Arial"/>
                <a:sym typeface="Arial"/>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Average loss &gt;&gt; Generator/Discriminator 3.0876/0.7191 [Discriminator-Real: 0.3233 Discriminator-Fake: 0.3967]</a:t>
              </a:r>
              <a:endParaRPr i="0" sz="1050">
                <a:solidFill>
                  <a:srgbClr val="3F3F3F"/>
                </a:solidFill>
                <a:latin typeface="Arial"/>
                <a:ea typeface="Arial"/>
                <a:cs typeface="Arial"/>
                <a:sym typeface="Arial"/>
              </a:endParaRPr>
            </a:p>
            <a:p>
              <a:pPr indent="0" lvl="0" marL="0" marR="0" rtl="0" algn="l">
                <a:lnSpc>
                  <a:spcPct val="95238"/>
                </a:lnSpc>
                <a:spcBef>
                  <a:spcPts val="0"/>
                </a:spcBef>
                <a:spcAft>
                  <a:spcPts val="0"/>
                </a:spcAft>
                <a:buNone/>
              </a:pPr>
              <a:r>
                <a:rPr i="0" lang="en-US" sz="1050">
                  <a:solidFill>
                    <a:srgbClr val="3F3F3F"/>
                  </a:solidFill>
                  <a:latin typeface="Arial"/>
                  <a:ea typeface="Arial"/>
                  <a:cs typeface="Arial"/>
                  <a:sym typeface="Arial"/>
                </a:rPr>
                <a:t>Average loss &gt;&gt; Generator/Discriminator 2.3511/0.7997 [Discriminator-Real: 0.4111 Discriminator-Fake: 0.3887]</a:t>
              </a:r>
              <a:endParaRPr i="0" sz="1050">
                <a:solidFill>
                  <a:srgbClr val="3F3F3F"/>
                </a:solidFill>
                <a:latin typeface="Arial"/>
                <a:ea typeface="Arial"/>
                <a:cs typeface="Arial"/>
                <a:sym typeface="Arial"/>
              </a:endParaRPr>
            </a:p>
          </p:txBody>
        </p:sp>
      </p:grpSp>
      <p:sp>
        <p:nvSpPr>
          <p:cNvPr id="2820" name="Google Shape;2820;p1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cuối kỳ (7/7)</a:t>
            </a:r>
            <a:endParaRPr sz="2400">
              <a:solidFill>
                <a:srgbClr val="0C0C0C"/>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grpSp>
        <p:nvGrpSpPr>
          <p:cNvPr id="2825" name="Google Shape;2825;p126"/>
          <p:cNvGrpSpPr/>
          <p:nvPr/>
        </p:nvGrpSpPr>
        <p:grpSpPr>
          <a:xfrm>
            <a:off x="450000" y="450000"/>
            <a:ext cx="9018001" cy="276999"/>
            <a:chOff x="450000" y="450000"/>
            <a:chExt cx="9018001" cy="276999"/>
          </a:xfrm>
        </p:grpSpPr>
        <p:sp>
          <p:nvSpPr>
            <p:cNvPr id="2826" name="Google Shape;2826;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27" name="Google Shape;2827;p126"/>
            <p:cNvSpPr/>
            <p:nvPr/>
          </p:nvSpPr>
          <p:spPr>
            <a:xfrm>
              <a:off x="8479805" y="480778"/>
              <a:ext cx="98819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28" name="Google Shape;2828;p126"/>
          <p:cNvGrpSpPr/>
          <p:nvPr/>
        </p:nvGrpSpPr>
        <p:grpSpPr>
          <a:xfrm>
            <a:off x="559817" y="1428745"/>
            <a:ext cx="8783192" cy="215444"/>
            <a:chOff x="559817" y="2136914"/>
            <a:chExt cx="8783192" cy="215444"/>
          </a:xfrm>
        </p:grpSpPr>
        <p:sp>
          <p:nvSpPr>
            <p:cNvPr id="2829" name="Google Shape;2829;p1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30" name="Google Shape;2830;p12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
        <p:nvSpPr>
          <p:cNvPr id="2831" name="Google Shape;2831;p126"/>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Ngoài ra, sẽ rất hữu ích khi in xác suất trung bình của mẫu thật và mẫu giả do discriminator tính toán cho mỗi lần lặp lại</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xác suất này gần bằng 0,5, điều đó có nghĩa là discriminator không thể phân biệt giữa hình ảnh thật và giả.</a:t>
            </a:r>
            <a:endParaRPr/>
          </a:p>
        </p:txBody>
      </p:sp>
      <p:grpSp>
        <p:nvGrpSpPr>
          <p:cNvPr id="2832" name="Google Shape;2832;p126"/>
          <p:cNvGrpSpPr/>
          <p:nvPr/>
        </p:nvGrpSpPr>
        <p:grpSpPr>
          <a:xfrm>
            <a:off x="4941055" y="2579942"/>
            <a:ext cx="4304557" cy="2754058"/>
            <a:chOff x="4915643" y="2579942"/>
            <a:chExt cx="4304557" cy="2754058"/>
          </a:xfrm>
        </p:grpSpPr>
        <p:grpSp>
          <p:nvGrpSpPr>
            <p:cNvPr id="2833" name="Google Shape;2833;p126"/>
            <p:cNvGrpSpPr/>
            <p:nvPr/>
          </p:nvGrpSpPr>
          <p:grpSpPr>
            <a:xfrm>
              <a:off x="4915643" y="2595316"/>
              <a:ext cx="4304557" cy="2738684"/>
              <a:chOff x="4836270" y="2595316"/>
              <a:chExt cx="4304557" cy="2738684"/>
            </a:xfrm>
          </p:grpSpPr>
          <p:pic>
            <p:nvPicPr>
              <p:cNvPr id="2834" name="Google Shape;2834;p126"/>
              <p:cNvPicPr preferRelativeResize="0"/>
              <p:nvPr/>
            </p:nvPicPr>
            <p:blipFill rotWithShape="1">
              <a:blip r:embed="rId3">
                <a:alphaModFix/>
              </a:blip>
              <a:srcRect b="0" l="1" r="40400" t="57929"/>
              <a:stretch/>
            </p:blipFill>
            <p:spPr>
              <a:xfrm>
                <a:off x="4836270" y="2595316"/>
                <a:ext cx="4304557" cy="2738684"/>
              </a:xfrm>
              <a:prstGeom prst="rect">
                <a:avLst/>
              </a:prstGeom>
              <a:noFill/>
              <a:ln>
                <a:noFill/>
              </a:ln>
            </p:spPr>
          </p:pic>
          <p:sp>
            <p:nvSpPr>
              <p:cNvPr id="2835" name="Google Shape;2835;p126"/>
              <p:cNvSpPr txBox="1"/>
              <p:nvPr/>
            </p:nvSpPr>
            <p:spPr>
              <a:xfrm>
                <a:off x="5000645" y="2656276"/>
                <a:ext cx="1285855" cy="163124"/>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900">
                    <a:solidFill>
                      <a:srgbClr val="568E8E"/>
                    </a:solidFill>
                    <a:latin typeface="Arial"/>
                    <a:ea typeface="Arial"/>
                    <a:cs typeface="Arial"/>
                    <a:sym typeface="Arial"/>
                  </a:rPr>
                  <a:t>## Print discriminator</a:t>
                </a:r>
                <a:endParaRPr i="1" sz="900">
                  <a:solidFill>
                    <a:srgbClr val="568E8E"/>
                  </a:solidFill>
                  <a:latin typeface="Arial"/>
                  <a:ea typeface="Arial"/>
                  <a:cs typeface="Arial"/>
                  <a:sym typeface="Arial"/>
                </a:endParaRPr>
              </a:p>
            </p:txBody>
          </p:sp>
        </p:grpSp>
        <p:sp>
          <p:nvSpPr>
            <p:cNvPr id="2836" name="Google Shape;2836;p126"/>
            <p:cNvSpPr/>
            <p:nvPr/>
          </p:nvSpPr>
          <p:spPr>
            <a:xfrm>
              <a:off x="4946516" y="2579942"/>
              <a:ext cx="4273684" cy="2754058"/>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37" name="Google Shape;2837;p126"/>
          <p:cNvGrpSpPr/>
          <p:nvPr/>
        </p:nvGrpSpPr>
        <p:grpSpPr>
          <a:xfrm>
            <a:off x="702940" y="2579942"/>
            <a:ext cx="4174513" cy="3441346"/>
            <a:chOff x="846956" y="2579942"/>
            <a:chExt cx="3999815" cy="3297330"/>
          </a:xfrm>
        </p:grpSpPr>
        <p:pic>
          <p:nvPicPr>
            <p:cNvPr id="2838" name="Google Shape;2838;p126"/>
            <p:cNvPicPr preferRelativeResize="0"/>
            <p:nvPr/>
          </p:nvPicPr>
          <p:blipFill rotWithShape="1">
            <a:blip r:embed="rId3">
              <a:alphaModFix/>
            </a:blip>
            <a:srcRect b="41882" l="906" r="36131" t="0"/>
            <a:stretch/>
          </p:blipFill>
          <p:spPr>
            <a:xfrm>
              <a:off x="892676" y="2587696"/>
              <a:ext cx="3954095" cy="3289576"/>
            </a:xfrm>
            <a:prstGeom prst="rect">
              <a:avLst/>
            </a:prstGeom>
            <a:noFill/>
            <a:ln>
              <a:noFill/>
            </a:ln>
          </p:spPr>
        </p:pic>
        <p:sp>
          <p:nvSpPr>
            <p:cNvPr id="2839" name="Google Shape;2839;p126"/>
            <p:cNvSpPr txBox="1"/>
            <p:nvPr/>
          </p:nvSpPr>
          <p:spPr>
            <a:xfrm>
              <a:off x="953616" y="3171448"/>
              <a:ext cx="806604" cy="112772"/>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900">
                  <a:solidFill>
                    <a:srgbClr val="568E8E"/>
                  </a:solidFill>
                  <a:latin typeface="Arial"/>
                  <a:ea typeface="Arial"/>
                  <a:cs typeface="Arial"/>
                  <a:sym typeface="Arial"/>
                </a:rPr>
                <a:t>## Loss graph</a:t>
              </a:r>
              <a:endParaRPr i="1" sz="900">
                <a:solidFill>
                  <a:srgbClr val="568E8E"/>
                </a:solidFill>
                <a:latin typeface="Arial"/>
                <a:ea typeface="Arial"/>
                <a:cs typeface="Arial"/>
                <a:sym typeface="Arial"/>
              </a:endParaRPr>
            </a:p>
          </p:txBody>
        </p:sp>
        <p:sp>
          <p:nvSpPr>
            <p:cNvPr id="2840" name="Google Shape;2840;p126"/>
            <p:cNvSpPr/>
            <p:nvPr/>
          </p:nvSpPr>
          <p:spPr>
            <a:xfrm>
              <a:off x="846956" y="2579942"/>
              <a:ext cx="3999815" cy="329733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grpSp>
        <p:nvGrpSpPr>
          <p:cNvPr id="2845" name="Google Shape;2845;p127"/>
          <p:cNvGrpSpPr/>
          <p:nvPr/>
        </p:nvGrpSpPr>
        <p:grpSpPr>
          <a:xfrm>
            <a:off x="450000" y="450000"/>
            <a:ext cx="9018001" cy="276999"/>
            <a:chOff x="450000" y="450000"/>
            <a:chExt cx="9018001" cy="276999"/>
          </a:xfrm>
        </p:grpSpPr>
        <p:sp>
          <p:nvSpPr>
            <p:cNvPr id="2846" name="Google Shape;2846;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47" name="Google Shape;2847;p127"/>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48" name="Google Shape;2848;p127"/>
          <p:cNvGrpSpPr/>
          <p:nvPr/>
        </p:nvGrpSpPr>
        <p:grpSpPr>
          <a:xfrm>
            <a:off x="559817" y="1428745"/>
            <a:ext cx="8783192" cy="215444"/>
            <a:chOff x="559817" y="2136914"/>
            <a:chExt cx="8783192" cy="215444"/>
          </a:xfrm>
        </p:grpSpPr>
        <p:sp>
          <p:nvSpPr>
            <p:cNvPr id="2849" name="Google Shape;2849;p1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50" name="Google Shape;2850;p12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
        <p:nvSpPr>
          <p:cNvPr id="2851" name="Google Shape;2851;p127"/>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Ngoài ra, sẽ rất hữu ích khi in xác suất trung bình của mẫu thật và mẫu giả do discriminator tính toán cho mỗi lần lặp lại</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xác suất này gần bằng 0,5, điều đó có nghĩa là discriminator không thể phân biệt giữa hình ảnh thật và giả.</a:t>
            </a:r>
            <a:endParaRPr/>
          </a:p>
        </p:txBody>
      </p:sp>
      <p:grpSp>
        <p:nvGrpSpPr>
          <p:cNvPr id="2852" name="Google Shape;2852;p127"/>
          <p:cNvGrpSpPr/>
          <p:nvPr/>
        </p:nvGrpSpPr>
        <p:grpSpPr>
          <a:xfrm>
            <a:off x="803387" y="2579942"/>
            <a:ext cx="8431839" cy="3630358"/>
            <a:chOff x="803387" y="2579942"/>
            <a:chExt cx="8431839" cy="3630358"/>
          </a:xfrm>
        </p:grpSpPr>
        <p:grpSp>
          <p:nvGrpSpPr>
            <p:cNvPr id="2853" name="Google Shape;2853;p127"/>
            <p:cNvGrpSpPr/>
            <p:nvPr/>
          </p:nvGrpSpPr>
          <p:grpSpPr>
            <a:xfrm>
              <a:off x="803387" y="2594061"/>
              <a:ext cx="8431839" cy="3550286"/>
              <a:chOff x="803387" y="2594061"/>
              <a:chExt cx="8431839" cy="3550286"/>
            </a:xfrm>
          </p:grpSpPr>
          <p:pic>
            <p:nvPicPr>
              <p:cNvPr id="2854" name="Google Shape;2854;p127"/>
              <p:cNvPicPr preferRelativeResize="0"/>
              <p:nvPr/>
            </p:nvPicPr>
            <p:blipFill rotWithShape="1">
              <a:blip r:embed="rId3">
                <a:alphaModFix/>
              </a:blip>
              <a:srcRect b="54835" l="0" r="22293" t="0"/>
              <a:stretch/>
            </p:blipFill>
            <p:spPr>
              <a:xfrm>
                <a:off x="803387" y="2594061"/>
                <a:ext cx="8211073" cy="3549165"/>
              </a:xfrm>
              <a:prstGeom prst="rect">
                <a:avLst/>
              </a:prstGeom>
              <a:noFill/>
              <a:ln>
                <a:noFill/>
              </a:ln>
            </p:spPr>
          </p:pic>
          <p:sp>
            <p:nvSpPr>
              <p:cNvPr id="2855" name="Google Shape;2855;p127"/>
              <p:cNvSpPr txBox="1"/>
              <p:nvPr/>
            </p:nvSpPr>
            <p:spPr>
              <a:xfrm>
                <a:off x="1034020" y="2623576"/>
                <a:ext cx="1568186" cy="201466"/>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568E8E"/>
                    </a:solidFill>
                    <a:latin typeface="Arial"/>
                    <a:ea typeface="Arial"/>
                    <a:cs typeface="Arial"/>
                    <a:sym typeface="Arial"/>
                  </a:rPr>
                  <a:t>## Print discriminator</a:t>
                </a:r>
                <a:endParaRPr i="1" sz="1100">
                  <a:solidFill>
                    <a:srgbClr val="568E8E"/>
                  </a:solidFill>
                  <a:latin typeface="Arial"/>
                  <a:ea typeface="Arial"/>
                  <a:cs typeface="Arial"/>
                  <a:sym typeface="Arial"/>
                </a:endParaRPr>
              </a:p>
            </p:txBody>
          </p:sp>
          <p:pic>
            <p:nvPicPr>
              <p:cNvPr id="2856" name="Google Shape;2856;p127"/>
              <p:cNvPicPr preferRelativeResize="0"/>
              <p:nvPr/>
            </p:nvPicPr>
            <p:blipFill rotWithShape="1">
              <a:blip r:embed="rId3">
                <a:alphaModFix/>
              </a:blip>
              <a:srcRect b="54835" l="71440" r="22293" t="0"/>
              <a:stretch/>
            </p:blipFill>
            <p:spPr>
              <a:xfrm>
                <a:off x="8572990" y="2595182"/>
                <a:ext cx="662236" cy="3549165"/>
              </a:xfrm>
              <a:prstGeom prst="rect">
                <a:avLst/>
              </a:prstGeom>
              <a:noFill/>
              <a:ln>
                <a:noFill/>
              </a:ln>
            </p:spPr>
          </p:pic>
        </p:grpSp>
        <p:sp>
          <p:nvSpPr>
            <p:cNvPr id="2857" name="Google Shape;2857;p127"/>
            <p:cNvSpPr/>
            <p:nvPr/>
          </p:nvSpPr>
          <p:spPr>
            <a:xfrm>
              <a:off x="846956" y="2579942"/>
              <a:ext cx="8388270" cy="3630358"/>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pic>
        <p:nvPicPr>
          <p:cNvPr id="2862" name="Google Shape;2862;p128"/>
          <p:cNvPicPr preferRelativeResize="0"/>
          <p:nvPr/>
        </p:nvPicPr>
        <p:blipFill rotWithShape="1">
          <a:blip r:embed="rId3">
            <a:alphaModFix/>
          </a:blip>
          <a:srcRect b="5916" l="0" r="12112" t="45350"/>
          <a:stretch/>
        </p:blipFill>
        <p:spPr>
          <a:xfrm>
            <a:off x="1279004" y="2996952"/>
            <a:ext cx="6984776" cy="2880320"/>
          </a:xfrm>
          <a:prstGeom prst="rect">
            <a:avLst/>
          </a:prstGeom>
          <a:noFill/>
          <a:ln>
            <a:noFill/>
          </a:ln>
        </p:spPr>
      </p:pic>
      <p:grpSp>
        <p:nvGrpSpPr>
          <p:cNvPr id="2863" name="Google Shape;2863;p128"/>
          <p:cNvGrpSpPr/>
          <p:nvPr/>
        </p:nvGrpSpPr>
        <p:grpSpPr>
          <a:xfrm>
            <a:off x="450000" y="450000"/>
            <a:ext cx="9018001" cy="276999"/>
            <a:chOff x="450000" y="450000"/>
            <a:chExt cx="9018001" cy="276999"/>
          </a:xfrm>
        </p:grpSpPr>
        <p:sp>
          <p:nvSpPr>
            <p:cNvPr id="2864" name="Google Shape;2864;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65" name="Google Shape;2865;p128"/>
            <p:cNvSpPr/>
            <p:nvPr/>
          </p:nvSpPr>
          <p:spPr>
            <a:xfrm>
              <a:off x="8551813" y="480778"/>
              <a:ext cx="91618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66" name="Google Shape;2866;p128"/>
          <p:cNvGrpSpPr/>
          <p:nvPr/>
        </p:nvGrpSpPr>
        <p:grpSpPr>
          <a:xfrm>
            <a:off x="559817" y="1428745"/>
            <a:ext cx="8783192" cy="215444"/>
            <a:chOff x="559817" y="2136914"/>
            <a:chExt cx="8783192" cy="215444"/>
          </a:xfrm>
        </p:grpSpPr>
        <p:sp>
          <p:nvSpPr>
            <p:cNvPr id="2867" name="Google Shape;2867;p1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68" name="Google Shape;2868;p12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
        <p:nvSpPr>
          <p:cNvPr id="2869" name="Google Shape;2869;p128"/>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Ngoài ra, sẽ rất hữu ích khi in xác suất trung bình của mẫu thật và mẫu giả do discriminator tính toán cho mỗi lần lặp lại</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xác suất này gần bằng 0,5, điều đó có nghĩa là discriminator không thể phân biệt giữa hình ảnh thật và giả.</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grpSp>
        <p:nvGrpSpPr>
          <p:cNvPr id="2874" name="Google Shape;2874;p129"/>
          <p:cNvGrpSpPr/>
          <p:nvPr/>
        </p:nvGrpSpPr>
        <p:grpSpPr>
          <a:xfrm>
            <a:off x="450000" y="450000"/>
            <a:ext cx="9018000" cy="276999"/>
            <a:chOff x="450000" y="450000"/>
            <a:chExt cx="9018000" cy="276999"/>
          </a:xfrm>
        </p:grpSpPr>
        <p:sp>
          <p:nvSpPr>
            <p:cNvPr id="2875" name="Google Shape;2875;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76" name="Google Shape;2876;p129"/>
            <p:cNvSpPr/>
            <p:nvPr/>
          </p:nvSpPr>
          <p:spPr>
            <a:xfrm>
              <a:off x="8557363" y="480778"/>
              <a:ext cx="910637"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77" name="Google Shape;2877;p129"/>
          <p:cNvGrpSpPr/>
          <p:nvPr/>
        </p:nvGrpSpPr>
        <p:grpSpPr>
          <a:xfrm>
            <a:off x="559817" y="1428745"/>
            <a:ext cx="8886359" cy="4800882"/>
            <a:chOff x="559817" y="1428745"/>
            <a:chExt cx="8886359" cy="4800882"/>
          </a:xfrm>
        </p:grpSpPr>
        <p:grpSp>
          <p:nvGrpSpPr>
            <p:cNvPr id="2878" name="Google Shape;2878;p129"/>
            <p:cNvGrpSpPr/>
            <p:nvPr/>
          </p:nvGrpSpPr>
          <p:grpSpPr>
            <a:xfrm>
              <a:off x="559817" y="1428745"/>
              <a:ext cx="8783192" cy="215444"/>
              <a:chOff x="559817" y="2136914"/>
              <a:chExt cx="8783192" cy="215444"/>
            </a:xfrm>
          </p:grpSpPr>
          <p:sp>
            <p:nvSpPr>
              <p:cNvPr id="2879" name="Google Shape;2879;p1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80" name="Google Shape;2880;p12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grpSp>
          <p:nvGrpSpPr>
            <p:cNvPr id="2881" name="Google Shape;2881;p129"/>
            <p:cNvGrpSpPr/>
            <p:nvPr/>
          </p:nvGrpSpPr>
          <p:grpSpPr>
            <a:xfrm>
              <a:off x="583433" y="1772817"/>
              <a:ext cx="8862743" cy="4456810"/>
              <a:chOff x="583433" y="1772817"/>
              <a:chExt cx="8862743" cy="4456810"/>
            </a:xfrm>
          </p:grpSpPr>
          <p:pic>
            <p:nvPicPr>
              <p:cNvPr id="2882" name="Google Shape;2882;p129"/>
              <p:cNvPicPr preferRelativeResize="0"/>
              <p:nvPr/>
            </p:nvPicPr>
            <p:blipFill rotWithShape="1">
              <a:blip r:embed="rId3">
                <a:alphaModFix/>
              </a:blip>
              <a:srcRect b="2972" l="1538" r="0" t="924"/>
              <a:stretch/>
            </p:blipFill>
            <p:spPr>
              <a:xfrm>
                <a:off x="583433" y="1772817"/>
                <a:ext cx="7973930" cy="4320480"/>
              </a:xfrm>
              <a:prstGeom prst="rect">
                <a:avLst/>
              </a:prstGeom>
              <a:noFill/>
              <a:ln>
                <a:noFill/>
              </a:ln>
            </p:spPr>
          </p:pic>
          <p:pic>
            <p:nvPicPr>
              <p:cNvPr id="2883" name="Google Shape;2883;p129"/>
              <p:cNvPicPr preferRelativeResize="0"/>
              <p:nvPr/>
            </p:nvPicPr>
            <p:blipFill rotWithShape="1">
              <a:blip r:embed="rId3">
                <a:alphaModFix/>
              </a:blip>
              <a:srcRect b="0" l="86289" r="0" t="923"/>
              <a:stretch/>
            </p:blipFill>
            <p:spPr>
              <a:xfrm>
                <a:off x="8335788" y="1775480"/>
                <a:ext cx="1110388" cy="4454147"/>
              </a:xfrm>
              <a:prstGeom prst="rect">
                <a:avLst/>
              </a:prstGeom>
              <a:noFill/>
              <a:ln>
                <a:noFill/>
              </a:ln>
            </p:spPr>
          </p:pic>
        </p:grpSp>
        <p:sp>
          <p:nvSpPr>
            <p:cNvPr id="2884" name="Google Shape;2884;p129"/>
            <p:cNvSpPr/>
            <p:nvPr/>
          </p:nvSpPr>
          <p:spPr>
            <a:xfrm>
              <a:off x="583433" y="1772816"/>
              <a:ext cx="8862743" cy="443748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13"/>
          <p:cNvGrpSpPr/>
          <p:nvPr/>
        </p:nvGrpSpPr>
        <p:grpSpPr>
          <a:xfrm>
            <a:off x="559817" y="1428745"/>
            <a:ext cx="8783192" cy="215444"/>
            <a:chOff x="559817" y="2136914"/>
            <a:chExt cx="8783192" cy="215444"/>
          </a:xfrm>
        </p:grpSpPr>
        <p:sp>
          <p:nvSpPr>
            <p:cNvPr id="381" name="Google Shape;381;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2" name="Google Shape;382;p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bộ lọc tích chập để phát hiện các mẫu cục bộ:</a:t>
              </a:r>
              <a:endParaRPr/>
            </a:p>
          </p:txBody>
        </p:sp>
      </p:grpSp>
      <p:grpSp>
        <p:nvGrpSpPr>
          <p:cNvPr id="383" name="Google Shape;383;p13"/>
          <p:cNvGrpSpPr/>
          <p:nvPr/>
        </p:nvGrpSpPr>
        <p:grpSpPr>
          <a:xfrm>
            <a:off x="450000" y="450000"/>
            <a:ext cx="9018000" cy="276999"/>
            <a:chOff x="450000" y="450000"/>
            <a:chExt cx="9018000" cy="276999"/>
          </a:xfrm>
        </p:grpSpPr>
        <p:sp>
          <p:nvSpPr>
            <p:cNvPr id="384" name="Google Shape;384;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385" name="Google Shape;385;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386" name="Google Shape;386;p13"/>
          <p:cNvGrpSpPr/>
          <p:nvPr/>
        </p:nvGrpSpPr>
        <p:grpSpPr>
          <a:xfrm>
            <a:off x="2453518" y="2474007"/>
            <a:ext cx="4809160" cy="2520000"/>
            <a:chOff x="4239168" y="2285949"/>
            <a:chExt cx="4809160" cy="2520000"/>
          </a:xfrm>
        </p:grpSpPr>
        <p:sp>
          <p:nvSpPr>
            <p:cNvPr id="387" name="Google Shape;387;p13"/>
            <p:cNvSpPr/>
            <p:nvPr/>
          </p:nvSpPr>
          <p:spPr>
            <a:xfrm>
              <a:off x="6528328" y="2285949"/>
              <a:ext cx="2520000" cy="2520000"/>
            </a:xfrm>
            <a:prstGeom prst="mathMultiply">
              <a:avLst>
                <a:gd fmla="val 4556" name="adj1"/>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3"/>
            <p:cNvSpPr/>
            <p:nvPr/>
          </p:nvSpPr>
          <p:spPr>
            <a:xfrm>
              <a:off x="7788328" y="2825949"/>
              <a:ext cx="720000" cy="72000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13"/>
            <p:cNvSpPr/>
            <p:nvPr/>
          </p:nvSpPr>
          <p:spPr>
            <a:xfrm>
              <a:off x="4239168" y="3330861"/>
              <a:ext cx="720000" cy="72000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13"/>
            <p:cNvSpPr/>
            <p:nvPr/>
          </p:nvSpPr>
          <p:spPr>
            <a:xfrm rot="-2700000">
              <a:off x="4203219" y="3655332"/>
              <a:ext cx="810000" cy="90000"/>
            </a:xfrm>
            <a:prstGeom prst="rect">
              <a:avLst/>
            </a:prstGeom>
            <a:solidFill>
              <a:schemeClr val="accent2">
                <a:alpha val="40000"/>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1" name="Google Shape;391;p13"/>
            <p:cNvCxnSpPr>
              <a:stCxn id="389" idx="3"/>
              <a:endCxn id="388" idx="1"/>
            </p:cNvCxnSpPr>
            <p:nvPr/>
          </p:nvCxnSpPr>
          <p:spPr>
            <a:xfrm flipH="1" rot="10800000">
              <a:off x="4959168" y="3185961"/>
              <a:ext cx="2829300" cy="504900"/>
            </a:xfrm>
            <a:prstGeom prst="straightConnector1">
              <a:avLst/>
            </a:prstGeom>
            <a:noFill/>
            <a:ln cap="flat" cmpd="sng" w="12700">
              <a:solidFill>
                <a:srgbClr val="FF0000"/>
              </a:solidFill>
              <a:prstDash val="solid"/>
              <a:miter lim="800000"/>
              <a:headEnd len="sm" w="sm" type="none"/>
              <a:tailEnd len="med" w="med" type="triangle"/>
            </a:ln>
          </p:spPr>
        </p:cxnSp>
      </p:grpSp>
      <p:sp>
        <p:nvSpPr>
          <p:cNvPr id="392" name="Google Shape;392;p13"/>
          <p:cNvSpPr txBox="1"/>
          <p:nvPr/>
        </p:nvSpPr>
        <p:spPr>
          <a:xfrm>
            <a:off x="2344867" y="3038564"/>
            <a:ext cx="955402" cy="289438"/>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Kernel</a:t>
            </a:r>
            <a:endParaRPr sz="1400">
              <a:solidFill>
                <a:srgbClr val="262626"/>
              </a:solidFill>
              <a:latin typeface="Arial"/>
              <a:ea typeface="Arial"/>
              <a:cs typeface="Arial"/>
              <a:sym typeface="Arial"/>
            </a:endParaRPr>
          </a:p>
        </p:txBody>
      </p:sp>
      <p:sp>
        <p:nvSpPr>
          <p:cNvPr id="393" name="Google Shape;393;p13"/>
          <p:cNvSpPr txBox="1"/>
          <p:nvPr/>
        </p:nvSpPr>
        <p:spPr>
          <a:xfrm>
            <a:off x="5524976" y="2458590"/>
            <a:ext cx="955402"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Hình ảnh</a:t>
            </a:r>
            <a:endParaRPr sz="1400">
              <a:solidFill>
                <a:srgbClr val="262626"/>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pic>
        <p:nvPicPr>
          <p:cNvPr id="2889" name="Google Shape;2889;p130"/>
          <p:cNvPicPr preferRelativeResize="0"/>
          <p:nvPr/>
        </p:nvPicPr>
        <p:blipFill rotWithShape="1">
          <a:blip r:embed="rId3">
            <a:alphaModFix/>
          </a:blip>
          <a:srcRect b="6304" l="7563" r="23364" t="0"/>
          <a:stretch/>
        </p:blipFill>
        <p:spPr>
          <a:xfrm>
            <a:off x="2466349" y="1677581"/>
            <a:ext cx="4752528" cy="4596526"/>
          </a:xfrm>
          <a:prstGeom prst="rect">
            <a:avLst/>
          </a:prstGeom>
          <a:noFill/>
          <a:ln>
            <a:noFill/>
          </a:ln>
        </p:spPr>
      </p:pic>
      <p:grpSp>
        <p:nvGrpSpPr>
          <p:cNvPr id="2890" name="Google Shape;2890;p130"/>
          <p:cNvGrpSpPr/>
          <p:nvPr/>
        </p:nvGrpSpPr>
        <p:grpSpPr>
          <a:xfrm>
            <a:off x="450000" y="450000"/>
            <a:ext cx="9018000" cy="276999"/>
            <a:chOff x="450000" y="450000"/>
            <a:chExt cx="9018000" cy="276999"/>
          </a:xfrm>
        </p:grpSpPr>
        <p:sp>
          <p:nvSpPr>
            <p:cNvPr id="2891" name="Google Shape;2891;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Bài tập về Mạng đối nghịch phát sinh</a:t>
              </a:r>
              <a:endParaRPr sz="1800">
                <a:solidFill>
                  <a:schemeClr val="lt1"/>
                </a:solidFill>
                <a:latin typeface="Arial"/>
                <a:ea typeface="Arial"/>
                <a:cs typeface="Arial"/>
                <a:sym typeface="Arial"/>
              </a:endParaRPr>
            </a:p>
          </p:txBody>
        </p:sp>
        <p:sp>
          <p:nvSpPr>
            <p:cNvPr id="2892" name="Google Shape;2892;p130"/>
            <p:cNvSpPr/>
            <p:nvPr/>
          </p:nvSpPr>
          <p:spPr>
            <a:xfrm>
              <a:off x="8549867" y="480778"/>
              <a:ext cx="918133"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893" name="Google Shape;2893;p130"/>
          <p:cNvGrpSpPr/>
          <p:nvPr/>
        </p:nvGrpSpPr>
        <p:grpSpPr>
          <a:xfrm>
            <a:off x="559817" y="1428745"/>
            <a:ext cx="8783192" cy="215444"/>
            <a:chOff x="559817" y="2136914"/>
            <a:chExt cx="8783192" cy="215444"/>
          </a:xfrm>
        </p:grpSpPr>
        <p:sp>
          <p:nvSpPr>
            <p:cNvPr id="2894" name="Google Shape;2894;p1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95" name="Google Shape;2895;p13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Đào tạo mô hình GAN</a:t>
              </a: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grpSp>
        <p:nvGrpSpPr>
          <p:cNvPr id="2900" name="Google Shape;2900;p131"/>
          <p:cNvGrpSpPr/>
          <p:nvPr/>
        </p:nvGrpSpPr>
        <p:grpSpPr>
          <a:xfrm>
            <a:off x="-1" y="0"/>
            <a:ext cx="9902826" cy="6858000"/>
            <a:chOff x="-1" y="0"/>
            <a:chExt cx="9902826" cy="6858000"/>
          </a:xfrm>
        </p:grpSpPr>
        <p:pic>
          <p:nvPicPr>
            <p:cNvPr id="2901" name="Google Shape;2901;p131"/>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2902" name="Google Shape;2902;p131"/>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2903" name="Google Shape;2903;p131"/>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grpSp>
      <p:cxnSp>
        <p:nvCxnSpPr>
          <p:cNvPr id="2904" name="Google Shape;2904;p131"/>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2905" name="Google Shape;2905;p131"/>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
        <p:nvSpPr>
          <p:cNvPr id="2906" name="Google Shape;2906;p131"/>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14"/>
          <p:cNvGrpSpPr/>
          <p:nvPr/>
        </p:nvGrpSpPr>
        <p:grpSpPr>
          <a:xfrm>
            <a:off x="559817" y="1428745"/>
            <a:ext cx="8783192" cy="215444"/>
            <a:chOff x="559817" y="2136914"/>
            <a:chExt cx="8783192" cy="215444"/>
          </a:xfrm>
        </p:grpSpPr>
        <p:sp>
          <p:nvSpPr>
            <p:cNvPr id="400" name="Google Shape;400;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1" name="Google Shape;401;p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bộ lọc tích chập để phát hiện các mẫu cục bộ:</a:t>
              </a:r>
              <a:endParaRPr/>
            </a:p>
          </p:txBody>
        </p:sp>
      </p:grpSp>
      <p:grpSp>
        <p:nvGrpSpPr>
          <p:cNvPr id="402" name="Google Shape;402;p14"/>
          <p:cNvGrpSpPr/>
          <p:nvPr/>
        </p:nvGrpSpPr>
        <p:grpSpPr>
          <a:xfrm>
            <a:off x="450000" y="450000"/>
            <a:ext cx="9018000" cy="276999"/>
            <a:chOff x="450000" y="450000"/>
            <a:chExt cx="9018000" cy="276999"/>
          </a:xfrm>
        </p:grpSpPr>
        <p:sp>
          <p:nvSpPr>
            <p:cNvPr id="403" name="Google Shape;403;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404" name="Google Shape;404;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05" name="Google Shape;405;p14"/>
          <p:cNvSpPr txBox="1"/>
          <p:nvPr/>
        </p:nvSpPr>
        <p:spPr>
          <a:xfrm>
            <a:off x="4550209" y="3179153"/>
            <a:ext cx="43204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002060"/>
                </a:solidFill>
                <a:latin typeface="Calibri"/>
                <a:ea typeface="Calibri"/>
                <a:cs typeface="Calibri"/>
                <a:sym typeface="Calibri"/>
              </a:rPr>
              <a:t>*</a:t>
            </a:r>
            <a:endParaRPr/>
          </a:p>
        </p:txBody>
      </p:sp>
      <p:graphicFrame>
        <p:nvGraphicFramePr>
          <p:cNvPr id="406" name="Google Shape;406;p14"/>
          <p:cNvGraphicFramePr/>
          <p:nvPr/>
        </p:nvGraphicFramePr>
        <p:xfrm>
          <a:off x="5135177" y="223551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bl>
          </a:graphicData>
        </a:graphic>
      </p:graphicFrame>
      <p:graphicFrame>
        <p:nvGraphicFramePr>
          <p:cNvPr id="407" name="Google Shape;407;p14"/>
          <p:cNvGraphicFramePr/>
          <p:nvPr/>
        </p:nvGraphicFramePr>
        <p:xfrm>
          <a:off x="1822809" y="2250599"/>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bl>
          </a:graphicData>
        </a:graphic>
      </p:graphicFrame>
      <p:sp>
        <p:nvSpPr>
          <p:cNvPr id="408" name="Google Shape;408;p14"/>
          <p:cNvSpPr txBox="1"/>
          <p:nvPr/>
        </p:nvSpPr>
        <p:spPr>
          <a:xfrm>
            <a:off x="5478139" y="1927340"/>
            <a:ext cx="1897459"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Ma trận hình ảnh cục bộ</a:t>
            </a:r>
            <a:endParaRPr sz="1400">
              <a:solidFill>
                <a:srgbClr val="262626"/>
              </a:solidFill>
              <a:latin typeface="Arial"/>
              <a:ea typeface="Arial"/>
              <a:cs typeface="Arial"/>
              <a:sym typeface="Arial"/>
            </a:endParaRPr>
          </a:p>
        </p:txBody>
      </p:sp>
      <p:sp>
        <p:nvSpPr>
          <p:cNvPr id="409" name="Google Shape;409;p14"/>
          <p:cNvSpPr txBox="1"/>
          <p:nvPr/>
        </p:nvSpPr>
        <p:spPr>
          <a:xfrm>
            <a:off x="2471941" y="1916832"/>
            <a:ext cx="1285118"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Ma trận kernel</a:t>
            </a:r>
            <a:endParaRPr sz="1400">
              <a:solidFill>
                <a:srgbClr val="262626"/>
              </a:solidFill>
              <a:latin typeface="Arial"/>
              <a:ea typeface="Arial"/>
              <a:cs typeface="Arial"/>
              <a:sym typeface="Arial"/>
            </a:endParaRPr>
          </a:p>
        </p:txBody>
      </p:sp>
      <p:sp>
        <p:nvSpPr>
          <p:cNvPr id="410" name="Google Shape;410;p14"/>
          <p:cNvSpPr/>
          <p:nvPr/>
        </p:nvSpPr>
        <p:spPr>
          <a:xfrm>
            <a:off x="702940" y="5031283"/>
            <a:ext cx="8632825" cy="74557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15"/>
          <p:cNvGrpSpPr/>
          <p:nvPr/>
        </p:nvGrpSpPr>
        <p:grpSpPr>
          <a:xfrm>
            <a:off x="559817" y="1428745"/>
            <a:ext cx="8783192" cy="215444"/>
            <a:chOff x="559817" y="2136914"/>
            <a:chExt cx="8783192" cy="215444"/>
          </a:xfrm>
        </p:grpSpPr>
        <p:sp>
          <p:nvSpPr>
            <p:cNvPr id="417" name="Google Shape;417;p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8" name="Google Shape;418;p1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bộ lọc tích chập để phát hiện các mẫu cục bộ:</a:t>
              </a:r>
              <a:endParaRPr/>
            </a:p>
          </p:txBody>
        </p:sp>
      </p:grpSp>
      <p:grpSp>
        <p:nvGrpSpPr>
          <p:cNvPr id="419" name="Google Shape;419;p15"/>
          <p:cNvGrpSpPr/>
          <p:nvPr/>
        </p:nvGrpSpPr>
        <p:grpSpPr>
          <a:xfrm>
            <a:off x="450000" y="450000"/>
            <a:ext cx="9018000" cy="276999"/>
            <a:chOff x="450000" y="450000"/>
            <a:chExt cx="9018000" cy="276999"/>
          </a:xfrm>
        </p:grpSpPr>
        <p:sp>
          <p:nvSpPr>
            <p:cNvPr id="420" name="Google Shape;420;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421" name="Google Shape;421;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22" name="Google Shape;422;p15"/>
          <p:cNvGrpSpPr/>
          <p:nvPr/>
        </p:nvGrpSpPr>
        <p:grpSpPr>
          <a:xfrm>
            <a:off x="2453518" y="2474007"/>
            <a:ext cx="4809160" cy="2520000"/>
            <a:chOff x="4239168" y="2285949"/>
            <a:chExt cx="4809160" cy="2520000"/>
          </a:xfrm>
        </p:grpSpPr>
        <p:sp>
          <p:nvSpPr>
            <p:cNvPr id="423" name="Google Shape;423;p15"/>
            <p:cNvSpPr/>
            <p:nvPr/>
          </p:nvSpPr>
          <p:spPr>
            <a:xfrm>
              <a:off x="6528328" y="2285949"/>
              <a:ext cx="2520000" cy="2520000"/>
            </a:xfrm>
            <a:prstGeom prst="mathMultiply">
              <a:avLst>
                <a:gd fmla="val 4556" name="adj1"/>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15"/>
            <p:cNvSpPr/>
            <p:nvPr/>
          </p:nvSpPr>
          <p:spPr>
            <a:xfrm>
              <a:off x="6950626" y="2825949"/>
              <a:ext cx="720000" cy="72000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15"/>
            <p:cNvSpPr/>
            <p:nvPr/>
          </p:nvSpPr>
          <p:spPr>
            <a:xfrm>
              <a:off x="4239168" y="3330861"/>
              <a:ext cx="720000" cy="72000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p15"/>
            <p:cNvSpPr/>
            <p:nvPr/>
          </p:nvSpPr>
          <p:spPr>
            <a:xfrm rot="-2700000">
              <a:off x="4203219" y="3655332"/>
              <a:ext cx="810000" cy="90000"/>
            </a:xfrm>
            <a:prstGeom prst="rect">
              <a:avLst/>
            </a:prstGeom>
            <a:solidFill>
              <a:schemeClr val="accent2">
                <a:alpha val="40000"/>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7" name="Google Shape;427;p15"/>
            <p:cNvCxnSpPr>
              <a:stCxn id="425" idx="3"/>
              <a:endCxn id="424" idx="1"/>
            </p:cNvCxnSpPr>
            <p:nvPr/>
          </p:nvCxnSpPr>
          <p:spPr>
            <a:xfrm flipH="1" rot="10800000">
              <a:off x="4959168" y="3185961"/>
              <a:ext cx="1991400" cy="504900"/>
            </a:xfrm>
            <a:prstGeom prst="straightConnector1">
              <a:avLst/>
            </a:prstGeom>
            <a:noFill/>
            <a:ln cap="flat" cmpd="sng" w="12700">
              <a:solidFill>
                <a:srgbClr val="FF0000"/>
              </a:solidFill>
              <a:prstDash val="solid"/>
              <a:miter lim="800000"/>
              <a:headEnd len="sm" w="sm" type="none"/>
              <a:tailEnd len="lg" w="lg" type="stealth"/>
            </a:ln>
          </p:spPr>
        </p:cxnSp>
      </p:grpSp>
      <p:sp>
        <p:nvSpPr>
          <p:cNvPr id="428" name="Google Shape;428;p15"/>
          <p:cNvSpPr txBox="1"/>
          <p:nvPr/>
        </p:nvSpPr>
        <p:spPr>
          <a:xfrm>
            <a:off x="2344867" y="3038564"/>
            <a:ext cx="955402" cy="289438"/>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Kernel</a:t>
            </a:r>
            <a:endParaRPr sz="1400">
              <a:solidFill>
                <a:srgbClr val="262626"/>
              </a:solidFill>
              <a:latin typeface="Arial"/>
              <a:ea typeface="Arial"/>
              <a:cs typeface="Arial"/>
              <a:sym typeface="Arial"/>
            </a:endParaRPr>
          </a:p>
        </p:txBody>
      </p:sp>
      <p:sp>
        <p:nvSpPr>
          <p:cNvPr id="429" name="Google Shape;429;p15"/>
          <p:cNvSpPr txBox="1"/>
          <p:nvPr/>
        </p:nvSpPr>
        <p:spPr>
          <a:xfrm>
            <a:off x="5524976" y="2458590"/>
            <a:ext cx="955402"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Hình ảnh</a:t>
            </a:r>
            <a:endParaRPr sz="1400">
              <a:solidFill>
                <a:srgbClr val="26262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p16"/>
          <p:cNvGrpSpPr/>
          <p:nvPr/>
        </p:nvGrpSpPr>
        <p:grpSpPr>
          <a:xfrm>
            <a:off x="559817" y="1428745"/>
            <a:ext cx="8783192" cy="215444"/>
            <a:chOff x="559817" y="2136914"/>
            <a:chExt cx="8783192" cy="215444"/>
          </a:xfrm>
        </p:grpSpPr>
        <p:sp>
          <p:nvSpPr>
            <p:cNvPr id="436" name="Google Shape;436;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7" name="Google Shape;437;p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bộ lọc tích chập để phát hiện các mẫu cục bộ:</a:t>
              </a:r>
              <a:endParaRPr/>
            </a:p>
          </p:txBody>
        </p:sp>
      </p:grpSp>
      <p:grpSp>
        <p:nvGrpSpPr>
          <p:cNvPr id="438" name="Google Shape;438;p16"/>
          <p:cNvGrpSpPr/>
          <p:nvPr/>
        </p:nvGrpSpPr>
        <p:grpSpPr>
          <a:xfrm>
            <a:off x="450000" y="450000"/>
            <a:ext cx="9018000" cy="276999"/>
            <a:chOff x="450000" y="450000"/>
            <a:chExt cx="9018000" cy="276999"/>
          </a:xfrm>
        </p:grpSpPr>
        <p:sp>
          <p:nvSpPr>
            <p:cNvPr id="439" name="Google Shape;439;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440" name="Google Shape;440;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41" name="Google Shape;441;p16"/>
          <p:cNvSpPr/>
          <p:nvPr/>
        </p:nvSpPr>
        <p:spPr>
          <a:xfrm>
            <a:off x="702940" y="5031283"/>
            <a:ext cx="8632825" cy="74557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2" name="Google Shape;442;p16"/>
          <p:cNvSpPr txBox="1"/>
          <p:nvPr/>
        </p:nvSpPr>
        <p:spPr>
          <a:xfrm>
            <a:off x="4550209" y="3179153"/>
            <a:ext cx="43204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002060"/>
                </a:solidFill>
                <a:latin typeface="Calibri"/>
                <a:ea typeface="Calibri"/>
                <a:cs typeface="Calibri"/>
                <a:sym typeface="Calibri"/>
              </a:rPr>
              <a:t>*</a:t>
            </a:r>
            <a:endParaRPr/>
          </a:p>
        </p:txBody>
      </p:sp>
      <p:graphicFrame>
        <p:nvGraphicFramePr>
          <p:cNvPr id="443" name="Google Shape;443;p16"/>
          <p:cNvGraphicFramePr/>
          <p:nvPr/>
        </p:nvGraphicFramePr>
        <p:xfrm>
          <a:off x="5135177" y="223551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FF0000"/>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800">
                          <a:solidFill>
                            <a:schemeClr val="dk1"/>
                          </a:solidFill>
                          <a:latin typeface="Arial"/>
                          <a:ea typeface="Arial"/>
                          <a:cs typeface="Arial"/>
                          <a:sym typeface="Arial"/>
                        </a:rPr>
                        <a:t>255</a:t>
                      </a:r>
                      <a:endParaRPr/>
                    </a:p>
                  </a:txBody>
                  <a:tcPr marT="45725" marB="45725" marR="91450" marL="91450" anchor="ctr"/>
                </a:tc>
              </a:tr>
            </a:tbl>
          </a:graphicData>
        </a:graphic>
      </p:graphicFrame>
      <p:graphicFrame>
        <p:nvGraphicFramePr>
          <p:cNvPr id="444" name="Google Shape;444;p16"/>
          <p:cNvGraphicFramePr/>
          <p:nvPr/>
        </p:nvGraphicFramePr>
        <p:xfrm>
          <a:off x="1822809" y="2250599"/>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FF0000"/>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r h="372900">
                <a:tc>
                  <a:txBody>
                    <a:bodyPr/>
                    <a:lstStyle/>
                    <a:p>
                      <a:pPr indent="0" lvl="0" marL="0" marR="0" rtl="0" algn="ctr">
                        <a:spcBef>
                          <a:spcPts val="0"/>
                        </a:spcBef>
                        <a:spcAft>
                          <a:spcPts val="0"/>
                        </a:spcAft>
                        <a:buNone/>
                      </a:pPr>
                      <a:r>
                        <a:rPr b="0" lang="en-US" sz="1600">
                          <a:solidFill>
                            <a:srgbClr val="262626"/>
                          </a:solidFill>
                          <a:latin typeface="Arial"/>
                          <a:ea typeface="Arial"/>
                          <a:cs typeface="Arial"/>
                          <a:sym typeface="Arial"/>
                        </a:rPr>
                        <a:t>1</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c>
                  <a:txBody>
                    <a:bodyPr/>
                    <a:lstStyle/>
                    <a:p>
                      <a:pPr indent="0" lvl="0" marL="0" marR="0" rtl="0" algn="ctr">
                        <a:spcBef>
                          <a:spcPts val="0"/>
                        </a:spcBef>
                        <a:spcAft>
                          <a:spcPts val="0"/>
                        </a:spcAft>
                        <a:buNone/>
                      </a:pPr>
                      <a:r>
                        <a:rPr b="0" lang="en-US" sz="1600">
                          <a:solidFill>
                            <a:srgbClr val="BFBFBF"/>
                          </a:solidFill>
                          <a:latin typeface="Arial"/>
                          <a:ea typeface="Arial"/>
                          <a:cs typeface="Arial"/>
                          <a:sym typeface="Arial"/>
                        </a:rPr>
                        <a:t>0</a:t>
                      </a:r>
                      <a:endParaRPr/>
                    </a:p>
                  </a:txBody>
                  <a:tcPr marT="45725" marB="45725" marR="91450" marL="91450" anchor="ctr"/>
                </a:tc>
              </a:tr>
            </a:tbl>
          </a:graphicData>
        </a:graphic>
      </p:graphicFrame>
      <p:sp>
        <p:nvSpPr>
          <p:cNvPr id="445" name="Google Shape;445;p16"/>
          <p:cNvSpPr txBox="1"/>
          <p:nvPr/>
        </p:nvSpPr>
        <p:spPr>
          <a:xfrm>
            <a:off x="5458443" y="1916832"/>
            <a:ext cx="1936852"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Ma trận hình ảnh cục bộ</a:t>
            </a:r>
            <a:endParaRPr sz="1400">
              <a:solidFill>
                <a:srgbClr val="262626"/>
              </a:solidFill>
              <a:latin typeface="Arial"/>
              <a:ea typeface="Arial"/>
              <a:cs typeface="Arial"/>
              <a:sym typeface="Arial"/>
            </a:endParaRPr>
          </a:p>
        </p:txBody>
      </p:sp>
      <p:sp>
        <p:nvSpPr>
          <p:cNvPr id="446" name="Google Shape;446;p16"/>
          <p:cNvSpPr txBox="1"/>
          <p:nvPr/>
        </p:nvSpPr>
        <p:spPr>
          <a:xfrm>
            <a:off x="2471941" y="1916832"/>
            <a:ext cx="1285118"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Ma trânh kernel</a:t>
            </a:r>
            <a:endParaRPr sz="1400">
              <a:solidFill>
                <a:srgbClr val="2626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17"/>
          <p:cNvGrpSpPr/>
          <p:nvPr/>
        </p:nvGrpSpPr>
        <p:grpSpPr>
          <a:xfrm>
            <a:off x="559817" y="1428745"/>
            <a:ext cx="8783192" cy="215444"/>
            <a:chOff x="559817" y="2136914"/>
            <a:chExt cx="8783192" cy="215444"/>
          </a:xfrm>
        </p:grpSpPr>
        <p:sp>
          <p:nvSpPr>
            <p:cNvPr id="453" name="Google Shape;453;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4" name="Google Shape;454;p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 trong mạng nơ-ron:</a:t>
              </a:r>
              <a:endParaRPr/>
            </a:p>
          </p:txBody>
        </p:sp>
      </p:grpSp>
      <p:sp>
        <p:nvSpPr>
          <p:cNvPr id="455" name="Google Shape;455;p17"/>
          <p:cNvSpPr/>
          <p:nvPr/>
        </p:nvSpPr>
        <p:spPr>
          <a:xfrm>
            <a:off x="702940"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triển khai một bộ lọc tích chập với mạng nơ-ron.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cạnh chỉ nối cục bộ </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giống như khi kernel được áp dụng.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a:t>
            </a:r>
            <a:r>
              <a:rPr lang="en-US" sz="1300">
                <a:solidFill>
                  <a:srgbClr val="FF0000"/>
                </a:solidFill>
                <a:latin typeface="Arial"/>
                <a:ea typeface="Arial"/>
                <a:cs typeface="Arial"/>
                <a:sym typeface="Arial"/>
              </a:rPr>
              <a:t>trọng số </a:t>
            </a:r>
            <a:r>
              <a:rPr lang="en-US" sz="1300">
                <a:solidFill>
                  <a:srgbClr val="262626"/>
                </a:solidFill>
                <a:latin typeface="Arial"/>
                <a:ea typeface="Arial"/>
                <a:cs typeface="Arial"/>
                <a:sym typeface="Arial"/>
              </a:rPr>
              <a:t>là các phần tử kernel </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có thể được </a:t>
            </a:r>
            <a:r>
              <a:rPr lang="en-US" sz="1300">
                <a:solidFill>
                  <a:srgbClr val="FF0000"/>
                </a:solidFill>
                <a:latin typeface="Arial"/>
                <a:ea typeface="Arial"/>
                <a:cs typeface="Arial"/>
                <a:sym typeface="Arial"/>
              </a:rPr>
              <a:t>đào tạo </a:t>
            </a:r>
            <a:r>
              <a:rPr lang="en-US" sz="1300">
                <a:solidFill>
                  <a:srgbClr val="262626"/>
                </a:solidFill>
                <a:latin typeface="Arial"/>
                <a:ea typeface="Arial"/>
                <a:cs typeface="Arial"/>
                <a:sym typeface="Arial"/>
              </a:rPr>
              <a:t>với dữ liệu!</a:t>
            </a:r>
            <a:endParaRPr sz="1300">
              <a:solidFill>
                <a:srgbClr val="262626"/>
              </a:solidFill>
              <a:latin typeface="Arial"/>
              <a:ea typeface="Arial"/>
              <a:cs typeface="Arial"/>
              <a:sym typeface="Arial"/>
            </a:endParaRPr>
          </a:p>
        </p:txBody>
      </p:sp>
      <p:grpSp>
        <p:nvGrpSpPr>
          <p:cNvPr id="456" name="Google Shape;456;p17"/>
          <p:cNvGrpSpPr/>
          <p:nvPr/>
        </p:nvGrpSpPr>
        <p:grpSpPr>
          <a:xfrm>
            <a:off x="450000" y="450000"/>
            <a:ext cx="9018000" cy="276999"/>
            <a:chOff x="450000" y="450000"/>
            <a:chExt cx="9018000" cy="276999"/>
          </a:xfrm>
        </p:grpSpPr>
        <p:sp>
          <p:nvSpPr>
            <p:cNvPr id="457" name="Google Shape;457;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458" name="Google Shape;458;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59" name="Google Shape;459;p17"/>
          <p:cNvGrpSpPr/>
          <p:nvPr/>
        </p:nvGrpSpPr>
        <p:grpSpPr>
          <a:xfrm>
            <a:off x="2739900" y="3068960"/>
            <a:ext cx="4342690" cy="2525327"/>
            <a:chOff x="2414385" y="3300713"/>
            <a:chExt cx="5051362" cy="2937429"/>
          </a:xfrm>
        </p:grpSpPr>
        <p:grpSp>
          <p:nvGrpSpPr>
            <p:cNvPr id="460" name="Google Shape;460;p17"/>
            <p:cNvGrpSpPr/>
            <p:nvPr/>
          </p:nvGrpSpPr>
          <p:grpSpPr>
            <a:xfrm>
              <a:off x="2544883" y="3661829"/>
              <a:ext cx="1294353" cy="1992152"/>
              <a:chOff x="3995570" y="3670637"/>
              <a:chExt cx="1294353" cy="1992152"/>
            </a:xfrm>
          </p:grpSpPr>
          <p:sp>
            <p:nvSpPr>
              <p:cNvPr id="461" name="Google Shape;461;p17"/>
              <p:cNvSpPr/>
              <p:nvPr/>
            </p:nvSpPr>
            <p:spPr>
              <a:xfrm>
                <a:off x="3995570" y="3670637"/>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17"/>
              <p:cNvSpPr/>
              <p:nvPr/>
            </p:nvSpPr>
            <p:spPr>
              <a:xfrm>
                <a:off x="3995570" y="4217035"/>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17"/>
              <p:cNvSpPr/>
              <p:nvPr/>
            </p:nvSpPr>
            <p:spPr>
              <a:xfrm>
                <a:off x="3995570" y="4759912"/>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17"/>
              <p:cNvSpPr/>
              <p:nvPr/>
            </p:nvSpPr>
            <p:spPr>
              <a:xfrm>
                <a:off x="3995570" y="530278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17"/>
              <p:cNvSpPr/>
              <p:nvPr/>
            </p:nvSpPr>
            <p:spPr>
              <a:xfrm>
                <a:off x="4929923" y="4492446"/>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17"/>
              <p:cNvSpPr/>
              <p:nvPr/>
            </p:nvSpPr>
            <p:spPr>
              <a:xfrm>
                <a:off x="4929923" y="5035323"/>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17"/>
              <p:cNvSpPr/>
              <p:nvPr/>
            </p:nvSpPr>
            <p:spPr>
              <a:xfrm>
                <a:off x="4929923" y="3949569"/>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8" name="Google Shape;468;p17"/>
              <p:cNvCxnSpPr>
                <a:stCxn id="461" idx="6"/>
                <a:endCxn id="467" idx="2"/>
              </p:cNvCxnSpPr>
              <p:nvPr/>
            </p:nvCxnSpPr>
            <p:spPr>
              <a:xfrm>
                <a:off x="4355570" y="3850637"/>
                <a:ext cx="574500" cy="2790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69" name="Google Shape;469;p17"/>
              <p:cNvCxnSpPr>
                <a:stCxn id="461" idx="6"/>
                <a:endCxn id="465" idx="2"/>
              </p:cNvCxnSpPr>
              <p:nvPr/>
            </p:nvCxnSpPr>
            <p:spPr>
              <a:xfrm>
                <a:off x="4355570" y="3850637"/>
                <a:ext cx="574500" cy="8217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0" name="Google Shape;470;p17"/>
              <p:cNvCxnSpPr>
                <a:stCxn id="461" idx="6"/>
                <a:endCxn id="466" idx="2"/>
              </p:cNvCxnSpPr>
              <p:nvPr/>
            </p:nvCxnSpPr>
            <p:spPr>
              <a:xfrm>
                <a:off x="4355570" y="3850637"/>
                <a:ext cx="574500" cy="13647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1" name="Google Shape;471;p17"/>
              <p:cNvCxnSpPr>
                <a:stCxn id="462" idx="6"/>
                <a:endCxn id="467" idx="2"/>
              </p:cNvCxnSpPr>
              <p:nvPr/>
            </p:nvCxnSpPr>
            <p:spPr>
              <a:xfrm flipH="1" rot="10800000">
                <a:off x="4355570" y="4129435"/>
                <a:ext cx="574500" cy="2676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2" name="Google Shape;472;p17"/>
              <p:cNvCxnSpPr>
                <a:stCxn id="462" idx="6"/>
                <a:endCxn id="465" idx="2"/>
              </p:cNvCxnSpPr>
              <p:nvPr/>
            </p:nvCxnSpPr>
            <p:spPr>
              <a:xfrm>
                <a:off x="4355570" y="4397035"/>
                <a:ext cx="574500" cy="2754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3" name="Google Shape;473;p17"/>
              <p:cNvCxnSpPr>
                <a:stCxn id="462" idx="6"/>
                <a:endCxn id="466" idx="2"/>
              </p:cNvCxnSpPr>
              <p:nvPr/>
            </p:nvCxnSpPr>
            <p:spPr>
              <a:xfrm>
                <a:off x="4355570" y="4397035"/>
                <a:ext cx="574500" cy="8184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4" name="Google Shape;474;p17"/>
              <p:cNvCxnSpPr>
                <a:stCxn id="463" idx="6"/>
                <a:endCxn id="467" idx="2"/>
              </p:cNvCxnSpPr>
              <p:nvPr/>
            </p:nvCxnSpPr>
            <p:spPr>
              <a:xfrm flipH="1" rot="10800000">
                <a:off x="4355570" y="4129612"/>
                <a:ext cx="574500" cy="8103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5" name="Google Shape;475;p17"/>
              <p:cNvCxnSpPr>
                <a:stCxn id="463" idx="6"/>
                <a:endCxn id="465" idx="2"/>
              </p:cNvCxnSpPr>
              <p:nvPr/>
            </p:nvCxnSpPr>
            <p:spPr>
              <a:xfrm flipH="1" rot="10800000">
                <a:off x="4355570" y="4672312"/>
                <a:ext cx="574500" cy="2676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6" name="Google Shape;476;p17"/>
              <p:cNvCxnSpPr>
                <a:stCxn id="463" idx="6"/>
                <a:endCxn id="466" idx="2"/>
              </p:cNvCxnSpPr>
              <p:nvPr/>
            </p:nvCxnSpPr>
            <p:spPr>
              <a:xfrm>
                <a:off x="4355570" y="4939912"/>
                <a:ext cx="574500" cy="2754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7" name="Google Shape;477;p17"/>
              <p:cNvCxnSpPr>
                <a:stCxn id="464" idx="6"/>
                <a:endCxn id="467" idx="2"/>
              </p:cNvCxnSpPr>
              <p:nvPr/>
            </p:nvCxnSpPr>
            <p:spPr>
              <a:xfrm flipH="1" rot="10800000">
                <a:off x="4355570" y="4129489"/>
                <a:ext cx="574500" cy="13533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8" name="Google Shape;478;p17"/>
              <p:cNvCxnSpPr>
                <a:stCxn id="464" idx="6"/>
                <a:endCxn id="465" idx="2"/>
              </p:cNvCxnSpPr>
              <p:nvPr/>
            </p:nvCxnSpPr>
            <p:spPr>
              <a:xfrm flipH="1" rot="10800000">
                <a:off x="4355570" y="4672489"/>
                <a:ext cx="574500" cy="8103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479" name="Google Shape;479;p17"/>
              <p:cNvCxnSpPr>
                <a:stCxn id="464" idx="6"/>
                <a:endCxn id="466" idx="2"/>
              </p:cNvCxnSpPr>
              <p:nvPr/>
            </p:nvCxnSpPr>
            <p:spPr>
              <a:xfrm flipH="1" rot="10800000">
                <a:off x="4355570" y="5215189"/>
                <a:ext cx="574500" cy="267600"/>
              </a:xfrm>
              <a:prstGeom prst="straightConnector1">
                <a:avLst/>
              </a:prstGeom>
              <a:noFill/>
              <a:ln cap="flat" cmpd="sng" w="9525">
                <a:solidFill>
                  <a:schemeClr val="dk1">
                    <a:alpha val="49803"/>
                  </a:schemeClr>
                </a:solidFill>
                <a:prstDash val="solid"/>
                <a:miter lim="800000"/>
                <a:headEnd len="sm" w="sm" type="none"/>
                <a:tailEnd len="med" w="med" type="stealth"/>
              </a:ln>
            </p:spPr>
          </p:cxnSp>
        </p:grpSp>
        <p:sp>
          <p:nvSpPr>
            <p:cNvPr id="480" name="Google Shape;480;p17"/>
            <p:cNvSpPr txBox="1"/>
            <p:nvPr/>
          </p:nvSpPr>
          <p:spPr>
            <a:xfrm>
              <a:off x="2414385" y="5943685"/>
              <a:ext cx="1481245" cy="250602"/>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Nối toàn bộ</a:t>
              </a:r>
              <a:endParaRPr sz="1400">
                <a:solidFill>
                  <a:srgbClr val="262626"/>
                </a:solidFill>
                <a:latin typeface="Arial"/>
                <a:ea typeface="Arial"/>
                <a:cs typeface="Arial"/>
                <a:sym typeface="Arial"/>
              </a:endParaRPr>
            </a:p>
          </p:txBody>
        </p:sp>
        <p:grpSp>
          <p:nvGrpSpPr>
            <p:cNvPr id="481" name="Google Shape;481;p17"/>
            <p:cNvGrpSpPr/>
            <p:nvPr/>
          </p:nvGrpSpPr>
          <p:grpSpPr>
            <a:xfrm>
              <a:off x="6171394" y="3300713"/>
              <a:ext cx="1294353" cy="2535028"/>
              <a:chOff x="7209761" y="3310637"/>
              <a:chExt cx="1294353" cy="2535028"/>
            </a:xfrm>
          </p:grpSpPr>
          <p:sp>
            <p:nvSpPr>
              <p:cNvPr id="482" name="Google Shape;482;p17"/>
              <p:cNvSpPr/>
              <p:nvPr/>
            </p:nvSpPr>
            <p:spPr>
              <a:xfrm>
                <a:off x="7209761" y="3310637"/>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17"/>
              <p:cNvSpPr/>
              <p:nvPr/>
            </p:nvSpPr>
            <p:spPr>
              <a:xfrm>
                <a:off x="7209761" y="3857035"/>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17"/>
              <p:cNvSpPr/>
              <p:nvPr/>
            </p:nvSpPr>
            <p:spPr>
              <a:xfrm>
                <a:off x="7209761" y="4399912"/>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17"/>
              <p:cNvSpPr/>
              <p:nvPr/>
            </p:nvSpPr>
            <p:spPr>
              <a:xfrm>
                <a:off x="7209761" y="494278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7"/>
              <p:cNvSpPr/>
              <p:nvPr/>
            </p:nvSpPr>
            <p:spPr>
              <a:xfrm>
                <a:off x="8144114" y="4399912"/>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17"/>
              <p:cNvSpPr/>
              <p:nvPr/>
            </p:nvSpPr>
            <p:spPr>
              <a:xfrm>
                <a:off x="8144114" y="4942789"/>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17"/>
              <p:cNvSpPr/>
              <p:nvPr/>
            </p:nvSpPr>
            <p:spPr>
              <a:xfrm>
                <a:off x="8144114" y="3857035"/>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9" name="Google Shape;489;p17"/>
              <p:cNvCxnSpPr>
                <a:stCxn id="482" idx="6"/>
                <a:endCxn id="488" idx="2"/>
              </p:cNvCxnSpPr>
              <p:nvPr/>
            </p:nvCxnSpPr>
            <p:spPr>
              <a:xfrm>
                <a:off x="7569761" y="3490637"/>
                <a:ext cx="574500" cy="546300"/>
              </a:xfrm>
              <a:prstGeom prst="straightConnector1">
                <a:avLst/>
              </a:prstGeom>
              <a:noFill/>
              <a:ln cap="flat" cmpd="sng" w="9525">
                <a:solidFill>
                  <a:srgbClr val="00B050">
                    <a:alpha val="49803"/>
                  </a:srgbClr>
                </a:solidFill>
                <a:prstDash val="solid"/>
                <a:miter lim="800000"/>
                <a:headEnd len="sm" w="sm" type="none"/>
                <a:tailEnd len="med" w="med" type="stealth"/>
              </a:ln>
            </p:spPr>
          </p:cxnSp>
          <p:cxnSp>
            <p:nvCxnSpPr>
              <p:cNvPr id="490" name="Google Shape;490;p17"/>
              <p:cNvCxnSpPr>
                <a:stCxn id="483" idx="6"/>
                <a:endCxn id="488" idx="2"/>
              </p:cNvCxnSpPr>
              <p:nvPr/>
            </p:nvCxnSpPr>
            <p:spPr>
              <a:xfrm>
                <a:off x="7569761" y="4037035"/>
                <a:ext cx="574500" cy="0"/>
              </a:xfrm>
              <a:prstGeom prst="straightConnector1">
                <a:avLst/>
              </a:prstGeom>
              <a:noFill/>
              <a:ln cap="flat" cmpd="sng" w="9525">
                <a:solidFill>
                  <a:srgbClr val="FF0000">
                    <a:alpha val="49803"/>
                  </a:srgbClr>
                </a:solidFill>
                <a:prstDash val="solid"/>
                <a:miter lim="800000"/>
                <a:headEnd len="sm" w="sm" type="none"/>
                <a:tailEnd len="med" w="med" type="stealth"/>
              </a:ln>
            </p:spPr>
          </p:cxnSp>
          <p:cxnSp>
            <p:nvCxnSpPr>
              <p:cNvPr id="491" name="Google Shape;491;p17"/>
              <p:cNvCxnSpPr>
                <a:stCxn id="484" idx="6"/>
                <a:endCxn id="488" idx="2"/>
              </p:cNvCxnSpPr>
              <p:nvPr/>
            </p:nvCxnSpPr>
            <p:spPr>
              <a:xfrm flipH="1" rot="10800000">
                <a:off x="7569761" y="4036912"/>
                <a:ext cx="574500" cy="543000"/>
              </a:xfrm>
              <a:prstGeom prst="straightConnector1">
                <a:avLst/>
              </a:prstGeom>
              <a:noFill/>
              <a:ln cap="flat" cmpd="sng" w="9525">
                <a:solidFill>
                  <a:srgbClr val="7030A0">
                    <a:alpha val="49803"/>
                  </a:srgbClr>
                </a:solidFill>
                <a:prstDash val="solid"/>
                <a:miter lim="800000"/>
                <a:headEnd len="sm" w="sm" type="none"/>
                <a:tailEnd len="med" w="med" type="stealth"/>
              </a:ln>
            </p:spPr>
          </p:cxnSp>
          <p:cxnSp>
            <p:nvCxnSpPr>
              <p:cNvPr id="492" name="Google Shape;492;p17"/>
              <p:cNvCxnSpPr>
                <a:stCxn id="483" idx="6"/>
                <a:endCxn id="486" idx="2"/>
              </p:cNvCxnSpPr>
              <p:nvPr/>
            </p:nvCxnSpPr>
            <p:spPr>
              <a:xfrm>
                <a:off x="7569761" y="4037035"/>
                <a:ext cx="574500" cy="543000"/>
              </a:xfrm>
              <a:prstGeom prst="straightConnector1">
                <a:avLst/>
              </a:prstGeom>
              <a:noFill/>
              <a:ln cap="flat" cmpd="sng" w="9525">
                <a:solidFill>
                  <a:srgbClr val="00B050">
                    <a:alpha val="49803"/>
                  </a:srgbClr>
                </a:solidFill>
                <a:prstDash val="solid"/>
                <a:miter lim="800000"/>
                <a:headEnd len="sm" w="sm" type="none"/>
                <a:tailEnd len="med" w="med" type="stealth"/>
              </a:ln>
            </p:spPr>
          </p:cxnSp>
          <p:cxnSp>
            <p:nvCxnSpPr>
              <p:cNvPr id="493" name="Google Shape;493;p17"/>
              <p:cNvCxnSpPr>
                <a:stCxn id="484" idx="6"/>
                <a:endCxn id="486" idx="2"/>
              </p:cNvCxnSpPr>
              <p:nvPr/>
            </p:nvCxnSpPr>
            <p:spPr>
              <a:xfrm>
                <a:off x="7569761" y="4579912"/>
                <a:ext cx="574500" cy="0"/>
              </a:xfrm>
              <a:prstGeom prst="straightConnector1">
                <a:avLst/>
              </a:prstGeom>
              <a:noFill/>
              <a:ln cap="flat" cmpd="sng" w="9525">
                <a:solidFill>
                  <a:srgbClr val="FF0000">
                    <a:alpha val="49803"/>
                  </a:srgbClr>
                </a:solidFill>
                <a:prstDash val="solid"/>
                <a:miter lim="800000"/>
                <a:headEnd len="sm" w="sm" type="none"/>
                <a:tailEnd len="med" w="med" type="stealth"/>
              </a:ln>
            </p:spPr>
          </p:cxnSp>
          <p:cxnSp>
            <p:nvCxnSpPr>
              <p:cNvPr id="494" name="Google Shape;494;p17"/>
              <p:cNvCxnSpPr>
                <a:stCxn id="485" idx="6"/>
                <a:endCxn id="486" idx="2"/>
              </p:cNvCxnSpPr>
              <p:nvPr/>
            </p:nvCxnSpPr>
            <p:spPr>
              <a:xfrm flipH="1" rot="10800000">
                <a:off x="7569761" y="4579789"/>
                <a:ext cx="574500" cy="543000"/>
              </a:xfrm>
              <a:prstGeom prst="straightConnector1">
                <a:avLst/>
              </a:prstGeom>
              <a:noFill/>
              <a:ln cap="flat" cmpd="sng" w="9525">
                <a:solidFill>
                  <a:srgbClr val="7030A0">
                    <a:alpha val="49803"/>
                  </a:srgbClr>
                </a:solidFill>
                <a:prstDash val="solid"/>
                <a:miter lim="800000"/>
                <a:headEnd len="sm" w="sm" type="none"/>
                <a:tailEnd len="med" w="med" type="stealth"/>
              </a:ln>
            </p:spPr>
          </p:cxnSp>
          <p:sp>
            <p:nvSpPr>
              <p:cNvPr id="495" name="Google Shape;495;p17"/>
              <p:cNvSpPr/>
              <p:nvPr/>
            </p:nvSpPr>
            <p:spPr>
              <a:xfrm>
                <a:off x="7209761" y="5485665"/>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96" name="Google Shape;496;p17"/>
              <p:cNvCxnSpPr>
                <a:stCxn id="484" idx="6"/>
                <a:endCxn id="487" idx="2"/>
              </p:cNvCxnSpPr>
              <p:nvPr/>
            </p:nvCxnSpPr>
            <p:spPr>
              <a:xfrm>
                <a:off x="7569761" y="4579912"/>
                <a:ext cx="574500" cy="543000"/>
              </a:xfrm>
              <a:prstGeom prst="straightConnector1">
                <a:avLst/>
              </a:prstGeom>
              <a:noFill/>
              <a:ln cap="flat" cmpd="sng" w="9525">
                <a:solidFill>
                  <a:srgbClr val="00B050">
                    <a:alpha val="49803"/>
                  </a:srgbClr>
                </a:solidFill>
                <a:prstDash val="solid"/>
                <a:miter lim="800000"/>
                <a:headEnd len="sm" w="sm" type="none"/>
                <a:tailEnd len="med" w="med" type="stealth"/>
              </a:ln>
            </p:spPr>
          </p:cxnSp>
          <p:cxnSp>
            <p:nvCxnSpPr>
              <p:cNvPr id="497" name="Google Shape;497;p17"/>
              <p:cNvCxnSpPr>
                <a:stCxn id="485" idx="6"/>
                <a:endCxn id="487" idx="2"/>
              </p:cNvCxnSpPr>
              <p:nvPr/>
            </p:nvCxnSpPr>
            <p:spPr>
              <a:xfrm>
                <a:off x="7569761" y="5122789"/>
                <a:ext cx="574500" cy="0"/>
              </a:xfrm>
              <a:prstGeom prst="straightConnector1">
                <a:avLst/>
              </a:prstGeom>
              <a:noFill/>
              <a:ln cap="flat" cmpd="sng" w="9525">
                <a:solidFill>
                  <a:srgbClr val="FF0000">
                    <a:alpha val="49803"/>
                  </a:srgbClr>
                </a:solidFill>
                <a:prstDash val="solid"/>
                <a:miter lim="800000"/>
                <a:headEnd len="sm" w="sm" type="none"/>
                <a:tailEnd len="med" w="med" type="stealth"/>
              </a:ln>
            </p:spPr>
          </p:cxnSp>
          <p:cxnSp>
            <p:nvCxnSpPr>
              <p:cNvPr id="498" name="Google Shape;498;p17"/>
              <p:cNvCxnSpPr>
                <a:stCxn id="495" idx="6"/>
                <a:endCxn id="487" idx="2"/>
              </p:cNvCxnSpPr>
              <p:nvPr/>
            </p:nvCxnSpPr>
            <p:spPr>
              <a:xfrm flipH="1" rot="10800000">
                <a:off x="7569761" y="5122665"/>
                <a:ext cx="574500" cy="543000"/>
              </a:xfrm>
              <a:prstGeom prst="straightConnector1">
                <a:avLst/>
              </a:prstGeom>
              <a:noFill/>
              <a:ln cap="flat" cmpd="sng" w="9525">
                <a:solidFill>
                  <a:srgbClr val="7030A0">
                    <a:alpha val="49803"/>
                  </a:srgbClr>
                </a:solidFill>
                <a:prstDash val="solid"/>
                <a:miter lim="800000"/>
                <a:headEnd len="sm" w="sm" type="none"/>
                <a:tailEnd len="med" w="med" type="stealth"/>
              </a:ln>
            </p:spPr>
          </p:cxnSp>
        </p:grpSp>
        <p:sp>
          <p:nvSpPr>
            <p:cNvPr id="499" name="Google Shape;499;p17"/>
            <p:cNvSpPr txBox="1"/>
            <p:nvPr/>
          </p:nvSpPr>
          <p:spPr>
            <a:xfrm>
              <a:off x="6260125" y="5987540"/>
              <a:ext cx="1116890" cy="250602"/>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Tích chập</a:t>
              </a:r>
              <a:endParaRPr sz="1400">
                <a:solidFill>
                  <a:srgbClr val="262626"/>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18"/>
          <p:cNvGrpSpPr/>
          <p:nvPr/>
        </p:nvGrpSpPr>
        <p:grpSpPr>
          <a:xfrm>
            <a:off x="559817" y="1428745"/>
            <a:ext cx="8783192" cy="215444"/>
            <a:chOff x="559817" y="2136914"/>
            <a:chExt cx="8783192" cy="215444"/>
          </a:xfrm>
        </p:grpSpPr>
        <p:sp>
          <p:nvSpPr>
            <p:cNvPr id="506" name="Google Shape;506;p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7" name="Google Shape;507;p1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Convolution:</a:t>
              </a:r>
              <a:endParaRPr/>
            </a:p>
          </p:txBody>
        </p:sp>
      </p:grpSp>
      <p:sp>
        <p:nvSpPr>
          <p:cNvPr id="508" name="Google Shape;508;p1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ảnh được quét bởi một kernel và tầng tiếp theo (bản đồ đặc trưng) được tạo ra. </a:t>
            </a:r>
            <a:endParaRPr/>
          </a:p>
        </p:txBody>
      </p:sp>
      <p:grpSp>
        <p:nvGrpSpPr>
          <p:cNvPr id="509" name="Google Shape;509;p18"/>
          <p:cNvGrpSpPr/>
          <p:nvPr/>
        </p:nvGrpSpPr>
        <p:grpSpPr>
          <a:xfrm>
            <a:off x="450000" y="450000"/>
            <a:ext cx="9018000" cy="276999"/>
            <a:chOff x="450000" y="450000"/>
            <a:chExt cx="9018000" cy="276999"/>
          </a:xfrm>
        </p:grpSpPr>
        <p:sp>
          <p:nvSpPr>
            <p:cNvPr id="510" name="Google Shape;510;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511" name="Google Shape;511;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12" name="Google Shape;512;p18"/>
          <p:cNvGrpSpPr/>
          <p:nvPr/>
        </p:nvGrpSpPr>
        <p:grpSpPr>
          <a:xfrm>
            <a:off x="3111734" y="3213176"/>
            <a:ext cx="3600000" cy="1800000"/>
            <a:chOff x="4475898" y="3349078"/>
            <a:chExt cx="3600000" cy="1800000"/>
          </a:xfrm>
        </p:grpSpPr>
        <p:sp>
          <p:nvSpPr>
            <p:cNvPr id="513" name="Google Shape;513;p18"/>
            <p:cNvSpPr/>
            <p:nvPr/>
          </p:nvSpPr>
          <p:spPr>
            <a:xfrm>
              <a:off x="4475898" y="3349078"/>
              <a:ext cx="3600000" cy="1800000"/>
            </a:xfrm>
            <a:prstGeom prst="flowChartDecision">
              <a:avLst/>
            </a:prstGeom>
            <a:solidFill>
              <a:schemeClr val="dk1">
                <a:alpha val="9803"/>
              </a:schemeClr>
            </a:solidFill>
            <a:ln cap="flat" cmpd="sng" w="9525">
              <a:solidFill>
                <a:schemeClr val="dk1">
                  <a:alpha val="20000"/>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4" name="Google Shape;514;p18"/>
            <p:cNvGrpSpPr/>
            <p:nvPr/>
          </p:nvGrpSpPr>
          <p:grpSpPr>
            <a:xfrm rot="-3483268">
              <a:off x="5865738" y="3642425"/>
              <a:ext cx="828536" cy="1152227"/>
              <a:chOff x="3044852" y="3247982"/>
              <a:chExt cx="828536" cy="1152227"/>
            </a:xfrm>
          </p:grpSpPr>
          <p:sp>
            <p:nvSpPr>
              <p:cNvPr id="515" name="Google Shape;515;p18"/>
              <p:cNvSpPr/>
              <p:nvPr/>
            </p:nvSpPr>
            <p:spPr>
              <a:xfrm>
                <a:off x="3359696" y="3247982"/>
                <a:ext cx="180000" cy="181018"/>
              </a:xfrm>
              <a:prstGeom prst="ellipse">
                <a:avLst/>
              </a:prstGeom>
              <a:solidFill>
                <a:schemeClr val="accent2">
                  <a:alpha val="29803"/>
                </a:schemeClr>
              </a:solidFill>
              <a:ln cap="flat" cmpd="sng" w="12700">
                <a:solidFill>
                  <a:srgbClr val="FF0000">
                    <a:alpha val="4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6" name="Google Shape;516;p18"/>
              <p:cNvCxnSpPr>
                <a:stCxn id="515" idx="4"/>
              </p:cNvCxnSpPr>
              <p:nvPr/>
            </p:nvCxnSpPr>
            <p:spPr>
              <a:xfrm rot="3483848">
                <a:off x="3264576" y="3529908"/>
                <a:ext cx="366940" cy="232585"/>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17" name="Google Shape;517;p18"/>
              <p:cNvCxnSpPr/>
              <p:nvPr/>
            </p:nvCxnSpPr>
            <p:spPr>
              <a:xfrm flipH="1">
                <a:off x="3216934" y="3560737"/>
                <a:ext cx="242064" cy="138263"/>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18" name="Google Shape;518;p18"/>
              <p:cNvCxnSpPr/>
              <p:nvPr/>
            </p:nvCxnSpPr>
            <p:spPr>
              <a:xfrm rot="10800000">
                <a:off x="3446586" y="3560737"/>
                <a:ext cx="229651" cy="138263"/>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19" name="Google Shape;519;p18"/>
              <p:cNvCxnSpPr/>
              <p:nvPr/>
            </p:nvCxnSpPr>
            <p:spPr>
              <a:xfrm flipH="1" rot="10800000">
                <a:off x="3659685" y="3529503"/>
                <a:ext cx="142728" cy="177910"/>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20" name="Google Shape;520;p18"/>
              <p:cNvCxnSpPr/>
              <p:nvPr/>
            </p:nvCxnSpPr>
            <p:spPr>
              <a:xfrm flipH="1" rot="10800000">
                <a:off x="3090154" y="3685527"/>
                <a:ext cx="142728" cy="177910"/>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21" name="Google Shape;521;p18"/>
              <p:cNvCxnSpPr/>
              <p:nvPr/>
            </p:nvCxnSpPr>
            <p:spPr>
              <a:xfrm>
                <a:off x="3446585" y="3873831"/>
                <a:ext cx="173777" cy="218207"/>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22" name="Google Shape;522;p18"/>
              <p:cNvCxnSpPr/>
              <p:nvPr/>
            </p:nvCxnSpPr>
            <p:spPr>
              <a:xfrm>
                <a:off x="3614172" y="4079625"/>
                <a:ext cx="116877" cy="248858"/>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23" name="Google Shape;523;p18"/>
              <p:cNvCxnSpPr/>
              <p:nvPr/>
            </p:nvCxnSpPr>
            <p:spPr>
              <a:xfrm flipH="1">
                <a:off x="3335898" y="3858506"/>
                <a:ext cx="108636" cy="251770"/>
              </a:xfrm>
              <a:prstGeom prst="straightConnector1">
                <a:avLst/>
              </a:prstGeom>
              <a:noFill/>
              <a:ln cap="flat" cmpd="sng" w="25400">
                <a:solidFill>
                  <a:srgbClr val="FF0000">
                    <a:alpha val="40000"/>
                  </a:srgbClr>
                </a:solidFill>
                <a:prstDash val="solid"/>
                <a:miter lim="800000"/>
                <a:headEnd len="sm" w="sm" type="none"/>
                <a:tailEnd len="sm" w="sm" type="none"/>
              </a:ln>
            </p:spPr>
          </p:cxnSp>
          <p:cxnSp>
            <p:nvCxnSpPr>
              <p:cNvPr id="524" name="Google Shape;524;p18"/>
              <p:cNvCxnSpPr/>
              <p:nvPr/>
            </p:nvCxnSpPr>
            <p:spPr>
              <a:xfrm flipH="1">
                <a:off x="3190130" y="4079920"/>
                <a:ext cx="166492" cy="194793"/>
              </a:xfrm>
              <a:prstGeom prst="straightConnector1">
                <a:avLst/>
              </a:prstGeom>
              <a:noFill/>
              <a:ln cap="flat" cmpd="sng" w="25400">
                <a:solidFill>
                  <a:srgbClr val="FF0000">
                    <a:alpha val="40000"/>
                  </a:srgbClr>
                </a:solidFill>
                <a:prstDash val="solid"/>
                <a:miter lim="800000"/>
                <a:headEnd len="sm" w="sm" type="none"/>
                <a:tailEnd len="sm" w="sm" type="none"/>
              </a:ln>
            </p:spPr>
          </p:cxnSp>
          <p:sp>
            <p:nvSpPr>
              <p:cNvPr id="525" name="Google Shape;525;p18"/>
              <p:cNvSpPr/>
              <p:nvPr/>
            </p:nvSpPr>
            <p:spPr>
              <a:xfrm>
                <a:off x="3801388" y="3464744"/>
                <a:ext cx="72000" cy="72000"/>
              </a:xfrm>
              <a:prstGeom prst="ellipse">
                <a:avLst/>
              </a:prstGeom>
              <a:solidFill>
                <a:srgbClr val="7030A0">
                  <a:alpha val="29803"/>
                </a:srgbClr>
              </a:solidFill>
              <a:ln cap="flat" cmpd="sng" w="12700">
                <a:solidFill>
                  <a:srgbClr val="FF0000">
                    <a:alpha val="4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18"/>
              <p:cNvSpPr/>
              <p:nvPr/>
            </p:nvSpPr>
            <p:spPr>
              <a:xfrm>
                <a:off x="3044852" y="3847334"/>
                <a:ext cx="72000" cy="72000"/>
              </a:xfrm>
              <a:prstGeom prst="ellipse">
                <a:avLst/>
              </a:prstGeom>
              <a:solidFill>
                <a:srgbClr val="7030A0">
                  <a:alpha val="29803"/>
                </a:srgbClr>
              </a:solidFill>
              <a:ln cap="flat" cmpd="sng" w="12700">
                <a:solidFill>
                  <a:srgbClr val="FF0000">
                    <a:alpha val="4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18"/>
              <p:cNvSpPr/>
              <p:nvPr/>
            </p:nvSpPr>
            <p:spPr>
              <a:xfrm rot="-480483">
                <a:off x="3689327" y="4318530"/>
                <a:ext cx="144000" cy="72000"/>
              </a:xfrm>
              <a:prstGeom prst="ellipse">
                <a:avLst/>
              </a:prstGeom>
              <a:solidFill>
                <a:srgbClr val="00B0F0">
                  <a:alpha val="29803"/>
                </a:srgbClr>
              </a:solidFill>
              <a:ln cap="flat" cmpd="sng" w="12700">
                <a:solidFill>
                  <a:srgbClr val="FF0000">
                    <a:alpha val="4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18"/>
              <p:cNvSpPr/>
              <p:nvPr/>
            </p:nvSpPr>
            <p:spPr>
              <a:xfrm rot="1963905">
                <a:off x="3117279" y="4279558"/>
                <a:ext cx="144000" cy="72000"/>
              </a:xfrm>
              <a:prstGeom prst="ellipse">
                <a:avLst/>
              </a:prstGeom>
              <a:solidFill>
                <a:srgbClr val="00B0F0">
                  <a:alpha val="29803"/>
                </a:srgbClr>
              </a:solidFill>
              <a:ln cap="flat" cmpd="sng" w="12700">
                <a:solidFill>
                  <a:srgbClr val="FF0000">
                    <a:alpha val="4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529" name="Google Shape;529;p18"/>
          <p:cNvSpPr/>
          <p:nvPr/>
        </p:nvSpPr>
        <p:spPr>
          <a:xfrm>
            <a:off x="3151412" y="2809434"/>
            <a:ext cx="3600000" cy="1800000"/>
          </a:xfrm>
          <a:prstGeom prst="flowChartDecision">
            <a:avLst/>
          </a:prstGeom>
          <a:solidFill>
            <a:srgbClr val="00B050">
              <a:alpha val="9803"/>
            </a:srgbClr>
          </a:solidFill>
          <a:ln cap="flat" cmpd="sng" w="9525">
            <a:solidFill>
              <a:srgbClr val="00B050">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30" name="Google Shape;530;p18"/>
          <p:cNvCxnSpPr>
            <a:endCxn id="531" idx="1"/>
          </p:cNvCxnSpPr>
          <p:nvPr/>
        </p:nvCxnSpPr>
        <p:spPr>
          <a:xfrm flipH="1" rot="10800000">
            <a:off x="3870519" y="3684635"/>
            <a:ext cx="282600" cy="287400"/>
          </a:xfrm>
          <a:prstGeom prst="straightConnector1">
            <a:avLst/>
          </a:prstGeom>
          <a:noFill/>
          <a:ln cap="flat" cmpd="sng" w="12700">
            <a:solidFill>
              <a:srgbClr val="0070C0">
                <a:alpha val="49803"/>
              </a:srgbClr>
            </a:solidFill>
            <a:prstDash val="solid"/>
            <a:round/>
            <a:headEnd len="sm" w="sm" type="none"/>
            <a:tailEnd len="sm" w="sm" type="none"/>
          </a:ln>
        </p:spPr>
      </p:cxnSp>
      <p:cxnSp>
        <p:nvCxnSpPr>
          <p:cNvPr id="532" name="Google Shape;532;p18"/>
          <p:cNvCxnSpPr/>
          <p:nvPr/>
        </p:nvCxnSpPr>
        <p:spPr>
          <a:xfrm>
            <a:off x="4206837" y="3722790"/>
            <a:ext cx="38715" cy="463029"/>
          </a:xfrm>
          <a:prstGeom prst="straightConnector1">
            <a:avLst/>
          </a:prstGeom>
          <a:noFill/>
          <a:ln cap="flat" cmpd="sng" w="12700">
            <a:solidFill>
              <a:srgbClr val="0070C0">
                <a:alpha val="49803"/>
              </a:srgbClr>
            </a:solidFill>
            <a:prstDash val="solid"/>
            <a:round/>
            <a:headEnd len="sm" w="sm" type="none"/>
            <a:tailEnd len="sm" w="sm" type="none"/>
          </a:ln>
        </p:spPr>
      </p:cxnSp>
      <p:cxnSp>
        <p:nvCxnSpPr>
          <p:cNvPr id="533" name="Google Shape;533;p18"/>
          <p:cNvCxnSpPr>
            <a:endCxn id="531" idx="6"/>
          </p:cNvCxnSpPr>
          <p:nvPr/>
        </p:nvCxnSpPr>
        <p:spPr>
          <a:xfrm rot="10800000">
            <a:off x="4289688" y="3699497"/>
            <a:ext cx="267300" cy="287400"/>
          </a:xfrm>
          <a:prstGeom prst="straightConnector1">
            <a:avLst/>
          </a:prstGeom>
          <a:noFill/>
          <a:ln cap="flat" cmpd="sng" w="12700">
            <a:solidFill>
              <a:srgbClr val="00B0F0">
                <a:alpha val="49803"/>
              </a:srgbClr>
            </a:solidFill>
            <a:prstDash val="solid"/>
            <a:round/>
            <a:headEnd len="sm" w="sm" type="none"/>
            <a:tailEnd len="sm" w="sm" type="none"/>
          </a:ln>
        </p:spPr>
      </p:cxnSp>
      <p:cxnSp>
        <p:nvCxnSpPr>
          <p:cNvPr id="534" name="Google Shape;534;p18"/>
          <p:cNvCxnSpPr/>
          <p:nvPr/>
        </p:nvCxnSpPr>
        <p:spPr>
          <a:xfrm flipH="1" rot="10800000">
            <a:off x="4194827" y="3665788"/>
            <a:ext cx="14522" cy="105856"/>
          </a:xfrm>
          <a:prstGeom prst="straightConnector1">
            <a:avLst/>
          </a:prstGeom>
          <a:noFill/>
          <a:ln cap="flat" cmpd="sng" w="12700">
            <a:solidFill>
              <a:srgbClr val="00B0F0">
                <a:alpha val="49803"/>
              </a:srgbClr>
            </a:solidFill>
            <a:prstDash val="solid"/>
            <a:round/>
            <a:headEnd len="sm" w="sm" type="none"/>
            <a:tailEnd len="sm" w="sm" type="none"/>
          </a:ln>
        </p:spPr>
      </p:cxnSp>
      <p:cxnSp>
        <p:nvCxnSpPr>
          <p:cNvPr id="535" name="Google Shape;535;p18"/>
          <p:cNvCxnSpPr/>
          <p:nvPr/>
        </p:nvCxnSpPr>
        <p:spPr>
          <a:xfrm flipH="1">
            <a:off x="4239654" y="3976154"/>
            <a:ext cx="324572" cy="209664"/>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36" name="Google Shape;536;p18"/>
          <p:cNvCxnSpPr/>
          <p:nvPr/>
        </p:nvCxnSpPr>
        <p:spPr>
          <a:xfrm rot="10800000">
            <a:off x="3870485" y="3978918"/>
            <a:ext cx="363984" cy="196822"/>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37" name="Google Shape;537;p18"/>
          <p:cNvCxnSpPr/>
          <p:nvPr/>
        </p:nvCxnSpPr>
        <p:spPr>
          <a:xfrm rot="10800000">
            <a:off x="4207939" y="3767506"/>
            <a:ext cx="343242" cy="206900"/>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38" name="Google Shape;538;p18"/>
          <p:cNvCxnSpPr/>
          <p:nvPr/>
        </p:nvCxnSpPr>
        <p:spPr>
          <a:xfrm flipH="1">
            <a:off x="3865301" y="3767506"/>
            <a:ext cx="338283" cy="209664"/>
          </a:xfrm>
          <a:prstGeom prst="straightConnector1">
            <a:avLst/>
          </a:prstGeom>
          <a:noFill/>
          <a:ln cap="flat" cmpd="sng" w="12700">
            <a:solidFill>
              <a:schemeClr val="dk2">
                <a:alpha val="49803"/>
              </a:schemeClr>
            </a:solidFill>
            <a:prstDash val="solid"/>
            <a:round/>
            <a:headEnd len="sm" w="sm" type="none"/>
            <a:tailEnd len="sm" w="sm" type="none"/>
          </a:ln>
        </p:spPr>
      </p:cxnSp>
      <p:sp>
        <p:nvSpPr>
          <p:cNvPr id="531" name="Google Shape;531;p18"/>
          <p:cNvSpPr/>
          <p:nvPr/>
        </p:nvSpPr>
        <p:spPr>
          <a:xfrm>
            <a:off x="4129687" y="3678479"/>
            <a:ext cx="160001" cy="42036"/>
          </a:xfrm>
          <a:prstGeom prst="ellipse">
            <a:avLst/>
          </a:prstGeom>
          <a:solidFill>
            <a:srgbClr val="000000">
              <a:alpha val="40000"/>
            </a:srgbClr>
          </a:solidFill>
          <a:ln cap="flat" cmpd="sng" w="9525">
            <a:solidFill>
              <a:srgbClr val="000000">
                <a:alpha val="4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39" name="Google Shape;539;p18"/>
          <p:cNvCxnSpPr>
            <a:endCxn id="540" idx="1"/>
          </p:cNvCxnSpPr>
          <p:nvPr/>
        </p:nvCxnSpPr>
        <p:spPr>
          <a:xfrm flipH="1" rot="10800000">
            <a:off x="4734577" y="3501897"/>
            <a:ext cx="282600" cy="287400"/>
          </a:xfrm>
          <a:prstGeom prst="straightConnector1">
            <a:avLst/>
          </a:prstGeom>
          <a:noFill/>
          <a:ln cap="flat" cmpd="sng" w="12700">
            <a:solidFill>
              <a:srgbClr val="0070C0">
                <a:alpha val="49803"/>
              </a:srgbClr>
            </a:solidFill>
            <a:prstDash val="solid"/>
            <a:round/>
            <a:headEnd len="sm" w="sm" type="none"/>
            <a:tailEnd len="sm" w="sm" type="none"/>
          </a:ln>
        </p:spPr>
      </p:cxnSp>
      <p:cxnSp>
        <p:nvCxnSpPr>
          <p:cNvPr id="541" name="Google Shape;541;p18"/>
          <p:cNvCxnSpPr/>
          <p:nvPr/>
        </p:nvCxnSpPr>
        <p:spPr>
          <a:xfrm>
            <a:off x="5070895" y="3540052"/>
            <a:ext cx="38715" cy="463029"/>
          </a:xfrm>
          <a:prstGeom prst="straightConnector1">
            <a:avLst/>
          </a:prstGeom>
          <a:noFill/>
          <a:ln cap="flat" cmpd="sng" w="12700">
            <a:solidFill>
              <a:srgbClr val="0070C0">
                <a:alpha val="49803"/>
              </a:srgbClr>
            </a:solidFill>
            <a:prstDash val="solid"/>
            <a:round/>
            <a:headEnd len="sm" w="sm" type="none"/>
            <a:tailEnd len="sm" w="sm" type="none"/>
          </a:ln>
        </p:spPr>
      </p:cxnSp>
      <p:cxnSp>
        <p:nvCxnSpPr>
          <p:cNvPr id="542" name="Google Shape;542;p18"/>
          <p:cNvCxnSpPr>
            <a:endCxn id="540" idx="6"/>
          </p:cNvCxnSpPr>
          <p:nvPr/>
        </p:nvCxnSpPr>
        <p:spPr>
          <a:xfrm rot="10800000">
            <a:off x="5153746" y="3516759"/>
            <a:ext cx="267300" cy="287400"/>
          </a:xfrm>
          <a:prstGeom prst="straightConnector1">
            <a:avLst/>
          </a:prstGeom>
          <a:noFill/>
          <a:ln cap="flat" cmpd="sng" w="12700">
            <a:solidFill>
              <a:srgbClr val="00B0F0">
                <a:alpha val="49803"/>
              </a:srgbClr>
            </a:solidFill>
            <a:prstDash val="solid"/>
            <a:round/>
            <a:headEnd len="sm" w="sm" type="none"/>
            <a:tailEnd len="sm" w="sm" type="none"/>
          </a:ln>
        </p:spPr>
      </p:cxnSp>
      <p:cxnSp>
        <p:nvCxnSpPr>
          <p:cNvPr id="543" name="Google Shape;543;p18"/>
          <p:cNvCxnSpPr/>
          <p:nvPr/>
        </p:nvCxnSpPr>
        <p:spPr>
          <a:xfrm flipH="1" rot="10800000">
            <a:off x="5058885" y="3483050"/>
            <a:ext cx="14522" cy="105856"/>
          </a:xfrm>
          <a:prstGeom prst="straightConnector1">
            <a:avLst/>
          </a:prstGeom>
          <a:noFill/>
          <a:ln cap="flat" cmpd="sng" w="12700">
            <a:solidFill>
              <a:srgbClr val="00B0F0">
                <a:alpha val="49803"/>
              </a:srgbClr>
            </a:solidFill>
            <a:prstDash val="solid"/>
            <a:round/>
            <a:headEnd len="sm" w="sm" type="none"/>
            <a:tailEnd len="sm" w="sm" type="none"/>
          </a:ln>
        </p:spPr>
      </p:cxnSp>
      <p:cxnSp>
        <p:nvCxnSpPr>
          <p:cNvPr id="544" name="Google Shape;544;p18"/>
          <p:cNvCxnSpPr/>
          <p:nvPr/>
        </p:nvCxnSpPr>
        <p:spPr>
          <a:xfrm flipH="1">
            <a:off x="5103712" y="3793416"/>
            <a:ext cx="324572" cy="209664"/>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45" name="Google Shape;545;p18"/>
          <p:cNvCxnSpPr/>
          <p:nvPr/>
        </p:nvCxnSpPr>
        <p:spPr>
          <a:xfrm rot="10800000">
            <a:off x="4734543" y="3796180"/>
            <a:ext cx="363984" cy="196822"/>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46" name="Google Shape;546;p18"/>
          <p:cNvCxnSpPr/>
          <p:nvPr/>
        </p:nvCxnSpPr>
        <p:spPr>
          <a:xfrm rot="10800000">
            <a:off x="5071997" y="3584768"/>
            <a:ext cx="343242" cy="206900"/>
          </a:xfrm>
          <a:prstGeom prst="straightConnector1">
            <a:avLst/>
          </a:prstGeom>
          <a:noFill/>
          <a:ln cap="flat" cmpd="sng" w="12700">
            <a:solidFill>
              <a:schemeClr val="dk2">
                <a:alpha val="49803"/>
              </a:schemeClr>
            </a:solidFill>
            <a:prstDash val="solid"/>
            <a:round/>
            <a:headEnd len="sm" w="sm" type="none"/>
            <a:tailEnd len="sm" w="sm" type="none"/>
          </a:ln>
        </p:spPr>
      </p:cxnSp>
      <p:cxnSp>
        <p:nvCxnSpPr>
          <p:cNvPr id="547" name="Google Shape;547;p18"/>
          <p:cNvCxnSpPr/>
          <p:nvPr/>
        </p:nvCxnSpPr>
        <p:spPr>
          <a:xfrm flipH="1">
            <a:off x="4729359" y="3584768"/>
            <a:ext cx="338283" cy="209664"/>
          </a:xfrm>
          <a:prstGeom prst="straightConnector1">
            <a:avLst/>
          </a:prstGeom>
          <a:noFill/>
          <a:ln cap="flat" cmpd="sng" w="12700">
            <a:solidFill>
              <a:schemeClr val="dk2">
                <a:alpha val="49803"/>
              </a:schemeClr>
            </a:solidFill>
            <a:prstDash val="solid"/>
            <a:round/>
            <a:headEnd len="sm" w="sm" type="none"/>
            <a:tailEnd len="sm" w="sm" type="none"/>
          </a:ln>
        </p:spPr>
      </p:cxnSp>
      <p:sp>
        <p:nvSpPr>
          <p:cNvPr id="540" name="Google Shape;540;p18"/>
          <p:cNvSpPr/>
          <p:nvPr/>
        </p:nvSpPr>
        <p:spPr>
          <a:xfrm>
            <a:off x="4993745" y="3495741"/>
            <a:ext cx="160001" cy="42036"/>
          </a:xfrm>
          <a:prstGeom prst="ellipse">
            <a:avLst/>
          </a:prstGeom>
          <a:solidFill>
            <a:srgbClr val="000000">
              <a:alpha val="40000"/>
            </a:srgbClr>
          </a:solidFill>
          <a:ln cap="flat" cmpd="sng" w="9525">
            <a:solidFill>
              <a:srgbClr val="000000">
                <a:alpha val="4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19"/>
          <p:cNvGrpSpPr/>
          <p:nvPr/>
        </p:nvGrpSpPr>
        <p:grpSpPr>
          <a:xfrm>
            <a:off x="559817" y="1428745"/>
            <a:ext cx="8783192" cy="215444"/>
            <a:chOff x="559817" y="2136914"/>
            <a:chExt cx="8783192" cy="215444"/>
          </a:xfrm>
        </p:grpSpPr>
        <p:sp>
          <p:nvSpPr>
            <p:cNvPr id="554" name="Google Shape;554;p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5" name="Google Shape;555;p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Convolution:</a:t>
              </a:r>
              <a:endParaRPr/>
            </a:p>
          </p:txBody>
        </p:sp>
      </p:grpSp>
      <p:sp>
        <p:nvSpPr>
          <p:cNvPr id="556" name="Google Shape;556;p19"/>
          <p:cNvSpPr/>
          <p:nvPr/>
        </p:nvSpPr>
        <p:spPr>
          <a:xfrm>
            <a:off x="702940"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ta có một bộ kernel (bộ lọc) với kích thước cố định là ℎ×ℎℎ.</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Kernel tạo ra bản đồ đặc trưng; nên số bản đồ đặc trưng được tạo ra bằng số kernel.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kênh màu (Đỏ, Lục, Lam) có thể được tích chập bằng kernel riêng. </a:t>
            </a:r>
            <a:endParaRPr/>
          </a:p>
        </p:txBody>
      </p:sp>
      <p:grpSp>
        <p:nvGrpSpPr>
          <p:cNvPr id="557" name="Google Shape;557;p19"/>
          <p:cNvGrpSpPr/>
          <p:nvPr/>
        </p:nvGrpSpPr>
        <p:grpSpPr>
          <a:xfrm>
            <a:off x="450000" y="450000"/>
            <a:ext cx="9018000" cy="276999"/>
            <a:chOff x="450000" y="450000"/>
            <a:chExt cx="9018000" cy="276999"/>
          </a:xfrm>
        </p:grpSpPr>
        <p:sp>
          <p:nvSpPr>
            <p:cNvPr id="558" name="Google Shape;558;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559" name="Google Shape;559;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560" name="Google Shape;560;p19"/>
          <p:cNvSpPr txBox="1"/>
          <p:nvPr/>
        </p:nvSpPr>
        <p:spPr>
          <a:xfrm>
            <a:off x="4523895" y="3721257"/>
            <a:ext cx="760255" cy="6463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1400">
                <a:solidFill>
                  <a:srgbClr val="193EB0"/>
                </a:solidFill>
                <a:latin typeface="Arial"/>
                <a:ea typeface="Arial"/>
                <a:cs typeface="Arial"/>
                <a:sym typeface="Arial"/>
              </a:rPr>
              <a:t>Chiều rộng kernel</a:t>
            </a:r>
            <a:endParaRPr sz="1400">
              <a:solidFill>
                <a:srgbClr val="193EB0"/>
              </a:solidFill>
              <a:latin typeface="Arial"/>
              <a:ea typeface="Arial"/>
              <a:cs typeface="Arial"/>
              <a:sym typeface="Arial"/>
            </a:endParaRPr>
          </a:p>
        </p:txBody>
      </p:sp>
      <p:sp>
        <p:nvSpPr>
          <p:cNvPr id="561" name="Google Shape;561;p19"/>
          <p:cNvSpPr txBox="1"/>
          <p:nvPr/>
        </p:nvSpPr>
        <p:spPr>
          <a:xfrm>
            <a:off x="1535579" y="3031190"/>
            <a:ext cx="1822575"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Hình ảnh</a:t>
            </a:r>
            <a:endParaRPr sz="1400">
              <a:solidFill>
                <a:srgbClr val="262626"/>
              </a:solidFill>
              <a:latin typeface="Arial"/>
              <a:ea typeface="Arial"/>
              <a:cs typeface="Arial"/>
              <a:sym typeface="Arial"/>
            </a:endParaRPr>
          </a:p>
        </p:txBody>
      </p:sp>
      <p:sp>
        <p:nvSpPr>
          <p:cNvPr id="562" name="Google Shape;562;p19"/>
          <p:cNvSpPr/>
          <p:nvPr/>
        </p:nvSpPr>
        <p:spPr>
          <a:xfrm rot="5400000">
            <a:off x="1394189" y="3961475"/>
            <a:ext cx="2105356" cy="862141"/>
          </a:xfrm>
          <a:prstGeom prst="flowChartInputOutput">
            <a:avLst/>
          </a:prstGeom>
          <a:solidFill>
            <a:schemeClr val="dk1">
              <a:alpha val="9803"/>
            </a:schemeClr>
          </a:solidFill>
          <a:ln cap="flat" cmpd="sng" w="12700">
            <a:solidFill>
              <a:schemeClr val="dk1">
                <a:alpha val="20000"/>
              </a:scheme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63" name="Google Shape;563;p19"/>
          <p:cNvCxnSpPr/>
          <p:nvPr/>
        </p:nvCxnSpPr>
        <p:spPr>
          <a:xfrm rot="10800000">
            <a:off x="3718434" y="3901838"/>
            <a:ext cx="322031" cy="0"/>
          </a:xfrm>
          <a:prstGeom prst="straightConnector1">
            <a:avLst/>
          </a:prstGeom>
          <a:noFill/>
          <a:ln cap="flat" cmpd="sng" w="12700">
            <a:solidFill>
              <a:schemeClr val="dk1">
                <a:alpha val="40000"/>
              </a:schemeClr>
            </a:solidFill>
            <a:prstDash val="solid"/>
            <a:round/>
            <a:headEnd len="med" w="med" type="triangle"/>
            <a:tailEnd len="med" w="med" type="triangle"/>
          </a:ln>
        </p:spPr>
      </p:cxnSp>
      <p:cxnSp>
        <p:nvCxnSpPr>
          <p:cNvPr id="564" name="Google Shape;564;p19"/>
          <p:cNvCxnSpPr/>
          <p:nvPr/>
        </p:nvCxnSpPr>
        <p:spPr>
          <a:xfrm rot="10800000">
            <a:off x="4160994" y="3913513"/>
            <a:ext cx="226137" cy="264912"/>
          </a:xfrm>
          <a:prstGeom prst="straightConnector1">
            <a:avLst/>
          </a:prstGeom>
          <a:noFill/>
          <a:ln cap="flat" cmpd="sng" w="12700">
            <a:solidFill>
              <a:schemeClr val="dk1">
                <a:alpha val="40000"/>
              </a:schemeClr>
            </a:solidFill>
            <a:prstDash val="solid"/>
            <a:round/>
            <a:headEnd len="med" w="med" type="triangle"/>
            <a:tailEnd len="med" w="med" type="triangle"/>
          </a:ln>
        </p:spPr>
      </p:cxnSp>
      <p:sp>
        <p:nvSpPr>
          <p:cNvPr id="565" name="Google Shape;565;p19"/>
          <p:cNvSpPr txBox="1"/>
          <p:nvPr/>
        </p:nvSpPr>
        <p:spPr>
          <a:xfrm>
            <a:off x="3145842" y="3562170"/>
            <a:ext cx="1467213" cy="27920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FF0000"/>
                </a:solidFill>
                <a:latin typeface="Arial"/>
                <a:ea typeface="Arial"/>
                <a:cs typeface="Arial"/>
                <a:sym typeface="Arial"/>
              </a:rPr>
              <a:t>Kernels</a:t>
            </a:r>
            <a:endParaRPr sz="1400">
              <a:solidFill>
                <a:srgbClr val="FF0000"/>
              </a:solidFill>
              <a:latin typeface="Arial"/>
              <a:ea typeface="Arial"/>
              <a:cs typeface="Arial"/>
              <a:sym typeface="Arial"/>
            </a:endParaRPr>
          </a:p>
        </p:txBody>
      </p:sp>
      <p:grpSp>
        <p:nvGrpSpPr>
          <p:cNvPr id="566" name="Google Shape;566;p19"/>
          <p:cNvGrpSpPr/>
          <p:nvPr/>
        </p:nvGrpSpPr>
        <p:grpSpPr>
          <a:xfrm>
            <a:off x="3775362" y="4034444"/>
            <a:ext cx="451499" cy="966094"/>
            <a:chOff x="9244215" y="4081992"/>
            <a:chExt cx="504733" cy="1080000"/>
          </a:xfrm>
        </p:grpSpPr>
        <p:sp>
          <p:nvSpPr>
            <p:cNvPr id="567" name="Google Shape;567;p19"/>
            <p:cNvSpPr/>
            <p:nvPr/>
          </p:nvSpPr>
          <p:spPr>
            <a:xfrm rot="5400000">
              <a:off x="8794215"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19"/>
            <p:cNvSpPr/>
            <p:nvPr/>
          </p:nvSpPr>
          <p:spPr>
            <a:xfrm rot="5400000">
              <a:off x="8826763"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19"/>
            <p:cNvSpPr/>
            <p:nvPr/>
          </p:nvSpPr>
          <p:spPr>
            <a:xfrm rot="5400000">
              <a:off x="8864158"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19"/>
            <p:cNvSpPr/>
            <p:nvPr/>
          </p:nvSpPr>
          <p:spPr>
            <a:xfrm rot="5400000">
              <a:off x="8901553"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19"/>
            <p:cNvSpPr/>
            <p:nvPr/>
          </p:nvSpPr>
          <p:spPr>
            <a:xfrm rot="5400000">
              <a:off x="8938948"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9"/>
            <p:cNvSpPr/>
            <p:nvPr/>
          </p:nvSpPr>
          <p:spPr>
            <a:xfrm rot="5400000">
              <a:off x="8974215"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19"/>
            <p:cNvSpPr/>
            <p:nvPr/>
          </p:nvSpPr>
          <p:spPr>
            <a:xfrm rot="5400000">
              <a:off x="9006763"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19"/>
            <p:cNvSpPr/>
            <p:nvPr/>
          </p:nvSpPr>
          <p:spPr>
            <a:xfrm rot="5400000">
              <a:off x="9044158"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9"/>
            <p:cNvSpPr/>
            <p:nvPr/>
          </p:nvSpPr>
          <p:spPr>
            <a:xfrm rot="5400000">
              <a:off x="9081553"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9"/>
            <p:cNvSpPr/>
            <p:nvPr/>
          </p:nvSpPr>
          <p:spPr>
            <a:xfrm rot="5400000">
              <a:off x="9118948" y="4531992"/>
              <a:ext cx="1080000" cy="180000"/>
            </a:xfrm>
            <a:prstGeom prst="flowChartInputOutput">
              <a:avLst/>
            </a:prstGeom>
            <a:solidFill>
              <a:srgbClr val="0070C0">
                <a:alpha val="4705"/>
              </a:srgbClr>
            </a:solidFill>
            <a:ln cap="flat" cmpd="sng" w="12700">
              <a:solidFill>
                <a:srgbClr val="0070C0">
                  <a:alpha val="29803"/>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577" name="Google Shape;577;p19"/>
          <p:cNvCxnSpPr/>
          <p:nvPr/>
        </p:nvCxnSpPr>
        <p:spPr>
          <a:xfrm flipH="1" rot="10800000">
            <a:off x="4387130" y="4259866"/>
            <a:ext cx="1" cy="740672"/>
          </a:xfrm>
          <a:prstGeom prst="straightConnector1">
            <a:avLst/>
          </a:prstGeom>
          <a:noFill/>
          <a:ln cap="flat" cmpd="sng" w="12700">
            <a:solidFill>
              <a:schemeClr val="dk1">
                <a:alpha val="40000"/>
              </a:schemeClr>
            </a:solidFill>
            <a:prstDash val="solid"/>
            <a:round/>
            <a:headEnd len="med" w="med" type="triangle"/>
            <a:tailEnd len="med" w="med" type="triangle"/>
          </a:ln>
        </p:spPr>
      </p:cxnSp>
      <p:sp>
        <p:nvSpPr>
          <p:cNvPr id="578" name="Google Shape;578;p19"/>
          <p:cNvSpPr txBox="1"/>
          <p:nvPr/>
        </p:nvSpPr>
        <p:spPr>
          <a:xfrm>
            <a:off x="4523896" y="4545509"/>
            <a:ext cx="805894" cy="43088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1400">
                <a:solidFill>
                  <a:srgbClr val="00B050"/>
                </a:solidFill>
                <a:latin typeface="Arial"/>
                <a:ea typeface="Arial"/>
                <a:cs typeface="Arial"/>
                <a:sym typeface="Arial"/>
              </a:rPr>
              <a:t>Chiều cao kernel</a:t>
            </a:r>
            <a:endParaRPr sz="1400">
              <a:solidFill>
                <a:srgbClr val="00B050"/>
              </a:solidFill>
              <a:latin typeface="Arial"/>
              <a:ea typeface="Arial"/>
              <a:cs typeface="Arial"/>
              <a:sym typeface="Arial"/>
            </a:endParaRPr>
          </a:p>
        </p:txBody>
      </p:sp>
      <p:sp>
        <p:nvSpPr>
          <p:cNvPr id="579" name="Google Shape;579;p19"/>
          <p:cNvSpPr/>
          <p:nvPr/>
        </p:nvSpPr>
        <p:spPr>
          <a:xfrm rot="5400000">
            <a:off x="5305828" y="3956698"/>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19"/>
          <p:cNvSpPr/>
          <p:nvPr/>
        </p:nvSpPr>
        <p:spPr>
          <a:xfrm rot="5400000">
            <a:off x="5390501" y="3952816"/>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19"/>
          <p:cNvSpPr/>
          <p:nvPr/>
        </p:nvSpPr>
        <p:spPr>
          <a:xfrm rot="5400000">
            <a:off x="5471396" y="3949872"/>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9"/>
          <p:cNvSpPr/>
          <p:nvPr/>
        </p:nvSpPr>
        <p:spPr>
          <a:xfrm rot="5400000">
            <a:off x="5556990" y="3953451"/>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19"/>
          <p:cNvSpPr/>
          <p:nvPr/>
        </p:nvSpPr>
        <p:spPr>
          <a:xfrm rot="5400000">
            <a:off x="5631596" y="3948934"/>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19"/>
          <p:cNvSpPr/>
          <p:nvPr/>
        </p:nvSpPr>
        <p:spPr>
          <a:xfrm rot="5400000">
            <a:off x="5721218" y="3956698"/>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9"/>
          <p:cNvSpPr/>
          <p:nvPr/>
        </p:nvSpPr>
        <p:spPr>
          <a:xfrm rot="5400000">
            <a:off x="5805891" y="3952816"/>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19"/>
          <p:cNvSpPr/>
          <p:nvPr/>
        </p:nvSpPr>
        <p:spPr>
          <a:xfrm rot="5400000">
            <a:off x="5886786" y="3949872"/>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19"/>
          <p:cNvSpPr/>
          <p:nvPr/>
        </p:nvSpPr>
        <p:spPr>
          <a:xfrm rot="5400000">
            <a:off x="5972380" y="3953451"/>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9"/>
          <p:cNvSpPr/>
          <p:nvPr/>
        </p:nvSpPr>
        <p:spPr>
          <a:xfrm rot="5400000">
            <a:off x="6046985" y="3948934"/>
            <a:ext cx="2105356" cy="862141"/>
          </a:xfrm>
          <a:prstGeom prst="flowChartInputOutput">
            <a:avLst/>
          </a:prstGeom>
          <a:solidFill>
            <a:schemeClr val="accent6">
              <a:alpha val="4705"/>
            </a:schemeClr>
          </a:solidFill>
          <a:ln cap="flat" cmpd="sng" w="12700">
            <a:solidFill>
              <a:srgbClr val="385623">
                <a:alpha val="2000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9"/>
          <p:cNvSpPr txBox="1"/>
          <p:nvPr/>
        </p:nvSpPr>
        <p:spPr>
          <a:xfrm>
            <a:off x="5772986" y="3033709"/>
            <a:ext cx="1822575" cy="21544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Bản đồ đặc trưng</a:t>
            </a:r>
            <a:endParaRPr sz="1400">
              <a:solidFill>
                <a:srgbClr val="262626"/>
              </a:solidFill>
              <a:latin typeface="Arial"/>
              <a:ea typeface="Arial"/>
              <a:cs typeface="Arial"/>
              <a:sym typeface="Arial"/>
            </a:endParaRPr>
          </a:p>
        </p:txBody>
      </p:sp>
      <p:sp>
        <p:nvSpPr>
          <p:cNvPr id="590" name="Google Shape;590;p19"/>
          <p:cNvSpPr/>
          <p:nvPr/>
        </p:nvSpPr>
        <p:spPr>
          <a:xfrm>
            <a:off x="3090312" y="4250565"/>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19"/>
          <p:cNvSpPr/>
          <p:nvPr/>
        </p:nvSpPr>
        <p:spPr>
          <a:xfrm>
            <a:off x="5267455" y="4250565"/>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pSp>
        <p:nvGrpSpPr>
          <p:cNvPr id="174" name="Google Shape;174;p2"/>
          <p:cNvGrpSpPr/>
          <p:nvPr/>
        </p:nvGrpSpPr>
        <p:grpSpPr>
          <a:xfrm>
            <a:off x="719769" y="2070436"/>
            <a:ext cx="8192083" cy="2617729"/>
            <a:chOff x="719769" y="2070436"/>
            <a:chExt cx="8192083" cy="2617729"/>
          </a:xfrm>
        </p:grpSpPr>
        <p:sp>
          <p:nvSpPr>
            <p:cNvPr id="175" name="Google Shape;175;p2"/>
            <p:cNvSpPr/>
            <p:nvPr/>
          </p:nvSpPr>
          <p:spPr>
            <a:xfrm>
              <a:off x="989682" y="2583566"/>
              <a:ext cx="7922170" cy="1477328"/>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i="0" lang="en-US" sz="3200" u="none" cap="none" strike="noStrike">
                  <a:solidFill>
                    <a:srgbClr val="000000"/>
                  </a:solidFill>
                  <a:latin typeface="Arial"/>
                  <a:ea typeface="Arial"/>
                  <a:cs typeface="Arial"/>
                  <a:sym typeface="Arial"/>
                </a:rPr>
                <a:t>Một số chủ đề về Học sâu</a:t>
              </a:r>
              <a:endParaRPr b="1" i="0" sz="3200" u="none" cap="none" strike="noStrike">
                <a:solidFill>
                  <a:srgbClr val="000000"/>
                </a:solidFill>
                <a:latin typeface="Arial"/>
                <a:ea typeface="Arial"/>
                <a:cs typeface="Arial"/>
                <a:sym typeface="Arial"/>
              </a:endParaRPr>
            </a:p>
            <a:p>
              <a:pPr indent="0" lvl="0" marL="0" marR="0" rtl="0" algn="just">
                <a:spcBef>
                  <a:spcPts val="0"/>
                </a:spcBef>
                <a:spcAft>
                  <a:spcPts val="0"/>
                </a:spcAft>
                <a:buNone/>
              </a:pPr>
              <a:r>
                <a:rPr b="1" i="0" lang="en-US" sz="3200" u="none" cap="none" strike="noStrike">
                  <a:solidFill>
                    <a:schemeClr val="dk1"/>
                  </a:solidFill>
                  <a:latin typeface="Arial"/>
                  <a:ea typeface="Arial"/>
                  <a:cs typeface="Arial"/>
                  <a:sym typeface="Arial"/>
                </a:rPr>
                <a:t>(Các kỹ thuật Học sâu với Trí thông minh hình ảnh và ngôn ngữ)</a:t>
              </a:r>
              <a:endParaRPr/>
            </a:p>
          </p:txBody>
        </p:sp>
        <p:sp>
          <p:nvSpPr>
            <p:cNvPr id="176" name="Google Shape;176;p2"/>
            <p:cNvSpPr/>
            <p:nvPr/>
          </p:nvSpPr>
          <p:spPr>
            <a:xfrm>
              <a:off x="989682" y="2070436"/>
              <a:ext cx="5477954"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Chương 9. </a:t>
              </a:r>
              <a:endParaRPr b="0" i="0" sz="5398" u="none" cap="none" strike="noStrike">
                <a:solidFill>
                  <a:srgbClr val="7F7F7F"/>
                </a:solidFill>
                <a:latin typeface="Arial"/>
                <a:ea typeface="Arial"/>
                <a:cs typeface="Arial"/>
                <a:sym typeface="Arial"/>
              </a:endParaRPr>
            </a:p>
          </p:txBody>
        </p:sp>
        <p:sp>
          <p:nvSpPr>
            <p:cNvPr id="177" name="Google Shape;177;p2"/>
            <p:cNvSpPr/>
            <p:nvPr/>
          </p:nvSpPr>
          <p:spPr>
            <a:xfrm>
              <a:off x="719769" y="2095702"/>
              <a:ext cx="59989" cy="2016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nvGrpSpPr>
            <p:cNvPr id="178" name="Google Shape;178;p2"/>
            <p:cNvGrpSpPr/>
            <p:nvPr/>
          </p:nvGrpSpPr>
          <p:grpSpPr>
            <a:xfrm>
              <a:off x="719769" y="4365104"/>
              <a:ext cx="3978740" cy="323061"/>
              <a:chOff x="719769" y="4157524"/>
              <a:chExt cx="3978740" cy="323061"/>
            </a:xfrm>
          </p:grpSpPr>
          <p:sp>
            <p:nvSpPr>
              <p:cNvPr id="179" name="Google Shape;179;p2"/>
              <p:cNvSpPr/>
              <p:nvPr/>
            </p:nvSpPr>
            <p:spPr>
              <a:xfrm>
                <a:off x="989682" y="4157536"/>
                <a:ext cx="3708827" cy="32303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1" i="0" lang="en-US" sz="2099" u="none" cap="none" strike="noStrike">
                    <a:solidFill>
                      <a:srgbClr val="1428A0"/>
                    </a:solidFill>
                    <a:latin typeface="Arial"/>
                    <a:ea typeface="Arial"/>
                    <a:cs typeface="Arial"/>
                    <a:sym typeface="Arial"/>
                  </a:rPr>
                  <a:t>Trí tuệ nhân tạo</a:t>
                </a:r>
                <a:endParaRPr b="1" i="0" sz="2099" u="none" cap="none" strike="noStrike">
                  <a:solidFill>
                    <a:srgbClr val="1428A0"/>
                  </a:solidFill>
                  <a:latin typeface="Arial"/>
                  <a:ea typeface="Arial"/>
                  <a:cs typeface="Arial"/>
                  <a:sym typeface="Arial"/>
                </a:endParaRPr>
              </a:p>
            </p:txBody>
          </p:sp>
          <p:sp>
            <p:nvSpPr>
              <p:cNvPr id="180" name="Google Shape;180;p2"/>
              <p:cNvSpPr/>
              <p:nvPr/>
            </p:nvSpPr>
            <p:spPr>
              <a:xfrm>
                <a:off x="719769" y="4157524"/>
                <a:ext cx="59989" cy="32306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20"/>
          <p:cNvGrpSpPr/>
          <p:nvPr/>
        </p:nvGrpSpPr>
        <p:grpSpPr>
          <a:xfrm>
            <a:off x="559817" y="1428745"/>
            <a:ext cx="8783192" cy="215444"/>
            <a:chOff x="559817" y="2136914"/>
            <a:chExt cx="8783192" cy="215444"/>
          </a:xfrm>
        </p:grpSpPr>
        <p:sp>
          <p:nvSpPr>
            <p:cNvPr id="598" name="Google Shape;598;p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9" name="Google Shape;599;p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Pooling (lấy mẫu phụ):</a:t>
              </a:r>
              <a:endParaRPr/>
            </a:p>
          </p:txBody>
        </p:sp>
      </p:grpSp>
      <p:sp>
        <p:nvSpPr>
          <p:cNvPr id="600" name="Google Shape;600;p20"/>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 chuyển kernel và tổng hợp. Pooling giúp ngăn chặn vấn đề quá khớp.</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Max-pooling</a:t>
            </a:r>
            <a:endParaRPr/>
          </a:p>
        </p:txBody>
      </p:sp>
      <p:grpSp>
        <p:nvGrpSpPr>
          <p:cNvPr id="601" name="Google Shape;601;p20"/>
          <p:cNvGrpSpPr/>
          <p:nvPr/>
        </p:nvGrpSpPr>
        <p:grpSpPr>
          <a:xfrm>
            <a:off x="450000" y="450000"/>
            <a:ext cx="9018000" cy="276999"/>
            <a:chOff x="450000" y="450000"/>
            <a:chExt cx="9018000" cy="276999"/>
          </a:xfrm>
        </p:grpSpPr>
        <p:sp>
          <p:nvSpPr>
            <p:cNvPr id="602" name="Google Shape;602;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603" name="Google Shape;603;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04" name="Google Shape;604;p20"/>
          <p:cNvSpPr/>
          <p:nvPr/>
        </p:nvSpPr>
        <p:spPr>
          <a:xfrm>
            <a:off x="1279004" y="206084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
        <p:nvSpPr>
          <p:cNvPr id="605" name="Google Shape;605;p20"/>
          <p:cNvSpPr/>
          <p:nvPr/>
        </p:nvSpPr>
        <p:spPr>
          <a:xfrm>
            <a:off x="2592416" y="2708920"/>
            <a:ext cx="145971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 × 6</a:t>
            </a:r>
            <a:endParaRPr/>
          </a:p>
        </p:txBody>
      </p:sp>
      <p:graphicFrame>
        <p:nvGraphicFramePr>
          <p:cNvPr id="606" name="Google Shape;606;p20"/>
          <p:cNvGraphicFramePr/>
          <p:nvPr/>
        </p:nvGraphicFramePr>
        <p:xfrm>
          <a:off x="2215108" y="3018623"/>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tblGrid>
              <a:tr h="372900">
                <a:tc>
                  <a:txBody>
                    <a:bodyPr/>
                    <a:lstStyle/>
                    <a:p>
                      <a:pPr indent="0" lvl="0" marL="0" marR="0" rtl="0" algn="ctr">
                        <a:spcBef>
                          <a:spcPts val="0"/>
                        </a:spcBef>
                        <a:spcAft>
                          <a:spcPts val="0"/>
                        </a:spcAft>
                        <a:buNone/>
                      </a:pPr>
                      <a:r>
                        <a:rPr lang="en-US" sz="1000">
                          <a:solidFill>
                            <a:srgbClr val="FF0000"/>
                          </a:solidFill>
                          <a:latin typeface="Arial"/>
                          <a:ea typeface="Arial"/>
                          <a:cs typeface="Arial"/>
                          <a:sym typeface="Arial"/>
                        </a:rPr>
                        <a:t>0.3</a:t>
                      </a:r>
                      <a:endParaRPr/>
                    </a:p>
                  </a:txBody>
                  <a:tcPr marT="45725" marB="45725" marR="91450" marL="91450" anchor="ctr"/>
                </a:tc>
                <a:tc>
                  <a:txBody>
                    <a:bodyPr/>
                    <a:lstStyle/>
                    <a:p>
                      <a:pPr indent="0" lvl="0" marL="0" marR="0" rtl="0" algn="ctr">
                        <a:spcBef>
                          <a:spcPts val="0"/>
                        </a:spcBef>
                        <a:spcAft>
                          <a:spcPts val="0"/>
                        </a:spcAft>
                        <a:buNone/>
                      </a:pPr>
                      <a:r>
                        <a:rPr lang="en-US" sz="1000">
                          <a:latin typeface="Arial"/>
                          <a:ea typeface="Arial"/>
                          <a:cs typeface="Arial"/>
                          <a:sym typeface="Arial"/>
                        </a:rPr>
                        <a:t>0.2</a:t>
                      </a:r>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r h="372900">
                <a:tc>
                  <a:txBody>
                    <a:bodyPr/>
                    <a:lstStyle/>
                    <a:p>
                      <a:pPr indent="0" lvl="0" marL="0" marR="0" rtl="0" algn="ctr">
                        <a:spcBef>
                          <a:spcPts val="0"/>
                        </a:spcBef>
                        <a:spcAft>
                          <a:spcPts val="0"/>
                        </a:spcAft>
                        <a:buNone/>
                      </a:pPr>
                      <a:r>
                        <a:rPr lang="en-US" sz="1000">
                          <a:latin typeface="Arial"/>
                          <a:ea typeface="Arial"/>
                          <a:cs typeface="Arial"/>
                          <a:sym typeface="Arial"/>
                        </a:rPr>
                        <a:t>0.1</a:t>
                      </a:r>
                      <a:endParaRPr/>
                    </a:p>
                  </a:txBody>
                  <a:tcPr marT="45725" marB="45725" marR="91450" marL="91450" anchor="ctr"/>
                </a:tc>
                <a:tc>
                  <a:txBody>
                    <a:bodyPr/>
                    <a:lstStyle/>
                    <a:p>
                      <a:pPr indent="0" lvl="0" marL="0" marR="0" rtl="0" algn="ctr">
                        <a:spcBef>
                          <a:spcPts val="0"/>
                        </a:spcBef>
                        <a:spcAft>
                          <a:spcPts val="0"/>
                        </a:spcAft>
                        <a:buNone/>
                      </a:pPr>
                      <a:r>
                        <a:rPr lang="en-US" sz="1000">
                          <a:latin typeface="Arial"/>
                          <a:ea typeface="Arial"/>
                          <a:cs typeface="Arial"/>
                          <a:sym typeface="Arial"/>
                        </a:rPr>
                        <a:t>0.0</a:t>
                      </a:r>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r h="372900">
                <a:tc>
                  <a:txBody>
                    <a:bodyPr/>
                    <a:lstStyle/>
                    <a:p>
                      <a:pPr indent="0" lvl="0" marL="0" marR="0" rtl="0" algn="ctr">
                        <a:spcBef>
                          <a:spcPts val="0"/>
                        </a:spcBef>
                        <a:spcAft>
                          <a:spcPts val="0"/>
                        </a:spcAft>
                        <a:buNone/>
                      </a:pPr>
                      <a:r>
                        <a:rPr lang="en-US" sz="1000">
                          <a:latin typeface="Arial"/>
                          <a:ea typeface="Arial"/>
                          <a:cs typeface="Arial"/>
                          <a:sym typeface="Arial"/>
                        </a:rPr>
                        <a:t>0.3</a:t>
                      </a:r>
                      <a:endParaRPr/>
                    </a:p>
                  </a:txBody>
                  <a:tcPr marT="45725" marB="45725" marR="91450" marL="91450" anchor="ctr"/>
                </a:tc>
                <a:tc>
                  <a:txBody>
                    <a:bodyPr/>
                    <a:lstStyle/>
                    <a:p>
                      <a:pPr indent="0" lvl="0" marL="0" marR="0" rtl="0" algn="ctr">
                        <a:spcBef>
                          <a:spcPts val="0"/>
                        </a:spcBef>
                        <a:spcAft>
                          <a:spcPts val="0"/>
                        </a:spcAft>
                        <a:buNone/>
                      </a:pPr>
                      <a:r>
                        <a:rPr lang="en-US" sz="1000">
                          <a:latin typeface="Arial"/>
                          <a:ea typeface="Arial"/>
                          <a:cs typeface="Arial"/>
                          <a:sym typeface="Arial"/>
                        </a:rPr>
                        <a:t>0.1</a:t>
                      </a:r>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r h="372900">
                <a:tc>
                  <a:txBody>
                    <a:bodyPr/>
                    <a:lstStyle/>
                    <a:p>
                      <a:pPr indent="0" lvl="0" marL="0" marR="0" rtl="0" algn="ctr">
                        <a:spcBef>
                          <a:spcPts val="0"/>
                        </a:spcBef>
                        <a:spcAft>
                          <a:spcPts val="0"/>
                        </a:spcAft>
                        <a:buNone/>
                      </a:pPr>
                      <a:r>
                        <a:rPr lang="en-US" sz="1000">
                          <a:latin typeface="Arial"/>
                          <a:ea typeface="Arial"/>
                          <a:cs typeface="Arial"/>
                          <a:sym typeface="Arial"/>
                        </a:rPr>
                        <a:t>0.2</a:t>
                      </a:r>
                      <a:endParaRPr/>
                    </a:p>
                  </a:txBody>
                  <a:tcPr marT="45725" marB="45725" marR="91450" marL="91450" anchor="ctr"/>
                </a:tc>
                <a:tc>
                  <a:txBody>
                    <a:bodyPr/>
                    <a:lstStyle/>
                    <a:p>
                      <a:pPr indent="0" lvl="0" marL="0" marR="0" rtl="0" algn="ctr">
                        <a:spcBef>
                          <a:spcPts val="0"/>
                        </a:spcBef>
                        <a:spcAft>
                          <a:spcPts val="0"/>
                        </a:spcAft>
                        <a:buNone/>
                      </a:pPr>
                      <a:r>
                        <a:rPr lang="en-US" sz="1000">
                          <a:solidFill>
                            <a:srgbClr val="0070C0"/>
                          </a:solidFill>
                          <a:latin typeface="Arial"/>
                          <a:ea typeface="Arial"/>
                          <a:cs typeface="Arial"/>
                          <a:sym typeface="Arial"/>
                        </a:rPr>
                        <a:t>0.5</a:t>
                      </a:r>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r h="372900">
                <a:tc>
                  <a:txBody>
                    <a:bodyPr/>
                    <a:lstStyle/>
                    <a:p>
                      <a:pPr indent="0" lvl="0" marL="0" marR="0" rtl="0" algn="ctr">
                        <a:spcBef>
                          <a:spcPts val="0"/>
                        </a:spcBef>
                        <a:spcAft>
                          <a:spcPts val="0"/>
                        </a:spcAft>
                        <a:buNone/>
                      </a:pPr>
                      <a:r>
                        <a:t/>
                      </a:r>
                      <a:endParaRPr sz="1000">
                        <a:solidFill>
                          <a:srgbClr val="FF0000"/>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r h="372900">
                <a:tc>
                  <a:txBody>
                    <a:bodyPr/>
                    <a:lstStyle/>
                    <a:p>
                      <a:pPr indent="0" lvl="0" marL="0" marR="0" rtl="0" algn="ctr">
                        <a:spcBef>
                          <a:spcPts val="0"/>
                        </a:spcBef>
                        <a:spcAft>
                          <a:spcPts val="0"/>
                        </a:spcAft>
                        <a:buNone/>
                      </a:pPr>
                      <a:r>
                        <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txBody>
                  <a:tcPr marT="45725" marB="45725" marR="91450" marL="91450" anchor="ctr"/>
                </a:tc>
              </a:tr>
            </a:tbl>
          </a:graphicData>
        </a:graphic>
      </p:graphicFrame>
      <p:sp>
        <p:nvSpPr>
          <p:cNvPr id="607" name="Google Shape;607;p20"/>
          <p:cNvSpPr/>
          <p:nvPr/>
        </p:nvSpPr>
        <p:spPr>
          <a:xfrm>
            <a:off x="5716798" y="3267024"/>
            <a:ext cx="145971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3 × 3</a:t>
            </a:r>
            <a:endParaRPr/>
          </a:p>
        </p:txBody>
      </p:sp>
      <p:graphicFrame>
        <p:nvGraphicFramePr>
          <p:cNvPr id="608" name="Google Shape;608;p20"/>
          <p:cNvGraphicFramePr/>
          <p:nvPr/>
        </p:nvGraphicFramePr>
        <p:xfrm>
          <a:off x="5871860" y="3577976"/>
          <a:ext cx="3000000" cy="3000000"/>
        </p:xfrm>
        <a:graphic>
          <a:graphicData uri="http://schemas.openxmlformats.org/drawingml/2006/table">
            <a:tbl>
              <a:tblPr bandRow="1" firstRow="1">
                <a:noFill/>
                <a:tableStyleId>{19313E81-0176-42BB-A730-223E9CF03B15}</a:tableStyleId>
              </a:tblPr>
              <a:tblGrid>
                <a:gridCol w="375500"/>
                <a:gridCol w="405025"/>
                <a:gridCol w="369050"/>
              </a:tblGrid>
              <a:tr h="372900">
                <a:tc>
                  <a:txBody>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0.3</a:t>
                      </a:r>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r>
              <a:tr h="372900">
                <a:tc>
                  <a:txBody>
                    <a:bodyPr/>
                    <a:lstStyle/>
                    <a:p>
                      <a:pPr indent="0" lvl="0" marL="0" marR="0" rtl="0" algn="ctr">
                        <a:spcBef>
                          <a:spcPts val="0"/>
                        </a:spcBef>
                        <a:spcAft>
                          <a:spcPts val="0"/>
                        </a:spcAft>
                        <a:buNone/>
                      </a:pPr>
                      <a:r>
                        <a:rPr lang="en-US" sz="1200">
                          <a:solidFill>
                            <a:srgbClr val="0070C0"/>
                          </a:solidFill>
                          <a:latin typeface="Arial"/>
                          <a:ea typeface="Arial"/>
                          <a:cs typeface="Arial"/>
                          <a:sym typeface="Arial"/>
                        </a:rPr>
                        <a:t>0.5</a:t>
                      </a:r>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r>
              <a:tr h="372900">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t/>
                      </a:r>
                      <a:endParaRPr sz="1200">
                        <a:latin typeface="Arial"/>
                        <a:ea typeface="Arial"/>
                        <a:cs typeface="Arial"/>
                        <a:sym typeface="Arial"/>
                      </a:endParaRPr>
                    </a:p>
                  </a:txBody>
                  <a:tcPr marT="0" marB="0" marR="0" marL="0" anchor="ctr"/>
                </a:tc>
              </a:tr>
            </a:tbl>
          </a:graphicData>
        </a:graphic>
      </p:graphicFrame>
      <p:sp>
        <p:nvSpPr>
          <p:cNvPr id="609" name="Google Shape;609;p20"/>
          <p:cNvSpPr/>
          <p:nvPr/>
        </p:nvSpPr>
        <p:spPr>
          <a:xfrm>
            <a:off x="5880136" y="3577976"/>
            <a:ext cx="352800" cy="352800"/>
          </a:xfrm>
          <a:prstGeom prst="rect">
            <a:avLst/>
          </a:prstGeom>
          <a:noFill/>
          <a:ln cap="flat" cmpd="sng" w="31750">
            <a:solidFill>
              <a:srgbClr val="FF0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0" name="Google Shape;610;p20"/>
          <p:cNvSpPr/>
          <p:nvPr/>
        </p:nvSpPr>
        <p:spPr>
          <a:xfrm>
            <a:off x="5883578" y="3970353"/>
            <a:ext cx="352800" cy="352800"/>
          </a:xfrm>
          <a:prstGeom prst="rect">
            <a:avLst/>
          </a:prstGeom>
          <a:noFill/>
          <a:ln cap="flat" cmpd="sng" w="31750">
            <a:solidFill>
              <a:srgbClr val="0070C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1" name="Google Shape;611;p20"/>
          <p:cNvSpPr/>
          <p:nvPr/>
        </p:nvSpPr>
        <p:spPr>
          <a:xfrm>
            <a:off x="4217937" y="5309830"/>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endParaRPr/>
          </a:p>
        </p:txBody>
      </p:sp>
      <p:sp>
        <p:nvSpPr>
          <p:cNvPr id="612" name="Google Shape;612;p20"/>
          <p:cNvSpPr/>
          <p:nvPr/>
        </p:nvSpPr>
        <p:spPr>
          <a:xfrm>
            <a:off x="2954692" y="3810200"/>
            <a:ext cx="2931203" cy="683581"/>
          </a:xfrm>
          <a:custGeom>
            <a:rect b="b" l="l" r="r" t="t"/>
            <a:pathLst>
              <a:path extrusionOk="0" h="683581" w="2965142">
                <a:moveTo>
                  <a:pt x="0" y="0"/>
                </a:moveTo>
                <a:lnTo>
                  <a:pt x="0" y="683581"/>
                </a:lnTo>
                <a:lnTo>
                  <a:pt x="2965142" y="488272"/>
                </a:lnTo>
                <a:lnTo>
                  <a:pt x="2965142" y="168676"/>
                </a:lnTo>
                <a:lnTo>
                  <a:pt x="0" y="0"/>
                </a:lnTo>
                <a:close/>
              </a:path>
            </a:pathLst>
          </a:custGeom>
          <a:gradFill>
            <a:gsLst>
              <a:gs pos="0">
                <a:srgbClr val="193EB0"/>
              </a:gs>
              <a:gs pos="100000">
                <a:srgbClr val="193EB0">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20"/>
          <p:cNvSpPr/>
          <p:nvPr/>
        </p:nvSpPr>
        <p:spPr>
          <a:xfrm>
            <a:off x="2954590" y="3046721"/>
            <a:ext cx="2922428" cy="870012"/>
          </a:xfrm>
          <a:custGeom>
            <a:rect b="b" l="l" r="r" t="t"/>
            <a:pathLst>
              <a:path extrusionOk="0" h="870012" w="2956265">
                <a:moveTo>
                  <a:pt x="0" y="0"/>
                </a:moveTo>
                <a:lnTo>
                  <a:pt x="0" y="683581"/>
                </a:lnTo>
                <a:lnTo>
                  <a:pt x="2956264" y="870012"/>
                </a:lnTo>
                <a:cubicBezTo>
                  <a:pt x="2956264" y="757562"/>
                  <a:pt x="2956265" y="645111"/>
                  <a:pt x="2956265" y="532661"/>
                </a:cubicBezTo>
                <a:lnTo>
                  <a:pt x="0" y="0"/>
                </a:lnTo>
                <a:close/>
              </a:path>
            </a:pathLst>
          </a:custGeom>
          <a:gradFill>
            <a:gsLst>
              <a:gs pos="0">
                <a:srgbClr val="FF0000"/>
              </a:gs>
              <a:gs pos="100000">
                <a:srgbClr val="FF0000">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20"/>
          <p:cNvSpPr/>
          <p:nvPr/>
        </p:nvSpPr>
        <p:spPr>
          <a:xfrm>
            <a:off x="2221751" y="3034208"/>
            <a:ext cx="716978" cy="715110"/>
          </a:xfrm>
          <a:prstGeom prst="rect">
            <a:avLst/>
          </a:prstGeom>
          <a:noFill/>
          <a:ln cap="flat" cmpd="sng" w="31750">
            <a:solidFill>
              <a:srgbClr val="FF0000">
                <a:alpha val="6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5" name="Google Shape;615;p20"/>
          <p:cNvSpPr/>
          <p:nvPr/>
        </p:nvSpPr>
        <p:spPr>
          <a:xfrm>
            <a:off x="2221059" y="3790692"/>
            <a:ext cx="716978" cy="715110"/>
          </a:xfrm>
          <a:prstGeom prst="rect">
            <a:avLst/>
          </a:prstGeom>
          <a:noFill/>
          <a:ln cap="flat" cmpd="sng" w="31750">
            <a:solidFill>
              <a:srgbClr val="0070C0">
                <a:alpha val="6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21"/>
          <p:cNvGrpSpPr/>
          <p:nvPr/>
        </p:nvGrpSpPr>
        <p:grpSpPr>
          <a:xfrm>
            <a:off x="559817" y="1428745"/>
            <a:ext cx="8783192" cy="215444"/>
            <a:chOff x="559817" y="2136914"/>
            <a:chExt cx="8783192" cy="215444"/>
          </a:xfrm>
        </p:grpSpPr>
        <p:sp>
          <p:nvSpPr>
            <p:cNvPr id="622" name="Google Shape;622;p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3" name="Google Shape;623;p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Sơ đồ mạng nơ-ron tích chập (CNN):</a:t>
              </a:r>
              <a:endParaRPr/>
            </a:p>
          </p:txBody>
        </p:sp>
      </p:grpSp>
      <p:sp>
        <p:nvSpPr>
          <p:cNvPr id="624" name="Google Shape;624;p21"/>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tầng convolution và pooling được lặp lại vài lần.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tầng  kết nối đầy đủ trước khi xuất dữ liệu.</a:t>
            </a:r>
            <a:endParaRPr/>
          </a:p>
        </p:txBody>
      </p:sp>
      <p:grpSp>
        <p:nvGrpSpPr>
          <p:cNvPr id="625" name="Google Shape;625;p21"/>
          <p:cNvGrpSpPr/>
          <p:nvPr/>
        </p:nvGrpSpPr>
        <p:grpSpPr>
          <a:xfrm>
            <a:off x="450000" y="450000"/>
            <a:ext cx="9018000" cy="276999"/>
            <a:chOff x="450000" y="450000"/>
            <a:chExt cx="9018000" cy="276999"/>
          </a:xfrm>
        </p:grpSpPr>
        <p:sp>
          <p:nvSpPr>
            <p:cNvPr id="626" name="Google Shape;626;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627" name="Google Shape;627;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28" name="Google Shape;628;p21"/>
          <p:cNvSpPr/>
          <p:nvPr/>
        </p:nvSpPr>
        <p:spPr>
          <a:xfrm>
            <a:off x="2619327" y="3234856"/>
            <a:ext cx="1799965" cy="2160240"/>
          </a:xfrm>
          <a:prstGeom prst="rect">
            <a:avLst/>
          </a:prstGeom>
          <a:solidFill>
            <a:srgbClr val="FF0000">
              <a:alpha val="4705"/>
            </a:srgbClr>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21"/>
          <p:cNvSpPr/>
          <p:nvPr/>
        </p:nvSpPr>
        <p:spPr>
          <a:xfrm>
            <a:off x="5342415" y="3234856"/>
            <a:ext cx="2005656" cy="2160240"/>
          </a:xfrm>
          <a:prstGeom prst="rect">
            <a:avLst/>
          </a:prstGeom>
          <a:solidFill>
            <a:srgbClr val="0070C0">
              <a:alpha val="4705"/>
            </a:srgbClr>
          </a:solidFill>
          <a:ln cap="flat" cmpd="sng" w="1270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21"/>
          <p:cNvSpPr txBox="1"/>
          <p:nvPr/>
        </p:nvSpPr>
        <p:spPr>
          <a:xfrm rot="5400000">
            <a:off x="2268006" y="4114921"/>
            <a:ext cx="1656184" cy="400110"/>
          </a:xfrm>
          <a:prstGeom prst="rect">
            <a:avLst/>
          </a:prstGeom>
          <a:solidFill>
            <a:srgbClr val="FFD1D1">
              <a:alpha val="29803"/>
            </a:srgbClr>
          </a:solidFill>
          <a:ln cap="flat" cmpd="sng" w="190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Tầng Convolution</a:t>
            </a:r>
            <a:endParaRPr/>
          </a:p>
        </p:txBody>
      </p:sp>
      <p:sp>
        <p:nvSpPr>
          <p:cNvPr id="631" name="Google Shape;631;p21"/>
          <p:cNvSpPr txBox="1"/>
          <p:nvPr/>
        </p:nvSpPr>
        <p:spPr>
          <a:xfrm rot="5400000">
            <a:off x="3161719" y="4114921"/>
            <a:ext cx="1656184" cy="400110"/>
          </a:xfrm>
          <a:prstGeom prst="rect">
            <a:avLst/>
          </a:prstGeom>
          <a:solidFill>
            <a:srgbClr val="0070C0">
              <a:alpha val="29803"/>
            </a:srgbClr>
          </a:solidFill>
          <a:ln cap="flat" cmpd="sng" w="19050">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Tầng Pooling</a:t>
            </a:r>
            <a:endParaRPr/>
          </a:p>
        </p:txBody>
      </p:sp>
      <p:sp>
        <p:nvSpPr>
          <p:cNvPr id="632" name="Google Shape;632;p21"/>
          <p:cNvSpPr txBox="1"/>
          <p:nvPr/>
        </p:nvSpPr>
        <p:spPr>
          <a:xfrm rot="5400000">
            <a:off x="4827788" y="4114921"/>
            <a:ext cx="1656184" cy="400110"/>
          </a:xfrm>
          <a:prstGeom prst="rect">
            <a:avLst/>
          </a:prstGeom>
          <a:solidFill>
            <a:srgbClr val="00B050">
              <a:alpha val="29803"/>
            </a:srgbClr>
          </a:solidFill>
          <a:ln cap="flat" cmpd="sng" w="19050">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Tầng Dropout</a:t>
            </a:r>
            <a:endParaRPr b="1" sz="1400">
              <a:solidFill>
                <a:schemeClr val="dk1"/>
              </a:solidFill>
              <a:latin typeface="Arial"/>
              <a:ea typeface="Arial"/>
              <a:cs typeface="Arial"/>
              <a:sym typeface="Arial"/>
            </a:endParaRPr>
          </a:p>
        </p:txBody>
      </p:sp>
      <p:sp>
        <p:nvSpPr>
          <p:cNvPr id="633" name="Google Shape;633;p21"/>
          <p:cNvSpPr txBox="1"/>
          <p:nvPr/>
        </p:nvSpPr>
        <p:spPr>
          <a:xfrm rot="5400000">
            <a:off x="6228446" y="4114921"/>
            <a:ext cx="1656184" cy="400110"/>
          </a:xfrm>
          <a:prstGeom prst="rect">
            <a:avLst/>
          </a:prstGeom>
          <a:solidFill>
            <a:srgbClr val="FFC000">
              <a:alpha val="29803"/>
            </a:srgbClr>
          </a:solidFill>
          <a:ln cap="flat" cmpd="sng" w="19050">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Tầng kết nối đầy đủ</a:t>
            </a:r>
            <a:endParaRPr b="1" sz="1400">
              <a:solidFill>
                <a:schemeClr val="dk1"/>
              </a:solidFill>
              <a:latin typeface="Arial"/>
              <a:ea typeface="Arial"/>
              <a:cs typeface="Arial"/>
              <a:sym typeface="Arial"/>
            </a:endParaRPr>
          </a:p>
        </p:txBody>
      </p:sp>
      <p:sp>
        <p:nvSpPr>
          <p:cNvPr id="634" name="Google Shape;634;p21"/>
          <p:cNvSpPr/>
          <p:nvPr/>
        </p:nvSpPr>
        <p:spPr>
          <a:xfrm>
            <a:off x="1826375" y="4020470"/>
            <a:ext cx="697823" cy="589012"/>
          </a:xfrm>
          <a:prstGeom prst="rightArrow">
            <a:avLst>
              <a:gd fmla="val 68087"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21"/>
          <p:cNvSpPr txBox="1"/>
          <p:nvPr/>
        </p:nvSpPr>
        <p:spPr>
          <a:xfrm>
            <a:off x="2528408" y="5446122"/>
            <a:ext cx="200565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Lặp lại một vài lần</a:t>
            </a:r>
            <a:endParaRPr sz="1400">
              <a:solidFill>
                <a:srgbClr val="262626"/>
              </a:solidFill>
              <a:latin typeface="Arial"/>
              <a:ea typeface="Arial"/>
              <a:cs typeface="Arial"/>
              <a:sym typeface="Arial"/>
            </a:endParaRPr>
          </a:p>
        </p:txBody>
      </p:sp>
      <p:sp>
        <p:nvSpPr>
          <p:cNvPr id="636" name="Google Shape;636;p21"/>
          <p:cNvSpPr txBox="1"/>
          <p:nvPr/>
        </p:nvSpPr>
        <p:spPr>
          <a:xfrm>
            <a:off x="682987" y="3501008"/>
            <a:ext cx="108012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Dữ liệu nhập</a:t>
            </a:r>
            <a:endParaRPr sz="1400">
              <a:solidFill>
                <a:srgbClr val="193EB0"/>
              </a:solidFill>
              <a:latin typeface="Arial"/>
              <a:ea typeface="Arial"/>
              <a:cs typeface="Arial"/>
              <a:sym typeface="Arial"/>
            </a:endParaRPr>
          </a:p>
        </p:txBody>
      </p:sp>
      <p:sp>
        <p:nvSpPr>
          <p:cNvPr id="637" name="Google Shape;637;p21"/>
          <p:cNvSpPr txBox="1"/>
          <p:nvPr/>
        </p:nvSpPr>
        <p:spPr>
          <a:xfrm>
            <a:off x="7884413" y="2924944"/>
            <a:ext cx="108012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Dữ liệu xuất</a:t>
            </a:r>
            <a:endParaRPr sz="1400">
              <a:solidFill>
                <a:srgbClr val="193EB0"/>
              </a:solidFill>
              <a:latin typeface="Arial"/>
              <a:ea typeface="Arial"/>
              <a:cs typeface="Arial"/>
              <a:sym typeface="Arial"/>
            </a:endParaRPr>
          </a:p>
        </p:txBody>
      </p:sp>
      <p:pic>
        <p:nvPicPr>
          <p:cNvPr id="638" name="Google Shape;638;p21"/>
          <p:cNvPicPr preferRelativeResize="0"/>
          <p:nvPr/>
        </p:nvPicPr>
        <p:blipFill rotWithShape="1">
          <a:blip r:embed="rId3">
            <a:alphaModFix/>
          </a:blip>
          <a:srcRect b="0" l="0" r="0" t="0"/>
          <a:stretch/>
        </p:blipFill>
        <p:spPr>
          <a:xfrm>
            <a:off x="792480" y="3813109"/>
            <a:ext cx="861135" cy="929721"/>
          </a:xfrm>
          <a:prstGeom prst="rect">
            <a:avLst/>
          </a:prstGeom>
          <a:noFill/>
          <a:ln>
            <a:noFill/>
          </a:ln>
        </p:spPr>
      </p:pic>
      <p:graphicFrame>
        <p:nvGraphicFramePr>
          <p:cNvPr id="639" name="Google Shape;639;p21"/>
          <p:cNvGraphicFramePr/>
          <p:nvPr/>
        </p:nvGraphicFramePr>
        <p:xfrm>
          <a:off x="8257141" y="3239690"/>
          <a:ext cx="3000000" cy="3000000"/>
        </p:xfrm>
        <a:graphic>
          <a:graphicData uri="http://schemas.openxmlformats.org/drawingml/2006/table">
            <a:tbl>
              <a:tblPr bandRow="1" firstRow="1">
                <a:noFill/>
                <a:tableStyleId>{19313E81-0176-42BB-A730-223E9CF03B15}</a:tableStyleId>
              </a:tblPr>
              <a:tblGrid>
                <a:gridCol w="400800"/>
              </a:tblGrid>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b="1" lang="en-US" sz="800">
                          <a:solidFill>
                            <a:srgbClr val="FF0000"/>
                          </a:solidFill>
                          <a:latin typeface="Arial"/>
                          <a:ea typeface="Arial"/>
                          <a:cs typeface="Arial"/>
                          <a:sym typeface="Arial"/>
                        </a:rPr>
                        <a:t>0.95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0.03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800">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40" name="Google Shape;640;p21"/>
          <p:cNvSpPr/>
          <p:nvPr/>
        </p:nvSpPr>
        <p:spPr>
          <a:xfrm>
            <a:off x="3309674" y="4090990"/>
            <a:ext cx="438625" cy="447972"/>
          </a:xfrm>
          <a:prstGeom prst="rightArrow">
            <a:avLst>
              <a:gd fmla="val 69136" name="adj1"/>
              <a:gd fmla="val 39142"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21"/>
          <p:cNvSpPr txBox="1"/>
          <p:nvPr/>
        </p:nvSpPr>
        <p:spPr>
          <a:xfrm>
            <a:off x="2541798" y="2924944"/>
            <a:ext cx="200565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Trích xuất tính năng</a:t>
            </a:r>
            <a:endParaRPr sz="1400">
              <a:solidFill>
                <a:srgbClr val="FF0000"/>
              </a:solidFill>
              <a:latin typeface="Arial"/>
              <a:ea typeface="Arial"/>
              <a:cs typeface="Arial"/>
              <a:sym typeface="Arial"/>
            </a:endParaRPr>
          </a:p>
        </p:txBody>
      </p:sp>
      <p:sp>
        <p:nvSpPr>
          <p:cNvPr id="642" name="Google Shape;642;p21"/>
          <p:cNvSpPr txBox="1"/>
          <p:nvPr/>
        </p:nvSpPr>
        <p:spPr>
          <a:xfrm>
            <a:off x="5326715" y="2924944"/>
            <a:ext cx="200565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Phân loại</a:t>
            </a:r>
            <a:endParaRPr sz="1400">
              <a:solidFill>
                <a:srgbClr val="FF0000"/>
              </a:solidFill>
              <a:latin typeface="Arial"/>
              <a:ea typeface="Arial"/>
              <a:cs typeface="Arial"/>
              <a:sym typeface="Arial"/>
            </a:endParaRPr>
          </a:p>
        </p:txBody>
      </p:sp>
      <p:sp>
        <p:nvSpPr>
          <p:cNvPr id="643" name="Google Shape;643;p21"/>
          <p:cNvSpPr/>
          <p:nvPr/>
        </p:nvSpPr>
        <p:spPr>
          <a:xfrm>
            <a:off x="4534064" y="4020470"/>
            <a:ext cx="697823" cy="589012"/>
          </a:xfrm>
          <a:prstGeom prst="rightArrow">
            <a:avLst>
              <a:gd fmla="val 68087"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 name="Google Shape;644;p21"/>
          <p:cNvSpPr/>
          <p:nvPr/>
        </p:nvSpPr>
        <p:spPr>
          <a:xfrm>
            <a:off x="6034390" y="4020470"/>
            <a:ext cx="697823" cy="589012"/>
          </a:xfrm>
          <a:prstGeom prst="rightArrow">
            <a:avLst>
              <a:gd fmla="val 68087"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21"/>
          <p:cNvSpPr/>
          <p:nvPr/>
        </p:nvSpPr>
        <p:spPr>
          <a:xfrm>
            <a:off x="7454817" y="4020470"/>
            <a:ext cx="697823" cy="589012"/>
          </a:xfrm>
          <a:prstGeom prst="rightArrow">
            <a:avLst>
              <a:gd fmla="val 68087"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2"/>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0706</a:t>
            </a:r>
            <a:endParaRPr/>
          </a:p>
        </p:txBody>
      </p:sp>
      <p:grpSp>
        <p:nvGrpSpPr>
          <p:cNvPr id="652" name="Google Shape;652;p22"/>
          <p:cNvGrpSpPr/>
          <p:nvPr/>
        </p:nvGrpSpPr>
        <p:grpSpPr>
          <a:xfrm>
            <a:off x="558798" y="2060849"/>
            <a:ext cx="8797129" cy="3960439"/>
            <a:chOff x="558798" y="2060849"/>
            <a:chExt cx="8797129" cy="3960439"/>
          </a:xfrm>
        </p:grpSpPr>
        <p:sp>
          <p:nvSpPr>
            <p:cNvPr id="653" name="Google Shape;653;p22"/>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4" name="Google Shape;654;p22"/>
            <p:cNvGrpSpPr/>
            <p:nvPr/>
          </p:nvGrpSpPr>
          <p:grpSpPr>
            <a:xfrm>
              <a:off x="558798" y="3945816"/>
              <a:ext cx="8797129" cy="576572"/>
              <a:chOff x="4778069" y="4391025"/>
              <a:chExt cx="2349160" cy="431802"/>
            </a:xfrm>
          </p:grpSpPr>
          <p:sp>
            <p:nvSpPr>
              <p:cNvPr id="655" name="Google Shape;655;p22"/>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56" name="Google Shape;656;p22"/>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“ex_0706.ipynb”.</a:t>
                </a:r>
                <a:endParaRPr/>
              </a:p>
            </p:txBody>
          </p:sp>
        </p:grpSp>
        <p:pic>
          <p:nvPicPr>
            <p:cNvPr descr="텍스트, 클립아트이(가) 표시된 사진&#10;&#10;자동 생성된 설명" id="657" name="Google Shape;657;p22"/>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58" name="Google Shape;658;p22"/>
          <p:cNvGrpSpPr/>
          <p:nvPr/>
        </p:nvGrpSpPr>
        <p:grpSpPr>
          <a:xfrm>
            <a:off x="450000" y="450000"/>
            <a:ext cx="9018000" cy="276999"/>
            <a:chOff x="450000" y="450000"/>
            <a:chExt cx="9018000" cy="276999"/>
          </a:xfrm>
        </p:grpSpPr>
        <p:sp>
          <p:nvSpPr>
            <p:cNvPr id="659" name="Google Shape;659;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660" name="Google Shape;660;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2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0702</a:t>
            </a:r>
            <a:endParaRPr/>
          </a:p>
        </p:txBody>
      </p:sp>
      <p:grpSp>
        <p:nvGrpSpPr>
          <p:cNvPr id="667" name="Google Shape;667;p23"/>
          <p:cNvGrpSpPr/>
          <p:nvPr/>
        </p:nvGrpSpPr>
        <p:grpSpPr>
          <a:xfrm>
            <a:off x="558798" y="2060849"/>
            <a:ext cx="8797129" cy="3960439"/>
            <a:chOff x="558798" y="2060849"/>
            <a:chExt cx="8797129" cy="3960439"/>
          </a:xfrm>
        </p:grpSpPr>
        <p:sp>
          <p:nvSpPr>
            <p:cNvPr id="668" name="Google Shape;668;p2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9" name="Google Shape;669;p23"/>
            <p:cNvGrpSpPr/>
            <p:nvPr/>
          </p:nvGrpSpPr>
          <p:grpSpPr>
            <a:xfrm>
              <a:off x="558798" y="3945816"/>
              <a:ext cx="8797129" cy="576572"/>
              <a:chOff x="4778069" y="4391025"/>
              <a:chExt cx="2349160" cy="431802"/>
            </a:xfrm>
          </p:grpSpPr>
          <p:sp>
            <p:nvSpPr>
              <p:cNvPr id="670" name="Google Shape;670;p2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71" name="Google Shape;671;p23"/>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‘0702.ipynb' </a:t>
                </a:r>
                <a:endParaRPr sz="2000">
                  <a:solidFill>
                    <a:schemeClr val="lt1"/>
                  </a:solidFill>
                  <a:latin typeface="Arial"/>
                  <a:ea typeface="Arial"/>
                  <a:cs typeface="Arial"/>
                  <a:sym typeface="Arial"/>
                </a:endParaRPr>
              </a:p>
            </p:txBody>
          </p:sp>
        </p:grpSp>
        <p:pic>
          <p:nvPicPr>
            <p:cNvPr descr="텍스트, 클립아트이(가) 표시된 사진&#10;&#10;자동 생성된 설명" id="672" name="Google Shape;672;p2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73" name="Google Shape;673;p23"/>
          <p:cNvGrpSpPr/>
          <p:nvPr/>
        </p:nvGrpSpPr>
        <p:grpSpPr>
          <a:xfrm>
            <a:off x="450000" y="450000"/>
            <a:ext cx="9018000" cy="276999"/>
            <a:chOff x="450000" y="450000"/>
            <a:chExt cx="9018000" cy="276999"/>
          </a:xfrm>
        </p:grpSpPr>
        <p:sp>
          <p:nvSpPr>
            <p:cNvPr id="674" name="Google Shape;674;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675" name="Google Shape;675;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4"/>
          <p:cNvSpPr/>
          <p:nvPr/>
        </p:nvSpPr>
        <p:spPr>
          <a:xfrm>
            <a:off x="989683" y="3133792"/>
            <a:ext cx="842622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Giới thiệu về mô hình CNN</a:t>
            </a:r>
            <a:endParaRPr b="1" sz="3200">
              <a:solidFill>
                <a:srgbClr val="000000"/>
              </a:solidFill>
              <a:latin typeface="Arial"/>
              <a:ea typeface="Arial"/>
              <a:cs typeface="Arial"/>
              <a:sym typeface="Arial"/>
            </a:endParaRPr>
          </a:p>
        </p:txBody>
      </p:sp>
      <p:sp>
        <p:nvSpPr>
          <p:cNvPr id="682" name="Google Shape;682;p2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683" name="Google Shape;683;p24"/>
          <p:cNvGrpSpPr/>
          <p:nvPr/>
        </p:nvGrpSpPr>
        <p:grpSpPr>
          <a:xfrm>
            <a:off x="1079574" y="4005064"/>
            <a:ext cx="7544246" cy="1553496"/>
            <a:chOff x="1051307" y="4065033"/>
            <a:chExt cx="7544246" cy="1553496"/>
          </a:xfrm>
        </p:grpSpPr>
        <p:sp>
          <p:nvSpPr>
            <p:cNvPr id="684" name="Google Shape;684;p24"/>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Giới thiệu về Mạng nơ-ron tích chập (CNN)</a:t>
              </a:r>
              <a:endParaRPr sz="1799">
                <a:solidFill>
                  <a:srgbClr val="A5A5A5"/>
                </a:solidFill>
                <a:latin typeface="Arial"/>
                <a:ea typeface="Arial"/>
                <a:cs typeface="Arial"/>
                <a:sym typeface="Arial"/>
              </a:endParaRPr>
            </a:p>
          </p:txBody>
        </p:sp>
        <p:sp>
          <p:nvSpPr>
            <p:cNvPr id="685" name="Google Shape;685;p24"/>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686" name="Google Shape;686;p24"/>
            <p:cNvSpPr/>
            <p:nvPr/>
          </p:nvSpPr>
          <p:spPr>
            <a:xfrm>
              <a:off x="1234128" y="4495903"/>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Các thành phần của Mạng nơ-ron tích chập (CNN)</a:t>
              </a:r>
              <a:endParaRPr sz="1799">
                <a:solidFill>
                  <a:srgbClr val="3F3F3F"/>
                </a:solidFill>
                <a:latin typeface="Arial"/>
                <a:ea typeface="Arial"/>
                <a:cs typeface="Arial"/>
                <a:sym typeface="Arial"/>
              </a:endParaRPr>
            </a:p>
          </p:txBody>
        </p:sp>
        <p:sp>
          <p:nvSpPr>
            <p:cNvPr id="687" name="Google Shape;687;p24"/>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688" name="Google Shape;688;p24"/>
            <p:cNvGrpSpPr/>
            <p:nvPr/>
          </p:nvGrpSpPr>
          <p:grpSpPr>
            <a:xfrm>
              <a:off x="1051307" y="4924425"/>
              <a:ext cx="7544246" cy="278064"/>
              <a:chOff x="571500" y="5165783"/>
              <a:chExt cx="7546665" cy="278153"/>
            </a:xfrm>
          </p:grpSpPr>
          <p:sp>
            <p:nvSpPr>
              <p:cNvPr id="689" name="Google Shape;689;p24"/>
              <p:cNvSpPr/>
              <p:nvPr/>
            </p:nvSpPr>
            <p:spPr>
              <a:xfrm>
                <a:off x="754380" y="5166976"/>
                <a:ext cx="7363785"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Xây dựng mạng nơ-ron tích chập sâu bằng các thành phần cơ bản</a:t>
                </a:r>
                <a:endParaRPr sz="1799">
                  <a:solidFill>
                    <a:srgbClr val="A5A5A5"/>
                  </a:solidFill>
                  <a:latin typeface="Arial"/>
                  <a:ea typeface="Arial"/>
                  <a:cs typeface="Arial"/>
                  <a:sym typeface="Arial"/>
                </a:endParaRPr>
              </a:p>
            </p:txBody>
          </p:sp>
          <p:sp>
            <p:nvSpPr>
              <p:cNvPr id="690" name="Google Shape;690;p2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691" name="Google Shape;691;p24"/>
            <p:cNvGrpSpPr/>
            <p:nvPr/>
          </p:nvGrpSpPr>
          <p:grpSpPr>
            <a:xfrm>
              <a:off x="1051307" y="5341657"/>
              <a:ext cx="6550078" cy="276872"/>
              <a:chOff x="571500" y="5153303"/>
              <a:chExt cx="6552178" cy="276960"/>
            </a:xfrm>
          </p:grpSpPr>
          <p:sp>
            <p:nvSpPr>
              <p:cNvPr id="692" name="Google Shape;692;p24"/>
              <p:cNvSpPr/>
              <p:nvPr/>
            </p:nvSpPr>
            <p:spPr>
              <a:xfrm>
                <a:off x="754380" y="5153303"/>
                <a:ext cx="6369298"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Xây dựng mạng thần kinh tích chập bằng TensorFlow</a:t>
                </a:r>
                <a:endParaRPr sz="1799">
                  <a:solidFill>
                    <a:srgbClr val="A5A5A5"/>
                  </a:solidFill>
                  <a:latin typeface="Arial"/>
                  <a:ea typeface="Arial"/>
                  <a:cs typeface="Arial"/>
                  <a:sym typeface="Arial"/>
                </a:endParaRPr>
              </a:p>
            </p:txBody>
          </p:sp>
          <p:sp>
            <p:nvSpPr>
              <p:cNvPr id="693" name="Google Shape;693;p2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25"/>
          <p:cNvGrpSpPr/>
          <p:nvPr/>
        </p:nvGrpSpPr>
        <p:grpSpPr>
          <a:xfrm>
            <a:off x="450000" y="450000"/>
            <a:ext cx="9018000" cy="276999"/>
            <a:chOff x="450000" y="450000"/>
            <a:chExt cx="9018000" cy="276999"/>
          </a:xfrm>
        </p:grpSpPr>
        <p:sp>
          <p:nvSpPr>
            <p:cNvPr id="700" name="Google Shape;700;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701" name="Google Shape;701;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702" name="Google Shape;702;p25"/>
          <p:cNvGrpSpPr/>
          <p:nvPr/>
        </p:nvGrpSpPr>
        <p:grpSpPr>
          <a:xfrm>
            <a:off x="559817" y="1916832"/>
            <a:ext cx="8783192" cy="215444"/>
            <a:chOff x="559817" y="2136914"/>
            <a:chExt cx="8783192" cy="215444"/>
          </a:xfrm>
        </p:grpSpPr>
        <p:sp>
          <p:nvSpPr>
            <p:cNvPr id="703" name="Google Shape;703;p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4" name="Google Shape;704;p2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CNN và việc học các lớp cụ thể</a:t>
              </a:r>
              <a:endParaRPr sz="1400">
                <a:solidFill>
                  <a:srgbClr val="262626"/>
                </a:solidFill>
                <a:latin typeface="Arial"/>
                <a:ea typeface="Arial"/>
                <a:cs typeface="Arial"/>
                <a:sym typeface="Arial"/>
              </a:endParaRPr>
            </a:p>
          </p:txBody>
        </p:sp>
      </p:grpSp>
      <p:grpSp>
        <p:nvGrpSpPr>
          <p:cNvPr id="705" name="Google Shape;705;p25"/>
          <p:cNvGrpSpPr/>
          <p:nvPr/>
        </p:nvGrpSpPr>
        <p:grpSpPr>
          <a:xfrm>
            <a:off x="1711052" y="3212976"/>
            <a:ext cx="6045507" cy="2485615"/>
            <a:chOff x="1711052" y="3215630"/>
            <a:chExt cx="6045507" cy="2485615"/>
          </a:xfrm>
        </p:grpSpPr>
        <p:pic>
          <p:nvPicPr>
            <p:cNvPr id="706" name="Google Shape;706;p25"/>
            <p:cNvPicPr preferRelativeResize="0"/>
            <p:nvPr/>
          </p:nvPicPr>
          <p:blipFill rotWithShape="1">
            <a:blip r:embed="rId3">
              <a:alphaModFix/>
            </a:blip>
            <a:srcRect b="0" l="0" r="0" t="0"/>
            <a:stretch/>
          </p:blipFill>
          <p:spPr>
            <a:xfrm>
              <a:off x="1711052" y="3253730"/>
              <a:ext cx="6045507" cy="2447515"/>
            </a:xfrm>
            <a:prstGeom prst="rect">
              <a:avLst/>
            </a:prstGeom>
            <a:noFill/>
            <a:ln>
              <a:noFill/>
            </a:ln>
          </p:spPr>
        </p:pic>
        <p:sp>
          <p:nvSpPr>
            <p:cNvPr id="707" name="Google Shape;707;p25"/>
            <p:cNvSpPr txBox="1"/>
            <p:nvPr/>
          </p:nvSpPr>
          <p:spPr>
            <a:xfrm>
              <a:off x="5838368" y="3215630"/>
              <a:ext cx="178446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Bản đồ đặc trưng:</a:t>
              </a:r>
              <a:endParaRPr b="1" sz="1600">
                <a:solidFill>
                  <a:schemeClr val="dk1"/>
                </a:solidFill>
                <a:latin typeface="Arial"/>
                <a:ea typeface="Arial"/>
                <a:cs typeface="Arial"/>
                <a:sym typeface="Arial"/>
              </a:endParaRPr>
            </a:p>
          </p:txBody>
        </p:sp>
      </p:grpSp>
      <p:sp>
        <p:nvSpPr>
          <p:cNvPr id="708" name="Google Shape;708;p25"/>
          <p:cNvSpPr txBox="1"/>
          <p:nvPr/>
        </p:nvSpPr>
        <p:spPr>
          <a:xfrm>
            <a:off x="634989" y="2201564"/>
            <a:ext cx="8136904" cy="595035"/>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CNN có thể tự động tìm hiểu các tính năng hữu ích nhất cho tác vụ từ dữ liệu gốc.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dưới đây cho thấy một bản đồ tính năng được tạo từ một hình ảnh đầu vào.</a:t>
            </a:r>
            <a:endParaRPr sz="1300">
              <a:solidFill>
                <a:srgbClr val="262626"/>
              </a:solidFill>
              <a:latin typeface="Arial"/>
              <a:ea typeface="Arial"/>
              <a:cs typeface="Arial"/>
              <a:sym typeface="Arial"/>
            </a:endParaRPr>
          </a:p>
        </p:txBody>
      </p:sp>
      <p:sp>
        <p:nvSpPr>
          <p:cNvPr id="709" name="Google Shape;709;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thành phần của mạng nơ-ron tích chập (CNN)</a:t>
            </a:r>
            <a:endParaRPr sz="2400">
              <a:solidFill>
                <a:srgbClr val="0C0C0C"/>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715" name="Google Shape;715;p26"/>
          <p:cNvSpPr/>
          <p:nvPr/>
        </p:nvSpPr>
        <p:spPr>
          <a:xfrm>
            <a:off x="4447356" y="5445224"/>
            <a:ext cx="792088" cy="4320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6" name="Google Shape;716;p26"/>
          <p:cNvSpPr txBox="1"/>
          <p:nvPr/>
        </p:nvSpPr>
        <p:spPr>
          <a:xfrm>
            <a:off x="4665635" y="5723860"/>
            <a:ext cx="4262705"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1429A0"/>
                </a:solidFill>
                <a:latin typeface="Arial"/>
                <a:ea typeface="Arial"/>
                <a:cs typeface="Arial"/>
                <a:sym typeface="Arial"/>
              </a:rPr>
              <a:t>Cấu trúc liên kết một phần và trường tiếp nhận của CNN</a:t>
            </a:r>
            <a:endParaRPr sz="1300">
              <a:solidFill>
                <a:srgbClr val="1429A0"/>
              </a:solidFill>
              <a:latin typeface="Arial"/>
              <a:ea typeface="Arial"/>
              <a:cs typeface="Arial"/>
              <a:sym typeface="Arial"/>
            </a:endParaRPr>
          </a:p>
        </p:txBody>
      </p:sp>
      <p:grpSp>
        <p:nvGrpSpPr>
          <p:cNvPr id="717" name="Google Shape;717;p26"/>
          <p:cNvGrpSpPr/>
          <p:nvPr/>
        </p:nvGrpSpPr>
        <p:grpSpPr>
          <a:xfrm>
            <a:off x="4772888" y="1835923"/>
            <a:ext cx="4591135" cy="3837486"/>
            <a:chOff x="4496296" y="1607738"/>
            <a:chExt cx="4591135" cy="3837486"/>
          </a:xfrm>
        </p:grpSpPr>
        <p:pic>
          <p:nvPicPr>
            <p:cNvPr id="718" name="Google Shape;718;p26"/>
            <p:cNvPicPr preferRelativeResize="0"/>
            <p:nvPr/>
          </p:nvPicPr>
          <p:blipFill rotWithShape="1">
            <a:blip r:embed="rId3">
              <a:alphaModFix/>
            </a:blip>
            <a:srcRect b="12154" l="0" r="0" t="5033"/>
            <a:stretch/>
          </p:blipFill>
          <p:spPr>
            <a:xfrm>
              <a:off x="4716016" y="1900126"/>
              <a:ext cx="4110326" cy="3279735"/>
            </a:xfrm>
            <a:prstGeom prst="rect">
              <a:avLst/>
            </a:prstGeom>
            <a:noFill/>
            <a:ln>
              <a:noFill/>
            </a:ln>
          </p:spPr>
        </p:pic>
        <p:sp>
          <p:nvSpPr>
            <p:cNvPr id="719" name="Google Shape;719;p26"/>
            <p:cNvSpPr txBox="1"/>
            <p:nvPr/>
          </p:nvSpPr>
          <p:spPr>
            <a:xfrm>
              <a:off x="4565212" y="1634763"/>
              <a:ext cx="688522" cy="292388"/>
            </a:xfrm>
            <a:prstGeom prst="rect">
              <a:avLst/>
            </a:prstGeom>
            <a:blipFill rotWithShape="1">
              <a:blip r:embed="rId4">
                <a:alphaModFix/>
              </a:blip>
              <a:stretch>
                <a:fillRect b="-16666" l="-884" r="-884" t="-20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0" name="Google Shape;720;p26"/>
            <p:cNvSpPr txBox="1"/>
            <p:nvPr/>
          </p:nvSpPr>
          <p:spPr>
            <a:xfrm>
              <a:off x="5563062" y="1634763"/>
              <a:ext cx="550664" cy="292388"/>
            </a:xfrm>
            <a:prstGeom prst="rect">
              <a:avLst/>
            </a:prstGeom>
            <a:blipFill rotWithShape="1">
              <a:blip r:embed="rId5">
                <a:alphaModFix/>
              </a:blip>
              <a:stretch>
                <a:fillRect b="-16666" l="-2221" r="0" t="-20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1" name="Google Shape;721;p26"/>
            <p:cNvSpPr txBox="1"/>
            <p:nvPr/>
          </p:nvSpPr>
          <p:spPr>
            <a:xfrm>
              <a:off x="4496296" y="5152836"/>
              <a:ext cx="2016898"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(a) DMLP (kết nối đầy đủ)</a:t>
              </a:r>
              <a:endParaRPr sz="1300">
                <a:solidFill>
                  <a:schemeClr val="dk1"/>
                </a:solidFill>
                <a:latin typeface="Arial"/>
                <a:ea typeface="Arial"/>
                <a:cs typeface="Arial"/>
                <a:sym typeface="Arial"/>
              </a:endParaRPr>
            </a:p>
          </p:txBody>
        </p:sp>
        <p:sp>
          <p:nvSpPr>
            <p:cNvPr id="722" name="Google Shape;722;p26"/>
            <p:cNvSpPr txBox="1"/>
            <p:nvPr/>
          </p:nvSpPr>
          <p:spPr>
            <a:xfrm>
              <a:off x="7283184" y="1635547"/>
              <a:ext cx="688522" cy="292388"/>
            </a:xfrm>
            <a:prstGeom prst="rect">
              <a:avLst/>
            </a:prstGeom>
            <a:blipFill rotWithShape="1">
              <a:blip r:embed="rId4">
                <a:alphaModFix/>
              </a:blip>
              <a:stretch>
                <a:fillRect b="-16666" l="-884" r="-884" t="-20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3" name="Google Shape;723;p26"/>
            <p:cNvSpPr txBox="1"/>
            <p:nvPr/>
          </p:nvSpPr>
          <p:spPr>
            <a:xfrm>
              <a:off x="8230531" y="1607738"/>
              <a:ext cx="550664" cy="292388"/>
            </a:xfrm>
            <a:prstGeom prst="rect">
              <a:avLst/>
            </a:prstGeom>
            <a:blipFill rotWithShape="1">
              <a:blip r:embed="rId6">
                <a:alphaModFix/>
              </a:blip>
              <a:stretch>
                <a:fillRect b="-16666" l="-2221" r="0" t="-20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24" name="Google Shape;724;p26"/>
            <p:cNvSpPr txBox="1"/>
            <p:nvPr/>
          </p:nvSpPr>
          <p:spPr>
            <a:xfrm>
              <a:off x="6339840" y="1706562"/>
              <a:ext cx="928166"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Lĩnh vực tiếp nhận</a:t>
              </a:r>
              <a:endParaRPr sz="1300">
                <a:solidFill>
                  <a:schemeClr val="dk1"/>
                </a:solidFill>
                <a:latin typeface="Arial"/>
                <a:ea typeface="Arial"/>
                <a:cs typeface="Arial"/>
                <a:sym typeface="Arial"/>
              </a:endParaRPr>
            </a:p>
          </p:txBody>
        </p:sp>
        <p:sp>
          <p:nvSpPr>
            <p:cNvPr id="725" name="Google Shape;725;p26"/>
            <p:cNvSpPr txBox="1"/>
            <p:nvPr/>
          </p:nvSpPr>
          <p:spPr>
            <a:xfrm>
              <a:off x="6951910" y="5152836"/>
              <a:ext cx="2135521"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 CNN (kết nối một phần)</a:t>
              </a:r>
              <a:endParaRPr sz="1300">
                <a:solidFill>
                  <a:schemeClr val="dk1"/>
                </a:solidFill>
                <a:latin typeface="Arial"/>
                <a:ea typeface="Arial"/>
                <a:cs typeface="Arial"/>
                <a:sym typeface="Arial"/>
              </a:endParaRPr>
            </a:p>
          </p:txBody>
        </p:sp>
      </p:grpSp>
      <p:grpSp>
        <p:nvGrpSpPr>
          <p:cNvPr id="726" name="Google Shape;726;p26"/>
          <p:cNvGrpSpPr/>
          <p:nvPr/>
        </p:nvGrpSpPr>
        <p:grpSpPr>
          <a:xfrm>
            <a:off x="559817" y="1392294"/>
            <a:ext cx="8783192" cy="215444"/>
            <a:chOff x="559817" y="2136914"/>
            <a:chExt cx="8783192" cy="215444"/>
          </a:xfrm>
        </p:grpSpPr>
        <p:sp>
          <p:nvSpPr>
            <p:cNvPr id="727" name="Google Shape;727;p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8" name="Google Shape;728;p2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DMLP và CNN</a:t>
              </a:r>
              <a:endParaRPr sz="1400">
                <a:solidFill>
                  <a:srgbClr val="262626"/>
                </a:solidFill>
                <a:latin typeface="Arial"/>
                <a:ea typeface="Arial"/>
                <a:cs typeface="Arial"/>
                <a:sym typeface="Arial"/>
              </a:endParaRPr>
            </a:p>
          </p:txBody>
        </p:sp>
      </p:grpSp>
      <p:sp>
        <p:nvSpPr>
          <p:cNvPr id="729" name="Google Shape;729;p26"/>
          <p:cNvSpPr txBox="1"/>
          <p:nvPr/>
        </p:nvSpPr>
        <p:spPr>
          <a:xfrm>
            <a:off x="634989" y="1677026"/>
            <a:ext cx="4172407" cy="220573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DMLP</a:t>
            </a:r>
            <a:endParaRPr/>
          </a:p>
          <a:p>
            <a:pPr indent="-176212" lvl="2"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Độ phức tạp cao do cấu trúc được kết nối đầy đủ</a:t>
            </a:r>
            <a:endParaRPr b="0" i="0" sz="1300" u="none" cap="none" strike="noStrike">
              <a:solidFill>
                <a:srgbClr val="262626"/>
              </a:solidFill>
              <a:latin typeface="Arial"/>
              <a:ea typeface="Arial"/>
              <a:cs typeface="Arial"/>
              <a:sym typeface="Arial"/>
            </a:endParaRPr>
          </a:p>
          <a:p>
            <a:pPr indent="-176212" lvl="2"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Tốc độ học chậm và khả năng trang bị quá mức</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CNN</a:t>
            </a:r>
            <a:endParaRPr/>
          </a:p>
          <a:p>
            <a:pPr indent="-176212" lvl="2"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Cấu trúc liên thông từng phần (nối thưa) sử dụng phép tích chập để giảm độ phức tạp.</a:t>
            </a:r>
            <a:endParaRPr/>
          </a:p>
          <a:p>
            <a:pPr indent="-176212" lvl="2"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Hoạt động tích chập trích xuất các tính năng hữu ích</a:t>
            </a:r>
            <a:endParaRPr b="0" i="0" sz="1300" u="none" cap="none" strike="noStrike">
              <a:solidFill>
                <a:srgbClr val="262626"/>
              </a:solidFill>
              <a:latin typeface="Arial"/>
              <a:ea typeface="Arial"/>
              <a:cs typeface="Arial"/>
              <a:sym typeface="Arial"/>
            </a:endParaRPr>
          </a:p>
        </p:txBody>
      </p:sp>
      <p:sp>
        <p:nvSpPr>
          <p:cNvPr id="730" name="Google Shape;730;p26"/>
          <p:cNvSpPr txBox="1"/>
          <p:nvPr/>
        </p:nvSpPr>
        <p:spPr>
          <a:xfrm>
            <a:off x="846956" y="3780909"/>
            <a:ext cx="3869060" cy="1169551"/>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1200" u="none" cap="none" strike="noStrike">
                <a:solidFill>
                  <a:srgbClr val="262626"/>
                </a:solidFill>
                <a:latin typeface="Arial"/>
                <a:ea typeface="Arial"/>
                <a:cs typeface="Arial"/>
                <a:sym typeface="Arial"/>
              </a:rPr>
              <a:t>Thích hợp cho dữ liệu của cấu trúc lưới (âm thanh, video, v.v.)</a:t>
            </a:r>
            <a:endParaRPr/>
          </a:p>
          <a:p>
            <a:pPr indent="0" lvl="1" marL="0" marR="0" rtl="0" algn="ctr">
              <a:spcBef>
                <a:spcPts val="600"/>
              </a:spcBef>
              <a:spcAft>
                <a:spcPts val="0"/>
              </a:spcAft>
              <a:buNone/>
            </a:pPr>
            <a:r>
              <a:rPr b="0" i="0" lang="en-US" sz="1200" u="none" cap="none" strike="noStrike">
                <a:solidFill>
                  <a:srgbClr val="262626"/>
                </a:solidFill>
                <a:latin typeface="Arial"/>
                <a:ea typeface="Arial"/>
                <a:cs typeface="Arial"/>
                <a:sym typeface="Arial"/>
              </a:rPr>
              <a:t>Lĩnh vực tiếp nhận của nó tương tự như tầm nhìn của con người.</a:t>
            </a:r>
            <a:endParaRPr/>
          </a:p>
          <a:p>
            <a:pPr indent="0" lvl="1" marL="0" marR="0" rtl="0" algn="ctr">
              <a:spcBef>
                <a:spcPts val="600"/>
              </a:spcBef>
              <a:spcAft>
                <a:spcPts val="0"/>
              </a:spcAft>
              <a:buNone/>
            </a:pPr>
            <a:r>
              <a:rPr b="0" i="0" lang="en-US" sz="1200" u="none" cap="none" strike="noStrike">
                <a:solidFill>
                  <a:srgbClr val="262626"/>
                </a:solidFill>
                <a:latin typeface="Arial"/>
                <a:ea typeface="Arial"/>
                <a:cs typeface="Arial"/>
                <a:sym typeface="Arial"/>
              </a:rPr>
              <a:t>Có thể xử lý đầu vào có kích thước thay đổi</a:t>
            </a:r>
            <a:endParaRPr b="0" i="0" sz="1200" u="none" cap="none" strike="noStrike">
              <a:solidFill>
                <a:srgbClr val="26262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27"/>
          <p:cNvGrpSpPr/>
          <p:nvPr/>
        </p:nvGrpSpPr>
        <p:grpSpPr>
          <a:xfrm>
            <a:off x="450000" y="450000"/>
            <a:ext cx="9018000" cy="276999"/>
            <a:chOff x="450000" y="450000"/>
            <a:chExt cx="9018000" cy="276999"/>
          </a:xfrm>
        </p:grpSpPr>
        <p:sp>
          <p:nvSpPr>
            <p:cNvPr id="737" name="Google Shape;737;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738" name="Google Shape;738;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39" name="Google Shape;739;p27"/>
          <p:cNvSpPr/>
          <p:nvPr/>
        </p:nvSpPr>
        <p:spPr>
          <a:xfrm>
            <a:off x="620742" y="1689021"/>
            <a:ext cx="8847258"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Convolution là một phép toán tuyến tính nhân các giá trị tương ứng và tạo ra tổng của chúng.</a:t>
            </a:r>
            <a:endParaRPr b="0" i="0" sz="1300" u="none" cap="none" strike="noStrike">
              <a:solidFill>
                <a:srgbClr val="262626"/>
              </a:solidFill>
              <a:latin typeface="Arial"/>
              <a:ea typeface="Arial"/>
              <a:cs typeface="Arial"/>
              <a:sym typeface="Arial"/>
            </a:endParaRPr>
          </a:p>
        </p:txBody>
      </p:sp>
      <p:sp>
        <p:nvSpPr>
          <p:cNvPr id="740" name="Google Shape;740;p27"/>
          <p:cNvSpPr/>
          <p:nvPr/>
        </p:nvSpPr>
        <p:spPr>
          <a:xfrm>
            <a:off x="1242213" y="2286319"/>
            <a:ext cx="7200800" cy="307777"/>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0" i="1" lang="en-US" sz="1400" u="none" cap="none" strike="noStrike">
                <a:solidFill>
                  <a:schemeClr val="dk1"/>
                </a:solidFill>
                <a:latin typeface="Arial"/>
                <a:ea typeface="Arial"/>
                <a:cs typeface="Arial"/>
                <a:sym typeface="Arial"/>
              </a:rPr>
              <a:t>u là kernel, z là đầu vào, s là đầu ra (bản đồ đặc trưng)</a:t>
            </a:r>
            <a:endParaRPr b="0" i="0" sz="1400" u="none" cap="none" strike="noStrike">
              <a:solidFill>
                <a:schemeClr val="dk1"/>
              </a:solidFill>
              <a:latin typeface="Arial"/>
              <a:ea typeface="Arial"/>
              <a:cs typeface="Arial"/>
              <a:sym typeface="Arial"/>
            </a:endParaRPr>
          </a:p>
        </p:txBody>
      </p:sp>
      <p:grpSp>
        <p:nvGrpSpPr>
          <p:cNvPr id="741" name="Google Shape;741;p27"/>
          <p:cNvGrpSpPr/>
          <p:nvPr/>
        </p:nvGrpSpPr>
        <p:grpSpPr>
          <a:xfrm>
            <a:off x="1351012" y="2892522"/>
            <a:ext cx="6768752" cy="1754573"/>
            <a:chOff x="918964" y="2784557"/>
            <a:chExt cx="6768752" cy="1754573"/>
          </a:xfrm>
        </p:grpSpPr>
        <p:sp>
          <p:nvSpPr>
            <p:cNvPr id="742" name="Google Shape;742;p27"/>
            <p:cNvSpPr/>
            <p:nvPr/>
          </p:nvSpPr>
          <p:spPr>
            <a:xfrm>
              <a:off x="1567036" y="2924944"/>
              <a:ext cx="3096344" cy="10081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43" name="Google Shape;743;p27"/>
            <p:cNvPicPr preferRelativeResize="0"/>
            <p:nvPr/>
          </p:nvPicPr>
          <p:blipFill rotWithShape="1">
            <a:blip r:embed="rId3">
              <a:alphaModFix/>
            </a:blip>
            <a:srcRect b="0" l="0" r="36709" t="0"/>
            <a:stretch/>
          </p:blipFill>
          <p:spPr>
            <a:xfrm>
              <a:off x="1062980" y="2784557"/>
              <a:ext cx="3600400" cy="770046"/>
            </a:xfrm>
            <a:prstGeom prst="rect">
              <a:avLst/>
            </a:prstGeom>
            <a:noFill/>
            <a:ln>
              <a:noFill/>
            </a:ln>
          </p:spPr>
        </p:pic>
        <p:pic>
          <p:nvPicPr>
            <p:cNvPr id="744" name="Google Shape;744;p27"/>
            <p:cNvPicPr preferRelativeResize="0"/>
            <p:nvPr/>
          </p:nvPicPr>
          <p:blipFill rotWithShape="1">
            <a:blip r:embed="rId4">
              <a:alphaModFix/>
            </a:blip>
            <a:srcRect b="0" l="0" r="20000" t="0"/>
            <a:stretch/>
          </p:blipFill>
          <p:spPr>
            <a:xfrm>
              <a:off x="918964" y="3861048"/>
              <a:ext cx="4608512" cy="678082"/>
            </a:xfrm>
            <a:prstGeom prst="rect">
              <a:avLst/>
            </a:prstGeom>
            <a:noFill/>
            <a:ln>
              <a:noFill/>
            </a:ln>
          </p:spPr>
        </p:pic>
        <p:grpSp>
          <p:nvGrpSpPr>
            <p:cNvPr id="745" name="Google Shape;745;p27"/>
            <p:cNvGrpSpPr/>
            <p:nvPr/>
          </p:nvGrpSpPr>
          <p:grpSpPr>
            <a:xfrm>
              <a:off x="5674156" y="2924944"/>
              <a:ext cx="2013560" cy="457200"/>
              <a:chOff x="5674156" y="2924944"/>
              <a:chExt cx="2013560" cy="457200"/>
            </a:xfrm>
          </p:grpSpPr>
          <p:sp>
            <p:nvSpPr>
              <p:cNvPr id="746" name="Google Shape;746;p27"/>
              <p:cNvSpPr txBox="1"/>
              <p:nvPr/>
            </p:nvSpPr>
            <p:spPr>
              <a:xfrm>
                <a:off x="6247556" y="2924944"/>
                <a:ext cx="1440160" cy="457200"/>
              </a:xfrm>
              <a:prstGeom prst="rect">
                <a:avLst/>
              </a:prstGeom>
              <a:noFill/>
              <a:ln>
                <a:noFill/>
              </a:ln>
            </p:spPr>
            <p:txBody>
              <a:bodyPr anchorCtr="0" anchor="ctr" bIns="45700" lIns="91425" spcFirstLastPara="1" rIns="91425" wrap="square" tIns="45700">
                <a:normAutofit/>
              </a:bodyPr>
              <a:lstStyle/>
              <a:p>
                <a:pPr indent="0" lvl="1" marL="457200" marR="0" rtl="0" algn="ctr">
                  <a:spcBef>
                    <a:spcPts val="0"/>
                  </a:spcBef>
                  <a:spcAft>
                    <a:spcPts val="0"/>
                  </a:spcAft>
                  <a:buNone/>
                </a:pPr>
                <a:r>
                  <a:rPr b="1" i="0" lang="en-US" sz="1400" u="none" cap="none" strike="noStrike">
                    <a:solidFill>
                      <a:srgbClr val="1429A0"/>
                    </a:solidFill>
                    <a:latin typeface="Arial"/>
                    <a:ea typeface="Arial"/>
                    <a:cs typeface="Arial"/>
                    <a:sym typeface="Arial"/>
                  </a:rPr>
                  <a:t>1 chiều đầu vào</a:t>
                </a:r>
                <a:endParaRPr b="1" i="0" sz="1400" u="none" cap="none" strike="noStrike">
                  <a:solidFill>
                    <a:srgbClr val="1429A0"/>
                  </a:solidFill>
                  <a:latin typeface="Arial"/>
                  <a:ea typeface="Arial"/>
                  <a:cs typeface="Arial"/>
                  <a:sym typeface="Arial"/>
                </a:endParaRPr>
              </a:p>
            </p:txBody>
          </p:sp>
          <p:cxnSp>
            <p:nvCxnSpPr>
              <p:cNvPr id="747" name="Google Shape;747;p27"/>
              <p:cNvCxnSpPr/>
              <p:nvPr/>
            </p:nvCxnSpPr>
            <p:spPr>
              <a:xfrm rot="10800000">
                <a:off x="5674156" y="3160740"/>
                <a:ext cx="665172" cy="0"/>
              </a:xfrm>
              <a:prstGeom prst="straightConnector1">
                <a:avLst/>
              </a:prstGeom>
              <a:noFill/>
              <a:ln cap="flat" cmpd="sng" w="25400">
                <a:solidFill>
                  <a:schemeClr val="dk1"/>
                </a:solidFill>
                <a:prstDash val="solid"/>
                <a:miter lim="800000"/>
                <a:headEnd len="sm" w="sm" type="none"/>
                <a:tailEnd len="med" w="med" type="stealth"/>
              </a:ln>
            </p:spPr>
          </p:cxnSp>
        </p:grpSp>
        <p:grpSp>
          <p:nvGrpSpPr>
            <p:cNvPr id="748" name="Google Shape;748;p27"/>
            <p:cNvGrpSpPr/>
            <p:nvPr/>
          </p:nvGrpSpPr>
          <p:grpSpPr>
            <a:xfrm>
              <a:off x="5674156" y="3986396"/>
              <a:ext cx="2013560" cy="457200"/>
              <a:chOff x="5674156" y="3986396"/>
              <a:chExt cx="2013560" cy="457200"/>
            </a:xfrm>
          </p:grpSpPr>
          <p:cxnSp>
            <p:nvCxnSpPr>
              <p:cNvPr id="749" name="Google Shape;749;p27"/>
              <p:cNvCxnSpPr/>
              <p:nvPr/>
            </p:nvCxnSpPr>
            <p:spPr>
              <a:xfrm rot="10800000">
                <a:off x="5674156" y="4222949"/>
                <a:ext cx="665172" cy="0"/>
              </a:xfrm>
              <a:prstGeom prst="straightConnector1">
                <a:avLst/>
              </a:prstGeom>
              <a:noFill/>
              <a:ln cap="flat" cmpd="sng" w="25400">
                <a:solidFill>
                  <a:schemeClr val="dk1"/>
                </a:solidFill>
                <a:prstDash val="solid"/>
                <a:miter lim="800000"/>
                <a:headEnd len="sm" w="sm" type="none"/>
                <a:tailEnd len="med" w="med" type="stealth"/>
              </a:ln>
            </p:spPr>
          </p:cxnSp>
          <p:sp>
            <p:nvSpPr>
              <p:cNvPr id="750" name="Google Shape;750;p27"/>
              <p:cNvSpPr txBox="1"/>
              <p:nvPr/>
            </p:nvSpPr>
            <p:spPr>
              <a:xfrm>
                <a:off x="6247556" y="3986396"/>
                <a:ext cx="1440160" cy="457200"/>
              </a:xfrm>
              <a:prstGeom prst="rect">
                <a:avLst/>
              </a:prstGeom>
              <a:noFill/>
              <a:ln>
                <a:noFill/>
              </a:ln>
            </p:spPr>
            <p:txBody>
              <a:bodyPr anchorCtr="0" anchor="ctr" bIns="45700" lIns="91425" spcFirstLastPara="1" rIns="91425" wrap="square" tIns="45700">
                <a:normAutofit/>
              </a:bodyPr>
              <a:lstStyle/>
              <a:p>
                <a:pPr indent="0" lvl="1" marL="457200" marR="0" rtl="0" algn="ctr">
                  <a:spcBef>
                    <a:spcPts val="0"/>
                  </a:spcBef>
                  <a:spcAft>
                    <a:spcPts val="0"/>
                  </a:spcAft>
                  <a:buNone/>
                </a:pPr>
                <a:r>
                  <a:rPr b="1" i="0" lang="en-US" sz="1400" u="none" cap="none" strike="noStrike">
                    <a:solidFill>
                      <a:srgbClr val="1429A0"/>
                    </a:solidFill>
                    <a:latin typeface="Arial"/>
                    <a:ea typeface="Arial"/>
                    <a:cs typeface="Arial"/>
                    <a:sym typeface="Arial"/>
                  </a:rPr>
                  <a:t>2 chiều đầu vào</a:t>
                </a:r>
                <a:endParaRPr b="1" i="0" sz="1400" u="none" cap="none" strike="noStrike">
                  <a:solidFill>
                    <a:srgbClr val="1429A0"/>
                  </a:solidFill>
                  <a:latin typeface="Arial"/>
                  <a:ea typeface="Arial"/>
                  <a:cs typeface="Arial"/>
                  <a:sym typeface="Arial"/>
                </a:endParaRPr>
              </a:p>
            </p:txBody>
          </p:sp>
        </p:grpSp>
      </p:grpSp>
      <p:grpSp>
        <p:nvGrpSpPr>
          <p:cNvPr id="751" name="Google Shape;751;p27"/>
          <p:cNvGrpSpPr/>
          <p:nvPr/>
        </p:nvGrpSpPr>
        <p:grpSpPr>
          <a:xfrm>
            <a:off x="559817" y="1392294"/>
            <a:ext cx="8783192" cy="215444"/>
            <a:chOff x="559817" y="2136914"/>
            <a:chExt cx="8783192" cy="215444"/>
          </a:xfrm>
        </p:grpSpPr>
        <p:sp>
          <p:nvSpPr>
            <p:cNvPr id="752" name="Google Shape;752;p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3" name="Google Shape;753;p2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Hoạt động tích chập</a:t>
              </a:r>
              <a:endParaRPr sz="1400">
                <a:solidFill>
                  <a:srgbClr val="262626"/>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28"/>
          <p:cNvGrpSpPr/>
          <p:nvPr/>
        </p:nvGrpSpPr>
        <p:grpSpPr>
          <a:xfrm>
            <a:off x="450000" y="450000"/>
            <a:ext cx="9018000" cy="276999"/>
            <a:chOff x="450000" y="450000"/>
            <a:chExt cx="9018000" cy="276999"/>
          </a:xfrm>
        </p:grpSpPr>
        <p:sp>
          <p:nvSpPr>
            <p:cNvPr id="760" name="Google Shape;760;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761" name="Google Shape;761;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62" name="Google Shape;762;p28"/>
          <p:cNvSpPr txBox="1"/>
          <p:nvPr/>
        </p:nvSpPr>
        <p:spPr>
          <a:xfrm>
            <a:off x="1837851" y="6046200"/>
            <a:ext cx="152477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 tích chập 1 chiều</a:t>
            </a:r>
            <a:endParaRPr sz="1200">
              <a:solidFill>
                <a:schemeClr val="dk1"/>
              </a:solidFill>
              <a:latin typeface="Arial"/>
              <a:ea typeface="Arial"/>
              <a:cs typeface="Arial"/>
              <a:sym typeface="Arial"/>
            </a:endParaRPr>
          </a:p>
        </p:txBody>
      </p:sp>
      <p:sp>
        <p:nvSpPr>
          <p:cNvPr id="763" name="Google Shape;763;p28"/>
          <p:cNvSpPr txBox="1"/>
          <p:nvPr/>
        </p:nvSpPr>
        <p:spPr>
          <a:xfrm>
            <a:off x="4193160" y="6046200"/>
            <a:ext cx="15440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 tích chập 2 chiều</a:t>
            </a:r>
            <a:endParaRPr sz="1200">
              <a:solidFill>
                <a:schemeClr val="dk1"/>
              </a:solidFill>
              <a:latin typeface="Arial"/>
              <a:ea typeface="Arial"/>
              <a:cs typeface="Arial"/>
              <a:sym typeface="Arial"/>
            </a:endParaRPr>
          </a:p>
        </p:txBody>
      </p:sp>
      <p:sp>
        <p:nvSpPr>
          <p:cNvPr id="764" name="Google Shape;764;p28"/>
          <p:cNvSpPr txBox="1"/>
          <p:nvPr/>
        </p:nvSpPr>
        <p:spPr>
          <a:xfrm>
            <a:off x="1545063" y="5076642"/>
            <a:ext cx="61747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kernel</a:t>
            </a:r>
            <a:endParaRPr sz="1200">
              <a:solidFill>
                <a:schemeClr val="dk1"/>
              </a:solidFill>
              <a:latin typeface="Arial"/>
              <a:ea typeface="Arial"/>
              <a:cs typeface="Arial"/>
              <a:sym typeface="Arial"/>
            </a:endParaRPr>
          </a:p>
        </p:txBody>
      </p:sp>
      <p:sp>
        <p:nvSpPr>
          <p:cNvPr id="765" name="Google Shape;765;p28"/>
          <p:cNvSpPr txBox="1"/>
          <p:nvPr/>
        </p:nvSpPr>
        <p:spPr>
          <a:xfrm>
            <a:off x="6152038" y="4629819"/>
            <a:ext cx="61747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kernel</a:t>
            </a:r>
            <a:endParaRPr sz="1200">
              <a:solidFill>
                <a:schemeClr val="dk1"/>
              </a:solidFill>
              <a:latin typeface="Arial"/>
              <a:ea typeface="Arial"/>
              <a:cs typeface="Arial"/>
              <a:sym typeface="Arial"/>
            </a:endParaRPr>
          </a:p>
        </p:txBody>
      </p:sp>
      <p:sp>
        <p:nvSpPr>
          <p:cNvPr id="766" name="Google Shape;766;p28"/>
          <p:cNvSpPr txBox="1"/>
          <p:nvPr/>
        </p:nvSpPr>
        <p:spPr>
          <a:xfrm>
            <a:off x="7493231" y="4075467"/>
            <a:ext cx="8531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Đặc trưng</a:t>
            </a:r>
            <a:endParaRPr sz="1200">
              <a:solidFill>
                <a:schemeClr val="dk1"/>
              </a:solidFill>
              <a:latin typeface="Arial"/>
              <a:ea typeface="Arial"/>
              <a:cs typeface="Arial"/>
              <a:sym typeface="Arial"/>
            </a:endParaRPr>
          </a:p>
        </p:txBody>
      </p:sp>
      <p:sp>
        <p:nvSpPr>
          <p:cNvPr id="767" name="Google Shape;767;p28"/>
          <p:cNvSpPr txBox="1"/>
          <p:nvPr/>
        </p:nvSpPr>
        <p:spPr>
          <a:xfrm>
            <a:off x="217739" y="5565487"/>
            <a:ext cx="13388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Bản đồ đặc trưng</a:t>
            </a:r>
            <a:endParaRPr sz="1200">
              <a:solidFill>
                <a:schemeClr val="dk1"/>
              </a:solidFill>
              <a:latin typeface="Arial"/>
              <a:ea typeface="Arial"/>
              <a:cs typeface="Arial"/>
              <a:sym typeface="Arial"/>
            </a:endParaRPr>
          </a:p>
        </p:txBody>
      </p:sp>
      <p:sp>
        <p:nvSpPr>
          <p:cNvPr id="768" name="Google Shape;768;p28"/>
          <p:cNvSpPr txBox="1"/>
          <p:nvPr/>
        </p:nvSpPr>
        <p:spPr>
          <a:xfrm>
            <a:off x="634989" y="1697508"/>
            <a:ext cx="8833011" cy="2331920"/>
          </a:xfrm>
          <a:prstGeom prst="rect">
            <a:avLst/>
          </a:prstGeom>
          <a:blipFill rotWithShape="1">
            <a:blip r:embed="rId3">
              <a:alphaModFix/>
            </a:blip>
            <a:stretch>
              <a:fillRect b="-1303" l="-206" r="0" t="-130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769" name="Google Shape;769;p28"/>
          <p:cNvGrpSpPr/>
          <p:nvPr/>
        </p:nvGrpSpPr>
        <p:grpSpPr>
          <a:xfrm>
            <a:off x="559817" y="1392294"/>
            <a:ext cx="8783192" cy="215444"/>
            <a:chOff x="559817" y="2136914"/>
            <a:chExt cx="8783192" cy="215444"/>
          </a:xfrm>
        </p:grpSpPr>
        <p:sp>
          <p:nvSpPr>
            <p:cNvPr id="770" name="Google Shape;770;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71" name="Google Shape;771;p2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Hoạt động tích chập</a:t>
              </a:r>
              <a:endParaRPr sz="1400">
                <a:solidFill>
                  <a:srgbClr val="262626"/>
                </a:solidFill>
                <a:latin typeface="Arial"/>
                <a:ea typeface="Arial"/>
                <a:cs typeface="Arial"/>
                <a:sym typeface="Arial"/>
              </a:endParaRPr>
            </a:p>
          </p:txBody>
        </p:sp>
      </p:grpSp>
      <p:graphicFrame>
        <p:nvGraphicFramePr>
          <p:cNvPr id="772" name="Google Shape;772;p28"/>
          <p:cNvGraphicFramePr/>
          <p:nvPr/>
        </p:nvGraphicFramePr>
        <p:xfrm>
          <a:off x="1592240" y="4625890"/>
          <a:ext cx="3000000" cy="3000000"/>
        </p:xfrm>
        <a:graphic>
          <a:graphicData uri="http://schemas.openxmlformats.org/drawingml/2006/table">
            <a:tbl>
              <a:tblPr bandRow="1" firstRow="1">
                <a:noFill/>
                <a:tableStyleId>{19313E81-0176-42BB-A730-223E9CF03B15}</a:tableStyleId>
              </a:tblPr>
              <a:tblGrid>
                <a:gridCol w="252000"/>
                <a:gridCol w="252000"/>
                <a:gridCol w="252000"/>
                <a:gridCol w="252000"/>
                <a:gridCol w="252000"/>
                <a:gridCol w="252000"/>
                <a:gridCol w="252000"/>
                <a:gridCol w="252000"/>
              </a:tblGrid>
              <a:tr h="252000">
                <a:tc>
                  <a:txBody>
                    <a:bodyPr/>
                    <a:lstStyle/>
                    <a:p>
                      <a:pPr indent="0" lvl="0" marL="0" marR="0" rtl="0" algn="ctr">
                        <a:spcBef>
                          <a:spcPts val="0"/>
                        </a:spcBef>
                        <a:spcAft>
                          <a:spcPts val="0"/>
                        </a:spcAft>
                        <a:buNone/>
                      </a:pPr>
                      <a:r>
                        <a:rPr lang="en-US" sz="1100">
                          <a:latin typeface="Arial"/>
                          <a:ea typeface="Arial"/>
                          <a:cs typeface="Arial"/>
                          <a:sym typeface="Arial"/>
                        </a:rPr>
                        <a:t>3  </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4</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5</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b="1" lang="en-US" sz="1100">
                          <a:latin typeface="Arial"/>
                          <a:ea typeface="Arial"/>
                          <a:cs typeface="Arial"/>
                          <a:sym typeface="Arial"/>
                        </a:rPr>
                        <a:t>1</a:t>
                      </a:r>
                      <a:endParaRPr b="1" sz="1100">
                        <a:latin typeface="Arial"/>
                        <a:ea typeface="Arial"/>
                        <a:cs typeface="Arial"/>
                        <a:sym typeface="Arial"/>
                      </a:endParaRPr>
                    </a:p>
                  </a:txBody>
                  <a:tcPr marT="45725" marB="45725" marR="45725" marL="45725">
                    <a:solidFill>
                      <a:srgbClr val="B3C6E7"/>
                    </a:solidFill>
                  </a:tcPr>
                </a:tc>
                <a:tc>
                  <a:txBody>
                    <a:bodyPr/>
                    <a:lstStyle/>
                    <a:p>
                      <a:pPr indent="0" lvl="0" marL="0" marR="0" rtl="0" algn="ctr">
                        <a:spcBef>
                          <a:spcPts val="0"/>
                        </a:spcBef>
                        <a:spcAft>
                          <a:spcPts val="0"/>
                        </a:spcAft>
                        <a:buNone/>
                      </a:pPr>
                      <a:r>
                        <a:rPr b="1" lang="en-US" sz="1100">
                          <a:latin typeface="Arial"/>
                          <a:ea typeface="Arial"/>
                          <a:cs typeface="Arial"/>
                          <a:sym typeface="Arial"/>
                        </a:rPr>
                        <a:t>20</a:t>
                      </a:r>
                      <a:endParaRPr b="1" sz="1100">
                        <a:latin typeface="Arial"/>
                        <a:ea typeface="Arial"/>
                        <a:cs typeface="Arial"/>
                        <a:sym typeface="Arial"/>
                      </a:endParaRPr>
                    </a:p>
                  </a:txBody>
                  <a:tcPr marT="45725" marB="45725" marR="45725" marL="45725">
                    <a:solidFill>
                      <a:srgbClr val="B3C6E7"/>
                    </a:solidFill>
                  </a:tcPr>
                </a:tc>
                <a:tc>
                  <a:txBody>
                    <a:bodyPr/>
                    <a:lstStyle/>
                    <a:p>
                      <a:pPr indent="0" lvl="0" marL="0" marR="0" rtl="0" algn="ctr">
                        <a:spcBef>
                          <a:spcPts val="0"/>
                        </a:spcBef>
                        <a:spcAft>
                          <a:spcPts val="0"/>
                        </a:spcAft>
                        <a:buNone/>
                      </a:pPr>
                      <a:r>
                        <a:rPr b="1" lang="en-US" sz="1100">
                          <a:latin typeface="Arial"/>
                          <a:ea typeface="Arial"/>
                          <a:cs typeface="Arial"/>
                          <a:sym typeface="Arial"/>
                        </a:rPr>
                        <a:t>2</a:t>
                      </a:r>
                      <a:endParaRPr b="1" sz="1100">
                        <a:latin typeface="Arial"/>
                        <a:ea typeface="Arial"/>
                        <a:cs typeface="Arial"/>
                        <a:sym typeface="Arial"/>
                      </a:endParaRPr>
                    </a:p>
                  </a:txBody>
                  <a:tcPr marT="45725" marB="45725" marR="45725" marL="45725">
                    <a:solidFill>
                      <a:srgbClr val="B3C6E7"/>
                    </a:solidFill>
                  </a:tcPr>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45725" marB="45725" marR="45725" marL="45725"/>
                </a:tc>
              </a:tr>
            </a:tbl>
          </a:graphicData>
        </a:graphic>
      </p:graphicFrame>
      <p:grpSp>
        <p:nvGrpSpPr>
          <p:cNvPr id="773" name="Google Shape;773;p28"/>
          <p:cNvGrpSpPr/>
          <p:nvPr/>
        </p:nvGrpSpPr>
        <p:grpSpPr>
          <a:xfrm>
            <a:off x="1590270" y="4387454"/>
            <a:ext cx="2015077" cy="261610"/>
            <a:chOff x="1676159" y="4350566"/>
            <a:chExt cx="2015077" cy="261610"/>
          </a:xfrm>
        </p:grpSpPr>
        <p:sp>
          <p:nvSpPr>
            <p:cNvPr id="774" name="Google Shape;774;p28"/>
            <p:cNvSpPr/>
            <p:nvPr/>
          </p:nvSpPr>
          <p:spPr>
            <a:xfrm>
              <a:off x="1676159" y="4350566"/>
              <a:ext cx="26962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a:t>
              </a:r>
              <a:endParaRPr sz="1100">
                <a:solidFill>
                  <a:schemeClr val="dk1"/>
                </a:solidFill>
                <a:latin typeface="Arial"/>
                <a:ea typeface="Arial"/>
                <a:cs typeface="Arial"/>
                <a:sym typeface="Arial"/>
              </a:endParaRPr>
            </a:p>
          </p:txBody>
        </p:sp>
        <p:sp>
          <p:nvSpPr>
            <p:cNvPr id="775" name="Google Shape;775;p28"/>
            <p:cNvSpPr/>
            <p:nvPr/>
          </p:nvSpPr>
          <p:spPr>
            <a:xfrm>
              <a:off x="1939691" y="4350566"/>
              <a:ext cx="22325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a:t>
              </a:r>
              <a:endParaRPr sz="1100">
                <a:solidFill>
                  <a:schemeClr val="dk1"/>
                </a:solidFill>
                <a:latin typeface="Arial"/>
                <a:ea typeface="Arial"/>
                <a:cs typeface="Arial"/>
                <a:sym typeface="Arial"/>
              </a:endParaRPr>
            </a:p>
          </p:txBody>
        </p:sp>
        <p:sp>
          <p:nvSpPr>
            <p:cNvPr id="776" name="Google Shape;776;p28"/>
            <p:cNvSpPr/>
            <p:nvPr/>
          </p:nvSpPr>
          <p:spPr>
            <a:xfrm>
              <a:off x="2156852" y="4350566"/>
              <a:ext cx="25680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a:t>
              </a:r>
              <a:endParaRPr sz="1100">
                <a:solidFill>
                  <a:schemeClr val="dk1"/>
                </a:solidFill>
                <a:latin typeface="Arial"/>
                <a:ea typeface="Arial"/>
                <a:cs typeface="Arial"/>
                <a:sym typeface="Arial"/>
              </a:endParaRPr>
            </a:p>
          </p:txBody>
        </p:sp>
        <p:sp>
          <p:nvSpPr>
            <p:cNvPr id="777" name="Google Shape;777;p28"/>
            <p:cNvSpPr/>
            <p:nvPr/>
          </p:nvSpPr>
          <p:spPr>
            <a:xfrm>
              <a:off x="2407560" y="4350566"/>
              <a:ext cx="26161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3</a:t>
              </a:r>
              <a:endParaRPr sz="1100">
                <a:solidFill>
                  <a:schemeClr val="dk1"/>
                </a:solidFill>
                <a:latin typeface="Arial"/>
                <a:ea typeface="Arial"/>
                <a:cs typeface="Arial"/>
                <a:sym typeface="Arial"/>
              </a:endParaRPr>
            </a:p>
          </p:txBody>
        </p:sp>
        <p:sp>
          <p:nvSpPr>
            <p:cNvPr id="778" name="Google Shape;778;p28"/>
            <p:cNvSpPr/>
            <p:nvPr/>
          </p:nvSpPr>
          <p:spPr>
            <a:xfrm>
              <a:off x="2663077" y="4350566"/>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4</a:t>
              </a:r>
              <a:endParaRPr sz="1100">
                <a:solidFill>
                  <a:schemeClr val="dk1"/>
                </a:solidFill>
                <a:latin typeface="Arial"/>
                <a:ea typeface="Arial"/>
                <a:cs typeface="Arial"/>
                <a:sym typeface="Arial"/>
              </a:endParaRPr>
            </a:p>
          </p:txBody>
        </p:sp>
        <p:sp>
          <p:nvSpPr>
            <p:cNvPr id="779" name="Google Shape;779;p28"/>
            <p:cNvSpPr/>
            <p:nvPr/>
          </p:nvSpPr>
          <p:spPr>
            <a:xfrm>
              <a:off x="2921799" y="4350566"/>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a:t>
              </a:r>
              <a:endParaRPr sz="1100">
                <a:solidFill>
                  <a:schemeClr val="dk1"/>
                </a:solidFill>
                <a:latin typeface="Arial"/>
                <a:ea typeface="Arial"/>
                <a:cs typeface="Arial"/>
                <a:sym typeface="Arial"/>
              </a:endParaRPr>
            </a:p>
          </p:txBody>
        </p:sp>
        <p:sp>
          <p:nvSpPr>
            <p:cNvPr id="780" name="Google Shape;780;p28"/>
            <p:cNvSpPr/>
            <p:nvPr/>
          </p:nvSpPr>
          <p:spPr>
            <a:xfrm>
              <a:off x="3180521" y="4350566"/>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6</a:t>
              </a:r>
              <a:endParaRPr sz="1100">
                <a:solidFill>
                  <a:schemeClr val="dk1"/>
                </a:solidFill>
                <a:latin typeface="Arial"/>
                <a:ea typeface="Arial"/>
                <a:cs typeface="Arial"/>
                <a:sym typeface="Arial"/>
              </a:endParaRPr>
            </a:p>
          </p:txBody>
        </p:sp>
        <p:sp>
          <p:nvSpPr>
            <p:cNvPr id="781" name="Google Shape;781;p28"/>
            <p:cNvSpPr/>
            <p:nvPr/>
          </p:nvSpPr>
          <p:spPr>
            <a:xfrm>
              <a:off x="3439244" y="4350566"/>
              <a:ext cx="25199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7</a:t>
              </a:r>
              <a:endParaRPr sz="1100">
                <a:solidFill>
                  <a:schemeClr val="dk1"/>
                </a:solidFill>
                <a:latin typeface="Arial"/>
                <a:ea typeface="Arial"/>
                <a:cs typeface="Arial"/>
                <a:sym typeface="Arial"/>
              </a:endParaRPr>
            </a:p>
          </p:txBody>
        </p:sp>
      </p:grpSp>
      <p:cxnSp>
        <p:nvCxnSpPr>
          <p:cNvPr id="782" name="Google Shape;782;p28"/>
          <p:cNvCxnSpPr/>
          <p:nvPr/>
        </p:nvCxnSpPr>
        <p:spPr>
          <a:xfrm>
            <a:off x="2607735" y="4869980"/>
            <a:ext cx="0" cy="234955"/>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783" name="Google Shape;783;p28"/>
          <p:cNvGraphicFramePr/>
          <p:nvPr/>
        </p:nvGraphicFramePr>
        <p:xfrm>
          <a:off x="2128967" y="5103127"/>
          <a:ext cx="3000000" cy="3000000"/>
        </p:xfrm>
        <a:graphic>
          <a:graphicData uri="http://schemas.openxmlformats.org/drawingml/2006/table">
            <a:tbl>
              <a:tblPr bandRow="1" firstRow="1">
                <a:noFill/>
                <a:tableStyleId>{19313E81-0176-42BB-A730-223E9CF03B15}</a:tableStyleId>
              </a:tblPr>
              <a:tblGrid>
                <a:gridCol w="298825"/>
                <a:gridCol w="298825"/>
                <a:gridCol w="298825"/>
              </a:tblGrid>
              <a:tr h="252000">
                <a:tc>
                  <a:txBody>
                    <a:bodyPr/>
                    <a:lstStyle/>
                    <a:p>
                      <a:pPr indent="0" lvl="0" marL="0" marR="0" rtl="0" algn="ctr">
                        <a:spcBef>
                          <a:spcPts val="0"/>
                        </a:spcBef>
                        <a:spcAft>
                          <a:spcPts val="0"/>
                        </a:spcAft>
                        <a:buNone/>
                      </a:pPr>
                      <a:r>
                        <a:rPr lang="en-US" sz="1100">
                          <a:latin typeface="Arial"/>
                          <a:ea typeface="Arial"/>
                          <a:cs typeface="Arial"/>
                          <a:sym typeface="Arial"/>
                        </a:rPr>
                        <a:t>0.3  </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0.4</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0.3</a:t>
                      </a:r>
                      <a:endParaRPr sz="1100">
                        <a:latin typeface="Arial"/>
                        <a:ea typeface="Arial"/>
                        <a:cs typeface="Arial"/>
                        <a:sym typeface="Arial"/>
                      </a:endParaRPr>
                    </a:p>
                  </a:txBody>
                  <a:tcPr marT="45725" marB="45725" marR="45725" marL="45725"/>
                </a:tc>
              </a:tr>
            </a:tbl>
          </a:graphicData>
        </a:graphic>
      </p:graphicFrame>
      <p:graphicFrame>
        <p:nvGraphicFramePr>
          <p:cNvPr id="784" name="Google Shape;784;p28"/>
          <p:cNvGraphicFramePr/>
          <p:nvPr/>
        </p:nvGraphicFramePr>
        <p:xfrm>
          <a:off x="1462807" y="5574447"/>
          <a:ext cx="3000000" cy="3000000"/>
        </p:xfrm>
        <a:graphic>
          <a:graphicData uri="http://schemas.openxmlformats.org/drawingml/2006/table">
            <a:tbl>
              <a:tblPr bandRow="1" firstRow="1">
                <a:noFill/>
                <a:tableStyleId>{19313E81-0176-42BB-A730-223E9CF03B15}</a:tableStyleId>
              </a:tblPr>
              <a:tblGrid>
                <a:gridCol w="286225"/>
                <a:gridCol w="286225"/>
                <a:gridCol w="286225"/>
                <a:gridCol w="286225"/>
                <a:gridCol w="286225"/>
                <a:gridCol w="286225"/>
                <a:gridCol w="286225"/>
                <a:gridCol w="286225"/>
              </a:tblGrid>
              <a:tr h="252000">
                <a:tc>
                  <a:txBody>
                    <a:bodyPr/>
                    <a:lstStyle/>
                    <a:p>
                      <a:pPr indent="0" lvl="0" marL="0" marR="0" rtl="0" algn="ctr">
                        <a:spcBef>
                          <a:spcPts val="0"/>
                        </a:spcBef>
                        <a:spcAft>
                          <a:spcPts val="0"/>
                        </a:spcAft>
                        <a:buNone/>
                      </a:pPr>
                      <a:r>
                        <a:rPr lang="en-US" sz="1100">
                          <a:latin typeface="Arial"/>
                          <a:ea typeface="Arial"/>
                          <a:cs typeface="Arial"/>
                          <a:sym typeface="Arial"/>
                        </a:rPr>
                        <a:t>- </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2.9</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3.7</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3.5</a:t>
                      </a:r>
                      <a:endParaRPr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b="1" lang="en-US" sz="1100">
                          <a:latin typeface="Arial"/>
                          <a:ea typeface="Arial"/>
                          <a:cs typeface="Arial"/>
                          <a:sym typeface="Arial"/>
                        </a:rPr>
                        <a:t>7.9</a:t>
                      </a:r>
                      <a:endParaRPr b="1"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b="1" lang="en-US" sz="1100">
                          <a:latin typeface="Arial"/>
                          <a:ea typeface="Arial"/>
                          <a:cs typeface="Arial"/>
                          <a:sym typeface="Arial"/>
                        </a:rPr>
                        <a:t>8.9</a:t>
                      </a:r>
                      <a:endParaRPr b="1" sz="1100">
                        <a:latin typeface="Arial"/>
                        <a:ea typeface="Arial"/>
                        <a:cs typeface="Arial"/>
                        <a:sym typeface="Arial"/>
                      </a:endParaRPr>
                    </a:p>
                  </a:txBody>
                  <a:tcPr marT="45725" marB="45725" marR="45725" marL="45725">
                    <a:solidFill>
                      <a:srgbClr val="B3C6E7"/>
                    </a:solidFill>
                  </a:tcPr>
                </a:tc>
                <a:tc>
                  <a:txBody>
                    <a:bodyPr/>
                    <a:lstStyle/>
                    <a:p>
                      <a:pPr indent="0" lvl="0" marL="0" marR="0" rtl="0" algn="ctr">
                        <a:spcBef>
                          <a:spcPts val="0"/>
                        </a:spcBef>
                        <a:spcAft>
                          <a:spcPts val="0"/>
                        </a:spcAft>
                        <a:buNone/>
                      </a:pPr>
                      <a:r>
                        <a:rPr b="1" lang="en-US" sz="1100">
                          <a:latin typeface="Arial"/>
                          <a:ea typeface="Arial"/>
                          <a:cs typeface="Arial"/>
                          <a:sym typeface="Arial"/>
                        </a:rPr>
                        <a:t>7.4</a:t>
                      </a:r>
                      <a:endParaRPr b="1" sz="1100">
                        <a:latin typeface="Arial"/>
                        <a:ea typeface="Arial"/>
                        <a:cs typeface="Arial"/>
                        <a:sym typeface="Arial"/>
                      </a:endParaRPr>
                    </a:p>
                  </a:txBody>
                  <a:tcPr marT="45725" marB="45725" marR="45725" marL="45725"/>
                </a:tc>
                <a:tc>
                  <a:txBody>
                    <a:bodyPr/>
                    <a:lstStyle/>
                    <a:p>
                      <a:pPr indent="0" lvl="0" marL="0" marR="0" rtl="0" algn="ctr">
                        <a:spcBef>
                          <a:spcPts val="0"/>
                        </a:spcBef>
                        <a:spcAft>
                          <a:spcPts val="0"/>
                        </a:spcAft>
                        <a:buNone/>
                      </a:pPr>
                      <a:r>
                        <a:rPr lang="en-US" sz="1100">
                          <a:latin typeface="Arial"/>
                          <a:ea typeface="Arial"/>
                          <a:cs typeface="Arial"/>
                          <a:sym typeface="Arial"/>
                        </a:rPr>
                        <a:t>-</a:t>
                      </a:r>
                      <a:endParaRPr sz="1100">
                        <a:latin typeface="Arial"/>
                        <a:ea typeface="Arial"/>
                        <a:cs typeface="Arial"/>
                        <a:sym typeface="Arial"/>
                      </a:endParaRPr>
                    </a:p>
                  </a:txBody>
                  <a:tcPr marT="45725" marB="45725" marR="45725" marL="45725"/>
                </a:tc>
              </a:tr>
            </a:tbl>
          </a:graphicData>
        </a:graphic>
      </p:graphicFrame>
      <p:cxnSp>
        <p:nvCxnSpPr>
          <p:cNvPr id="785" name="Google Shape;785;p28"/>
          <p:cNvCxnSpPr/>
          <p:nvPr/>
        </p:nvCxnSpPr>
        <p:spPr>
          <a:xfrm>
            <a:off x="2600240" y="5353641"/>
            <a:ext cx="0" cy="234955"/>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786" name="Google Shape;786;p28"/>
          <p:cNvGraphicFramePr/>
          <p:nvPr/>
        </p:nvGraphicFramePr>
        <p:xfrm>
          <a:off x="4115412" y="4375388"/>
          <a:ext cx="3000000" cy="3000000"/>
        </p:xfrm>
        <a:graphic>
          <a:graphicData uri="http://schemas.openxmlformats.org/drawingml/2006/table">
            <a:tbl>
              <a:tblPr bandRow="1" firstRow="1">
                <a:noFill/>
                <a:tableStyleId>{19313E81-0176-42BB-A730-223E9CF03B15}</a:tableStyleId>
              </a:tblPr>
              <a:tblGrid>
                <a:gridCol w="218175"/>
                <a:gridCol w="218175"/>
                <a:gridCol w="218175"/>
                <a:gridCol w="218175"/>
                <a:gridCol w="218175"/>
                <a:gridCol w="218175"/>
                <a:gridCol w="218175"/>
                <a:gridCol w="218175"/>
              </a:tblGrid>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9</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9</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9</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9</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2</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1" lang="en-US" sz="1050">
                          <a:latin typeface="Arial"/>
                          <a:ea typeface="Arial"/>
                          <a:cs typeface="Arial"/>
                          <a:sym typeface="Arial"/>
                        </a:rPr>
                        <a:t>9</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9</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2</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9</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9</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9</a:t>
                      </a:r>
                      <a:endParaRPr sz="1050">
                        <a:latin typeface="Arial"/>
                        <a:ea typeface="Arial"/>
                        <a:cs typeface="Arial"/>
                        <a:sym typeface="Arial"/>
                      </a:endParaRPr>
                    </a:p>
                  </a:txBody>
                  <a:tcPr marT="0" marB="0" marR="0" marL="0" anchor="ctr"/>
                </a:tc>
              </a:tr>
            </a:tbl>
          </a:graphicData>
        </a:graphic>
      </p:graphicFrame>
      <p:grpSp>
        <p:nvGrpSpPr>
          <p:cNvPr id="787" name="Google Shape;787;p28"/>
          <p:cNvGrpSpPr/>
          <p:nvPr/>
        </p:nvGrpSpPr>
        <p:grpSpPr>
          <a:xfrm>
            <a:off x="4078429" y="4143044"/>
            <a:ext cx="1795986" cy="253916"/>
            <a:chOff x="-1161835" y="3773924"/>
            <a:chExt cx="1795986" cy="253916"/>
          </a:xfrm>
        </p:grpSpPr>
        <p:sp>
          <p:nvSpPr>
            <p:cNvPr id="788" name="Google Shape;788;p28"/>
            <p:cNvSpPr/>
            <p:nvPr/>
          </p:nvSpPr>
          <p:spPr>
            <a:xfrm>
              <a:off x="-1161835" y="3773924"/>
              <a:ext cx="266420"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0</a:t>
              </a:r>
              <a:endParaRPr sz="1050">
                <a:solidFill>
                  <a:schemeClr val="dk1"/>
                </a:solidFill>
                <a:latin typeface="Arial"/>
                <a:ea typeface="Arial"/>
                <a:cs typeface="Arial"/>
                <a:sym typeface="Arial"/>
              </a:endParaRPr>
            </a:p>
          </p:txBody>
        </p:sp>
        <p:sp>
          <p:nvSpPr>
            <p:cNvPr id="789" name="Google Shape;789;p28"/>
            <p:cNvSpPr/>
            <p:nvPr/>
          </p:nvSpPr>
          <p:spPr>
            <a:xfrm>
              <a:off x="-930730" y="3773924"/>
              <a:ext cx="2439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a:t>
              </a:r>
              <a:endParaRPr sz="1050">
                <a:solidFill>
                  <a:schemeClr val="dk1"/>
                </a:solidFill>
                <a:latin typeface="Arial"/>
                <a:ea typeface="Arial"/>
                <a:cs typeface="Arial"/>
                <a:sym typeface="Arial"/>
              </a:endParaRPr>
            </a:p>
          </p:txBody>
        </p:sp>
        <p:sp>
          <p:nvSpPr>
            <p:cNvPr id="790" name="Google Shape;790;p28"/>
            <p:cNvSpPr/>
            <p:nvPr/>
          </p:nvSpPr>
          <p:spPr>
            <a:xfrm>
              <a:off x="-721265" y="3773924"/>
              <a:ext cx="2535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2</a:t>
              </a:r>
              <a:endParaRPr sz="1050">
                <a:solidFill>
                  <a:schemeClr val="dk1"/>
                </a:solidFill>
                <a:latin typeface="Arial"/>
                <a:ea typeface="Arial"/>
                <a:cs typeface="Arial"/>
                <a:sym typeface="Arial"/>
              </a:endParaRPr>
            </a:p>
          </p:txBody>
        </p:sp>
        <p:sp>
          <p:nvSpPr>
            <p:cNvPr id="791" name="Google Shape;791;p28"/>
            <p:cNvSpPr/>
            <p:nvPr/>
          </p:nvSpPr>
          <p:spPr>
            <a:xfrm>
              <a:off x="-503785" y="3773924"/>
              <a:ext cx="25840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3</a:t>
              </a:r>
              <a:endParaRPr sz="1050">
                <a:solidFill>
                  <a:schemeClr val="dk1"/>
                </a:solidFill>
                <a:latin typeface="Arial"/>
                <a:ea typeface="Arial"/>
                <a:cs typeface="Arial"/>
                <a:sym typeface="Arial"/>
              </a:endParaRPr>
            </a:p>
          </p:txBody>
        </p:sp>
        <p:sp>
          <p:nvSpPr>
            <p:cNvPr id="792" name="Google Shape;792;p28"/>
            <p:cNvSpPr/>
            <p:nvPr/>
          </p:nvSpPr>
          <p:spPr>
            <a:xfrm>
              <a:off x="-281497" y="3773924"/>
              <a:ext cx="26000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4</a:t>
              </a:r>
              <a:endParaRPr sz="1050">
                <a:solidFill>
                  <a:schemeClr val="dk1"/>
                </a:solidFill>
                <a:latin typeface="Arial"/>
                <a:ea typeface="Arial"/>
                <a:cs typeface="Arial"/>
                <a:sym typeface="Arial"/>
              </a:endParaRPr>
            </a:p>
          </p:txBody>
        </p:sp>
        <p:sp>
          <p:nvSpPr>
            <p:cNvPr id="793" name="Google Shape;793;p28"/>
            <p:cNvSpPr/>
            <p:nvPr/>
          </p:nvSpPr>
          <p:spPr>
            <a:xfrm>
              <a:off x="-57606" y="3773924"/>
              <a:ext cx="256802"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5</a:t>
              </a:r>
              <a:endParaRPr sz="1050">
                <a:solidFill>
                  <a:schemeClr val="dk1"/>
                </a:solidFill>
                <a:latin typeface="Arial"/>
                <a:ea typeface="Arial"/>
                <a:cs typeface="Arial"/>
                <a:sym typeface="Arial"/>
              </a:endParaRPr>
            </a:p>
          </p:txBody>
        </p:sp>
        <p:sp>
          <p:nvSpPr>
            <p:cNvPr id="794" name="Google Shape;794;p28"/>
            <p:cNvSpPr/>
            <p:nvPr/>
          </p:nvSpPr>
          <p:spPr>
            <a:xfrm>
              <a:off x="163080" y="3773924"/>
              <a:ext cx="25840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6</a:t>
              </a:r>
              <a:endParaRPr sz="1050">
                <a:solidFill>
                  <a:schemeClr val="dk1"/>
                </a:solidFill>
                <a:latin typeface="Arial"/>
                <a:ea typeface="Arial"/>
                <a:cs typeface="Arial"/>
                <a:sym typeface="Arial"/>
              </a:endParaRPr>
            </a:p>
          </p:txBody>
        </p:sp>
        <p:sp>
          <p:nvSpPr>
            <p:cNvPr id="795" name="Google Shape;795;p28"/>
            <p:cNvSpPr/>
            <p:nvPr/>
          </p:nvSpPr>
          <p:spPr>
            <a:xfrm>
              <a:off x="385365" y="3773924"/>
              <a:ext cx="24878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7</a:t>
              </a:r>
              <a:endParaRPr sz="1050">
                <a:solidFill>
                  <a:schemeClr val="dk1"/>
                </a:solidFill>
                <a:latin typeface="Arial"/>
                <a:ea typeface="Arial"/>
                <a:cs typeface="Arial"/>
                <a:sym typeface="Arial"/>
              </a:endParaRPr>
            </a:p>
          </p:txBody>
        </p:sp>
      </p:grpSp>
      <p:grpSp>
        <p:nvGrpSpPr>
          <p:cNvPr id="796" name="Google Shape;796;p28"/>
          <p:cNvGrpSpPr/>
          <p:nvPr/>
        </p:nvGrpSpPr>
        <p:grpSpPr>
          <a:xfrm>
            <a:off x="3862140" y="4358392"/>
            <a:ext cx="266420" cy="1729051"/>
            <a:chOff x="-1385619" y="4041737"/>
            <a:chExt cx="266420" cy="1729051"/>
          </a:xfrm>
        </p:grpSpPr>
        <p:sp>
          <p:nvSpPr>
            <p:cNvPr id="797" name="Google Shape;797;p28"/>
            <p:cNvSpPr/>
            <p:nvPr/>
          </p:nvSpPr>
          <p:spPr>
            <a:xfrm>
              <a:off x="-1385619" y="4041737"/>
              <a:ext cx="266420"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0</a:t>
              </a:r>
              <a:endParaRPr sz="1050">
                <a:solidFill>
                  <a:schemeClr val="dk1"/>
                </a:solidFill>
                <a:latin typeface="Arial"/>
                <a:ea typeface="Arial"/>
                <a:cs typeface="Arial"/>
                <a:sym typeface="Arial"/>
              </a:endParaRPr>
            </a:p>
          </p:txBody>
        </p:sp>
        <p:sp>
          <p:nvSpPr>
            <p:cNvPr id="798" name="Google Shape;798;p28"/>
            <p:cNvSpPr/>
            <p:nvPr/>
          </p:nvSpPr>
          <p:spPr>
            <a:xfrm>
              <a:off x="-1374398" y="4252471"/>
              <a:ext cx="24397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a:t>
              </a:r>
              <a:endParaRPr sz="1050">
                <a:solidFill>
                  <a:schemeClr val="dk1"/>
                </a:solidFill>
                <a:latin typeface="Arial"/>
                <a:ea typeface="Arial"/>
                <a:cs typeface="Arial"/>
                <a:sym typeface="Arial"/>
              </a:endParaRPr>
            </a:p>
          </p:txBody>
        </p:sp>
        <p:sp>
          <p:nvSpPr>
            <p:cNvPr id="799" name="Google Shape;799;p28"/>
            <p:cNvSpPr/>
            <p:nvPr/>
          </p:nvSpPr>
          <p:spPr>
            <a:xfrm>
              <a:off x="-1379207" y="4463205"/>
              <a:ext cx="2535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2</a:t>
              </a:r>
              <a:endParaRPr sz="1050">
                <a:solidFill>
                  <a:schemeClr val="dk1"/>
                </a:solidFill>
                <a:latin typeface="Arial"/>
                <a:ea typeface="Arial"/>
                <a:cs typeface="Arial"/>
                <a:sym typeface="Arial"/>
              </a:endParaRPr>
            </a:p>
          </p:txBody>
        </p:sp>
        <p:sp>
          <p:nvSpPr>
            <p:cNvPr id="800" name="Google Shape;800;p28"/>
            <p:cNvSpPr/>
            <p:nvPr/>
          </p:nvSpPr>
          <p:spPr>
            <a:xfrm>
              <a:off x="-1381611" y="4673939"/>
              <a:ext cx="25840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3</a:t>
              </a:r>
              <a:endParaRPr sz="1050">
                <a:solidFill>
                  <a:schemeClr val="dk1"/>
                </a:solidFill>
                <a:latin typeface="Arial"/>
                <a:ea typeface="Arial"/>
                <a:cs typeface="Arial"/>
                <a:sym typeface="Arial"/>
              </a:endParaRPr>
            </a:p>
          </p:txBody>
        </p:sp>
        <p:sp>
          <p:nvSpPr>
            <p:cNvPr id="801" name="Google Shape;801;p28"/>
            <p:cNvSpPr/>
            <p:nvPr/>
          </p:nvSpPr>
          <p:spPr>
            <a:xfrm>
              <a:off x="-1382413" y="4884673"/>
              <a:ext cx="26000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4</a:t>
              </a:r>
              <a:endParaRPr sz="1050">
                <a:solidFill>
                  <a:schemeClr val="dk1"/>
                </a:solidFill>
                <a:latin typeface="Arial"/>
                <a:ea typeface="Arial"/>
                <a:cs typeface="Arial"/>
                <a:sym typeface="Arial"/>
              </a:endParaRPr>
            </a:p>
          </p:txBody>
        </p:sp>
        <p:sp>
          <p:nvSpPr>
            <p:cNvPr id="802" name="Google Shape;802;p28"/>
            <p:cNvSpPr/>
            <p:nvPr/>
          </p:nvSpPr>
          <p:spPr>
            <a:xfrm>
              <a:off x="-1380810" y="5095407"/>
              <a:ext cx="256802"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5</a:t>
              </a:r>
              <a:endParaRPr sz="1050">
                <a:solidFill>
                  <a:schemeClr val="dk1"/>
                </a:solidFill>
                <a:latin typeface="Arial"/>
                <a:ea typeface="Arial"/>
                <a:cs typeface="Arial"/>
                <a:sym typeface="Arial"/>
              </a:endParaRPr>
            </a:p>
          </p:txBody>
        </p:sp>
        <p:sp>
          <p:nvSpPr>
            <p:cNvPr id="803" name="Google Shape;803;p28"/>
            <p:cNvSpPr/>
            <p:nvPr/>
          </p:nvSpPr>
          <p:spPr>
            <a:xfrm>
              <a:off x="-1381611" y="5306141"/>
              <a:ext cx="25840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6</a:t>
              </a:r>
              <a:endParaRPr sz="1050">
                <a:solidFill>
                  <a:schemeClr val="dk1"/>
                </a:solidFill>
                <a:latin typeface="Arial"/>
                <a:ea typeface="Arial"/>
                <a:cs typeface="Arial"/>
                <a:sym typeface="Arial"/>
              </a:endParaRPr>
            </a:p>
          </p:txBody>
        </p:sp>
        <p:sp>
          <p:nvSpPr>
            <p:cNvPr id="804" name="Google Shape;804;p28"/>
            <p:cNvSpPr/>
            <p:nvPr/>
          </p:nvSpPr>
          <p:spPr>
            <a:xfrm>
              <a:off x="-1376802" y="5516872"/>
              <a:ext cx="24878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7</a:t>
              </a:r>
              <a:endParaRPr sz="1050">
                <a:solidFill>
                  <a:schemeClr val="dk1"/>
                </a:solidFill>
                <a:latin typeface="Arial"/>
                <a:ea typeface="Arial"/>
                <a:cs typeface="Arial"/>
                <a:sym typeface="Arial"/>
              </a:endParaRPr>
            </a:p>
          </p:txBody>
        </p:sp>
      </p:grpSp>
      <p:cxnSp>
        <p:nvCxnSpPr>
          <p:cNvPr id="805" name="Google Shape;805;p28"/>
          <p:cNvCxnSpPr/>
          <p:nvPr/>
        </p:nvCxnSpPr>
        <p:spPr>
          <a:xfrm>
            <a:off x="5861731" y="5213703"/>
            <a:ext cx="262182" cy="0"/>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806" name="Google Shape;806;p28"/>
          <p:cNvGraphicFramePr/>
          <p:nvPr/>
        </p:nvGraphicFramePr>
        <p:xfrm>
          <a:off x="7047137" y="4356568"/>
          <a:ext cx="3000000" cy="3000000"/>
        </p:xfrm>
        <a:graphic>
          <a:graphicData uri="http://schemas.openxmlformats.org/drawingml/2006/table">
            <a:tbl>
              <a:tblPr bandRow="1" firstRow="1">
                <a:noFill/>
                <a:tableStyleId>{19313E81-0176-42BB-A730-223E9CF03B15}</a:tableStyleId>
              </a:tblPr>
              <a:tblGrid>
                <a:gridCol w="218175"/>
                <a:gridCol w="218175"/>
                <a:gridCol w="218175"/>
                <a:gridCol w="218175"/>
                <a:gridCol w="218175"/>
                <a:gridCol w="218175"/>
                <a:gridCol w="218175"/>
                <a:gridCol w="218175"/>
              </a:tblGrid>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-3</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-3</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-3</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-3</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0</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7</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7</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14</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14</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050">
                          <a:latin typeface="Arial"/>
                          <a:ea typeface="Arial"/>
                          <a:cs typeface="Arial"/>
                          <a:sym typeface="Arial"/>
                        </a:rPr>
                        <a:t>21</a:t>
                      </a:r>
                      <a:endParaRPr b="1" sz="105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b="0" lang="en-US" sz="1050">
                          <a:latin typeface="Arial"/>
                          <a:ea typeface="Arial"/>
                          <a:cs typeface="Arial"/>
                          <a:sym typeface="Arial"/>
                        </a:rPr>
                        <a:t>21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21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a:t>
                      </a:r>
                      <a:endParaRPr sz="1050">
                        <a:latin typeface="Arial"/>
                        <a:ea typeface="Arial"/>
                        <a:cs typeface="Arial"/>
                        <a:sym typeface="Arial"/>
                      </a:endParaRPr>
                    </a:p>
                  </a:txBody>
                  <a:tcPr marT="0" marB="0" marR="0" marL="0" anchor="ctr"/>
                </a:tc>
              </a:tr>
            </a:tbl>
          </a:graphicData>
        </a:graphic>
      </p:graphicFrame>
      <p:graphicFrame>
        <p:nvGraphicFramePr>
          <p:cNvPr id="807" name="Google Shape;807;p28"/>
          <p:cNvGraphicFramePr/>
          <p:nvPr/>
        </p:nvGraphicFramePr>
        <p:xfrm>
          <a:off x="6126682" y="4898358"/>
          <a:ext cx="3000000" cy="3000000"/>
        </p:xfrm>
        <a:graphic>
          <a:graphicData uri="http://schemas.openxmlformats.org/drawingml/2006/table">
            <a:tbl>
              <a:tblPr bandRow="1" firstRow="1">
                <a:noFill/>
                <a:tableStyleId>{19313E81-0176-42BB-A730-223E9CF03B15}</a:tableStyleId>
              </a:tblPr>
              <a:tblGrid>
                <a:gridCol w="218175"/>
                <a:gridCol w="218175"/>
                <a:gridCol w="218175"/>
              </a:tblGrid>
              <a:tr h="210225">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r h="210225">
                <a:tc>
                  <a:txBody>
                    <a:bodyPr/>
                    <a:lstStyle/>
                    <a:p>
                      <a:pPr indent="0" lvl="0" marL="0" marR="0" rtl="0" algn="ctr">
                        <a:spcBef>
                          <a:spcPts val="0"/>
                        </a:spcBef>
                        <a:spcAft>
                          <a:spcPts val="0"/>
                        </a:spcAft>
                        <a:buNone/>
                      </a:pPr>
                      <a:r>
                        <a:rPr b="0" lang="en-US" sz="1050">
                          <a:latin typeface="Arial"/>
                          <a:ea typeface="Arial"/>
                          <a:cs typeface="Arial"/>
                          <a:sym typeface="Arial"/>
                        </a:rPr>
                        <a:t>-1</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050">
                          <a:latin typeface="Arial"/>
                          <a:ea typeface="Arial"/>
                          <a:cs typeface="Arial"/>
                          <a:sym typeface="Arial"/>
                        </a:rPr>
                        <a:t>0</a:t>
                      </a:r>
                      <a:endParaRPr b="0" sz="105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050">
                          <a:latin typeface="Arial"/>
                          <a:ea typeface="Arial"/>
                          <a:cs typeface="Arial"/>
                          <a:sym typeface="Arial"/>
                        </a:rPr>
                        <a:t>1</a:t>
                      </a:r>
                      <a:endParaRPr sz="1050">
                        <a:latin typeface="Arial"/>
                        <a:ea typeface="Arial"/>
                        <a:cs typeface="Arial"/>
                        <a:sym typeface="Arial"/>
                      </a:endParaRPr>
                    </a:p>
                  </a:txBody>
                  <a:tcPr marT="0" marB="0" marR="0" marL="0" anchor="ctr"/>
                </a:tc>
              </a:tr>
            </a:tbl>
          </a:graphicData>
        </a:graphic>
      </p:graphicFrame>
      <p:cxnSp>
        <p:nvCxnSpPr>
          <p:cNvPr id="808" name="Google Shape;808;p28"/>
          <p:cNvCxnSpPr/>
          <p:nvPr/>
        </p:nvCxnSpPr>
        <p:spPr>
          <a:xfrm>
            <a:off x="6788815" y="5197995"/>
            <a:ext cx="262182" cy="0"/>
          </a:xfrm>
          <a:prstGeom prst="straightConnector1">
            <a:avLst/>
          </a:prstGeom>
          <a:noFill/>
          <a:ln cap="flat" cmpd="sng" w="12700">
            <a:solidFill>
              <a:srgbClr val="1429A0"/>
            </a:solidFill>
            <a:prstDash val="solid"/>
            <a:miter lim="800000"/>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pSp>
        <p:nvGrpSpPr>
          <p:cNvPr id="814" name="Google Shape;814;p29"/>
          <p:cNvGrpSpPr/>
          <p:nvPr/>
        </p:nvGrpSpPr>
        <p:grpSpPr>
          <a:xfrm>
            <a:off x="450000" y="450000"/>
            <a:ext cx="9018000" cy="276999"/>
            <a:chOff x="450000" y="450000"/>
            <a:chExt cx="9018000" cy="276999"/>
          </a:xfrm>
        </p:grpSpPr>
        <p:sp>
          <p:nvSpPr>
            <p:cNvPr id="815" name="Google Shape;815;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816" name="Google Shape;816;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17" name="Google Shape;817;p29"/>
          <p:cNvSpPr/>
          <p:nvPr/>
        </p:nvSpPr>
        <p:spPr>
          <a:xfrm>
            <a:off x="1999084" y="6567325"/>
            <a:ext cx="854854" cy="1709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29"/>
          <p:cNvSpPr txBox="1"/>
          <p:nvPr/>
        </p:nvSpPr>
        <p:spPr>
          <a:xfrm>
            <a:off x="2431902" y="5157193"/>
            <a:ext cx="10839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 Padding 0</a:t>
            </a:r>
            <a:endParaRPr sz="1200">
              <a:solidFill>
                <a:schemeClr val="dk1"/>
              </a:solidFill>
              <a:latin typeface="Arial"/>
              <a:ea typeface="Arial"/>
              <a:cs typeface="Arial"/>
              <a:sym typeface="Arial"/>
            </a:endParaRPr>
          </a:p>
        </p:txBody>
      </p:sp>
      <p:sp>
        <p:nvSpPr>
          <p:cNvPr id="819" name="Google Shape;819;p29"/>
          <p:cNvSpPr txBox="1"/>
          <p:nvPr/>
        </p:nvSpPr>
        <p:spPr>
          <a:xfrm>
            <a:off x="5513430" y="5157192"/>
            <a:ext cx="18806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 Padding giá trị liền kề</a:t>
            </a:r>
            <a:endParaRPr sz="1200">
              <a:solidFill>
                <a:schemeClr val="dk1"/>
              </a:solidFill>
              <a:latin typeface="Arial"/>
              <a:ea typeface="Arial"/>
              <a:cs typeface="Arial"/>
              <a:sym typeface="Arial"/>
            </a:endParaRPr>
          </a:p>
        </p:txBody>
      </p:sp>
      <p:sp>
        <p:nvSpPr>
          <p:cNvPr id="820" name="Google Shape;820;p29"/>
          <p:cNvSpPr txBox="1"/>
          <p:nvPr/>
        </p:nvSpPr>
        <p:spPr>
          <a:xfrm>
            <a:off x="2100078" y="5511259"/>
            <a:ext cx="30476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Padding (các nút màu xám là các nút đệm)</a:t>
            </a:r>
            <a:endParaRPr sz="1200">
              <a:solidFill>
                <a:schemeClr val="dk1"/>
              </a:solidFill>
              <a:latin typeface="Arial"/>
              <a:ea typeface="Arial"/>
              <a:cs typeface="Arial"/>
              <a:sym typeface="Arial"/>
            </a:endParaRPr>
          </a:p>
        </p:txBody>
      </p:sp>
      <p:sp>
        <p:nvSpPr>
          <p:cNvPr id="821" name="Google Shape;821;p29"/>
          <p:cNvSpPr txBox="1"/>
          <p:nvPr/>
        </p:nvSpPr>
        <p:spPr>
          <a:xfrm>
            <a:off x="634989" y="1697508"/>
            <a:ext cx="8833011" cy="149784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Hoạt động ở biên giới dữ liệu là không thể, vì kernel nhô ra bên ngoài vùng dữ liệu.</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slide trước, các khu vực không thể thao tác được ký hiệu bằng -. Nếu kích thước của kernel là h và h là 3, số nút sẽ trở thành 2 trong đường viền. Trong các mạng nơ-ron sâu, các lớp tích chập được lặp lại nhiều lần. Sau đó, một số nút bị bỏ qua ở mức độ lớn.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ngăn chặn vấn đề như vậy, nó thực hiện cái được gọi là phần đệm như hình bên dưới. Nó đệm một lượng 0 cần thiết hoặc nhân đôi giá trị của nút liền kề.</a:t>
            </a:r>
            <a:endParaRPr b="0" i="0" sz="1300" u="none" cap="none" strike="noStrike">
              <a:solidFill>
                <a:srgbClr val="262626"/>
              </a:solidFill>
              <a:latin typeface="Arial"/>
              <a:ea typeface="Arial"/>
              <a:cs typeface="Arial"/>
              <a:sym typeface="Arial"/>
            </a:endParaRPr>
          </a:p>
        </p:txBody>
      </p:sp>
      <p:grpSp>
        <p:nvGrpSpPr>
          <p:cNvPr id="822" name="Google Shape;822;p29"/>
          <p:cNvGrpSpPr/>
          <p:nvPr/>
        </p:nvGrpSpPr>
        <p:grpSpPr>
          <a:xfrm>
            <a:off x="559817" y="1392294"/>
            <a:ext cx="8783192" cy="215444"/>
            <a:chOff x="559817" y="2136914"/>
            <a:chExt cx="8783192" cy="215444"/>
          </a:xfrm>
        </p:grpSpPr>
        <p:sp>
          <p:nvSpPr>
            <p:cNvPr id="823" name="Google Shape;823;p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4" name="Google Shape;824;p2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Padding</a:t>
              </a:r>
              <a:endParaRPr/>
            </a:p>
          </p:txBody>
        </p:sp>
      </p:grpSp>
      <p:graphicFrame>
        <p:nvGraphicFramePr>
          <p:cNvPr id="825" name="Google Shape;825;p29"/>
          <p:cNvGraphicFramePr/>
          <p:nvPr/>
        </p:nvGraphicFramePr>
        <p:xfrm>
          <a:off x="2447570" y="3907950"/>
          <a:ext cx="3000000" cy="3000000"/>
        </p:xfrm>
        <a:graphic>
          <a:graphicData uri="http://schemas.openxmlformats.org/drawingml/2006/table">
            <a:tbl>
              <a:tblPr bandRow="1" firstRow="1">
                <a:noFill/>
                <a:tableStyleId>{19313E81-0176-42BB-A730-223E9CF03B15}</a:tableStyleId>
              </a:tblPr>
              <a:tblGrid>
                <a:gridCol w="237425"/>
                <a:gridCol w="237425"/>
                <a:gridCol w="237425"/>
                <a:gridCol w="237425"/>
                <a:gridCol w="237425"/>
                <a:gridCol w="237425"/>
                <a:gridCol w="237425"/>
                <a:gridCol w="237425"/>
                <a:gridCol w="237425"/>
                <a:gridCol w="237425"/>
              </a:tblGrid>
              <a:tr h="252000">
                <a:tc>
                  <a:txBody>
                    <a:bodyPr/>
                    <a:lstStyle/>
                    <a:p>
                      <a:pPr indent="0" lvl="0" marL="0" marR="0" rtl="0" algn="ctr">
                        <a:spcBef>
                          <a:spcPts val="0"/>
                        </a:spcBef>
                        <a:spcAft>
                          <a:spcPts val="0"/>
                        </a:spcAft>
                        <a:buNone/>
                      </a:pPr>
                      <a:r>
                        <a:rPr b="1" lang="en-US" sz="1100">
                          <a:latin typeface="Arial"/>
                          <a:ea typeface="Arial"/>
                          <a:cs typeface="Arial"/>
                          <a:sym typeface="Arial"/>
                        </a:rPr>
                        <a:t>0</a:t>
                      </a:r>
                      <a:r>
                        <a:rPr lang="en-US" sz="1100">
                          <a:latin typeface="Arial"/>
                          <a:ea typeface="Arial"/>
                          <a:cs typeface="Arial"/>
                          <a:sym typeface="Arial"/>
                        </a:rPr>
                        <a:t>  </a:t>
                      </a:r>
                      <a:endParaRPr sz="110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lang="en-US" sz="1100">
                          <a:latin typeface="Arial"/>
                          <a:ea typeface="Arial"/>
                          <a:cs typeface="Arial"/>
                          <a:sym typeface="Arial"/>
                        </a:rPr>
                        <a:t>3</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4</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5</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1</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20</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100">
                          <a:latin typeface="Arial"/>
                          <a:ea typeface="Arial"/>
                          <a:cs typeface="Arial"/>
                          <a:sym typeface="Arial"/>
                        </a:rPr>
                        <a:t>0</a:t>
                      </a:r>
                      <a:endParaRPr b="1" sz="1100">
                        <a:latin typeface="Arial"/>
                        <a:ea typeface="Arial"/>
                        <a:cs typeface="Arial"/>
                        <a:sym typeface="Arial"/>
                      </a:endParaRPr>
                    </a:p>
                  </a:txBody>
                  <a:tcPr marT="0" marB="0" marR="0" marL="0" anchor="ctr">
                    <a:solidFill>
                      <a:srgbClr val="B3C6E7"/>
                    </a:solidFill>
                  </a:tcPr>
                </a:tc>
              </a:tr>
            </a:tbl>
          </a:graphicData>
        </a:graphic>
      </p:graphicFrame>
      <p:grpSp>
        <p:nvGrpSpPr>
          <p:cNvPr id="826" name="Google Shape;826;p29"/>
          <p:cNvGrpSpPr/>
          <p:nvPr/>
        </p:nvGrpSpPr>
        <p:grpSpPr>
          <a:xfrm>
            <a:off x="2668519" y="3669514"/>
            <a:ext cx="1926188" cy="261610"/>
            <a:chOff x="349795" y="3480257"/>
            <a:chExt cx="1926188" cy="261610"/>
          </a:xfrm>
        </p:grpSpPr>
        <p:sp>
          <p:nvSpPr>
            <p:cNvPr id="827" name="Google Shape;827;p29"/>
            <p:cNvSpPr/>
            <p:nvPr/>
          </p:nvSpPr>
          <p:spPr>
            <a:xfrm>
              <a:off x="349795" y="3480257"/>
              <a:ext cx="26962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a:t>
              </a:r>
              <a:endParaRPr sz="1100">
                <a:solidFill>
                  <a:schemeClr val="dk1"/>
                </a:solidFill>
                <a:latin typeface="Arial"/>
                <a:ea typeface="Arial"/>
                <a:cs typeface="Arial"/>
                <a:sym typeface="Arial"/>
              </a:endParaRPr>
            </a:p>
          </p:txBody>
        </p:sp>
        <p:sp>
          <p:nvSpPr>
            <p:cNvPr id="828" name="Google Shape;828;p29"/>
            <p:cNvSpPr/>
            <p:nvPr/>
          </p:nvSpPr>
          <p:spPr>
            <a:xfrm>
              <a:off x="600629" y="3480257"/>
              <a:ext cx="22325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a:t>
              </a:r>
              <a:endParaRPr sz="1100">
                <a:solidFill>
                  <a:schemeClr val="dk1"/>
                </a:solidFill>
                <a:latin typeface="Arial"/>
                <a:ea typeface="Arial"/>
                <a:cs typeface="Arial"/>
                <a:sym typeface="Arial"/>
              </a:endParaRPr>
            </a:p>
          </p:txBody>
        </p:sp>
        <p:sp>
          <p:nvSpPr>
            <p:cNvPr id="829" name="Google Shape;829;p29"/>
            <p:cNvSpPr/>
            <p:nvPr/>
          </p:nvSpPr>
          <p:spPr>
            <a:xfrm>
              <a:off x="827577" y="3480257"/>
              <a:ext cx="25680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a:t>
              </a:r>
              <a:endParaRPr sz="1100">
                <a:solidFill>
                  <a:schemeClr val="dk1"/>
                </a:solidFill>
                <a:latin typeface="Arial"/>
                <a:ea typeface="Arial"/>
                <a:cs typeface="Arial"/>
                <a:sym typeface="Arial"/>
              </a:endParaRPr>
            </a:p>
          </p:txBody>
        </p:sp>
        <p:sp>
          <p:nvSpPr>
            <p:cNvPr id="830" name="Google Shape;830;p29"/>
            <p:cNvSpPr/>
            <p:nvPr/>
          </p:nvSpPr>
          <p:spPr>
            <a:xfrm>
              <a:off x="1073082" y="3480257"/>
              <a:ext cx="26161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3</a:t>
              </a:r>
              <a:endParaRPr sz="1100">
                <a:solidFill>
                  <a:schemeClr val="dk1"/>
                </a:solidFill>
                <a:latin typeface="Arial"/>
                <a:ea typeface="Arial"/>
                <a:cs typeface="Arial"/>
                <a:sym typeface="Arial"/>
              </a:endParaRPr>
            </a:p>
          </p:txBody>
        </p:sp>
        <p:sp>
          <p:nvSpPr>
            <p:cNvPr id="831" name="Google Shape;831;p29"/>
            <p:cNvSpPr/>
            <p:nvPr/>
          </p:nvSpPr>
          <p:spPr>
            <a:xfrm>
              <a:off x="1308406"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4</a:t>
              </a:r>
              <a:endParaRPr sz="1100">
                <a:solidFill>
                  <a:schemeClr val="dk1"/>
                </a:solidFill>
                <a:latin typeface="Arial"/>
                <a:ea typeface="Arial"/>
                <a:cs typeface="Arial"/>
                <a:sym typeface="Arial"/>
              </a:endParaRPr>
            </a:p>
          </p:txBody>
        </p:sp>
        <p:sp>
          <p:nvSpPr>
            <p:cNvPr id="832" name="Google Shape;832;p29"/>
            <p:cNvSpPr/>
            <p:nvPr/>
          </p:nvSpPr>
          <p:spPr>
            <a:xfrm>
              <a:off x="1531945"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a:t>
              </a:r>
              <a:endParaRPr sz="1100">
                <a:solidFill>
                  <a:schemeClr val="dk1"/>
                </a:solidFill>
                <a:latin typeface="Arial"/>
                <a:ea typeface="Arial"/>
                <a:cs typeface="Arial"/>
                <a:sym typeface="Arial"/>
              </a:endParaRPr>
            </a:p>
          </p:txBody>
        </p:sp>
        <p:sp>
          <p:nvSpPr>
            <p:cNvPr id="833" name="Google Shape;833;p29"/>
            <p:cNvSpPr/>
            <p:nvPr/>
          </p:nvSpPr>
          <p:spPr>
            <a:xfrm>
              <a:off x="1777969"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6</a:t>
              </a:r>
              <a:endParaRPr sz="1100">
                <a:solidFill>
                  <a:schemeClr val="dk1"/>
                </a:solidFill>
                <a:latin typeface="Arial"/>
                <a:ea typeface="Arial"/>
                <a:cs typeface="Arial"/>
                <a:sym typeface="Arial"/>
              </a:endParaRPr>
            </a:p>
          </p:txBody>
        </p:sp>
        <p:sp>
          <p:nvSpPr>
            <p:cNvPr id="834" name="Google Shape;834;p29"/>
            <p:cNvSpPr/>
            <p:nvPr/>
          </p:nvSpPr>
          <p:spPr>
            <a:xfrm>
              <a:off x="2023991" y="3480257"/>
              <a:ext cx="25199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7</a:t>
              </a:r>
              <a:endParaRPr sz="1100">
                <a:solidFill>
                  <a:schemeClr val="dk1"/>
                </a:solidFill>
                <a:latin typeface="Arial"/>
                <a:ea typeface="Arial"/>
                <a:cs typeface="Arial"/>
                <a:sym typeface="Arial"/>
              </a:endParaRPr>
            </a:p>
          </p:txBody>
        </p:sp>
      </p:grpSp>
      <p:cxnSp>
        <p:nvCxnSpPr>
          <p:cNvPr id="835" name="Google Shape;835;p29"/>
          <p:cNvCxnSpPr/>
          <p:nvPr/>
        </p:nvCxnSpPr>
        <p:spPr>
          <a:xfrm>
            <a:off x="3634060" y="4159950"/>
            <a:ext cx="0" cy="234955"/>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836" name="Google Shape;836;p29"/>
          <p:cNvGraphicFramePr/>
          <p:nvPr/>
        </p:nvGraphicFramePr>
        <p:xfrm>
          <a:off x="3255271" y="4385187"/>
          <a:ext cx="3000000" cy="3000000"/>
        </p:xfrm>
        <a:graphic>
          <a:graphicData uri="http://schemas.openxmlformats.org/drawingml/2006/table">
            <a:tbl>
              <a:tblPr bandRow="1" firstRow="1">
                <a:noFill/>
                <a:tableStyleId>{19313E81-0176-42BB-A730-223E9CF03B15}</a:tableStyleId>
              </a:tblPr>
              <a:tblGrid>
                <a:gridCol w="252525"/>
                <a:gridCol w="252525"/>
                <a:gridCol w="252525"/>
              </a:tblGrid>
              <a:tr h="263650">
                <a:tc>
                  <a:txBody>
                    <a:bodyPr/>
                    <a:lstStyle/>
                    <a:p>
                      <a:pPr indent="0" lvl="0" marL="0" marR="0" rtl="0" algn="ctr">
                        <a:spcBef>
                          <a:spcPts val="0"/>
                        </a:spcBef>
                        <a:spcAft>
                          <a:spcPts val="0"/>
                        </a:spcAft>
                        <a:buNone/>
                      </a:pPr>
                      <a:r>
                        <a:rPr lang="en-US" sz="1100">
                          <a:latin typeface="Arial"/>
                          <a:ea typeface="Arial"/>
                          <a:cs typeface="Arial"/>
                          <a:sym typeface="Arial"/>
                        </a:rPr>
                        <a:t>0.3  </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0.4</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0.3</a:t>
                      </a:r>
                      <a:endParaRPr sz="1100">
                        <a:latin typeface="Arial"/>
                        <a:ea typeface="Arial"/>
                        <a:cs typeface="Arial"/>
                        <a:sym typeface="Arial"/>
                      </a:endParaRPr>
                    </a:p>
                  </a:txBody>
                  <a:tcPr marT="0" marB="0" marR="0" marL="0" anchor="ctr"/>
                </a:tc>
              </a:tr>
            </a:tbl>
          </a:graphicData>
        </a:graphic>
      </p:graphicFrame>
      <p:graphicFrame>
        <p:nvGraphicFramePr>
          <p:cNvPr id="837" name="Google Shape;837;p29"/>
          <p:cNvGraphicFramePr/>
          <p:nvPr/>
        </p:nvGraphicFramePr>
        <p:xfrm>
          <a:off x="2557294" y="4871255"/>
          <a:ext cx="3000000" cy="3000000"/>
        </p:xfrm>
        <a:graphic>
          <a:graphicData uri="http://schemas.openxmlformats.org/drawingml/2006/table">
            <a:tbl>
              <a:tblPr bandRow="1" firstRow="1">
                <a:noFill/>
                <a:tableStyleId>{19313E81-0176-42BB-A730-223E9CF03B15}</a:tableStyleId>
              </a:tblPr>
              <a:tblGrid>
                <a:gridCol w="268025"/>
                <a:gridCol w="268025"/>
                <a:gridCol w="268025"/>
                <a:gridCol w="268025"/>
                <a:gridCol w="268025"/>
                <a:gridCol w="268025"/>
                <a:gridCol w="268025"/>
                <a:gridCol w="268025"/>
              </a:tblGrid>
              <a:tr h="257025">
                <a:tc>
                  <a:txBody>
                    <a:bodyPr/>
                    <a:lstStyle/>
                    <a:p>
                      <a:pPr indent="0" lvl="0" marL="0" marR="0" rtl="0" algn="ctr">
                        <a:spcBef>
                          <a:spcPts val="0"/>
                        </a:spcBef>
                        <a:spcAft>
                          <a:spcPts val="0"/>
                        </a:spcAft>
                        <a:buNone/>
                      </a:pPr>
                      <a:r>
                        <a:rPr b="0" lang="en-US" sz="1100">
                          <a:latin typeface="Arial"/>
                          <a:ea typeface="Arial"/>
                          <a:cs typeface="Arial"/>
                          <a:sym typeface="Arial"/>
                        </a:rPr>
                        <a:t>1.8</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3.7</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3.5</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7.9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8.9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7.4</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1.4</a:t>
                      </a:r>
                      <a:endParaRPr b="0" sz="1100">
                        <a:latin typeface="Arial"/>
                        <a:ea typeface="Arial"/>
                        <a:cs typeface="Arial"/>
                        <a:sym typeface="Arial"/>
                      </a:endParaRPr>
                    </a:p>
                  </a:txBody>
                  <a:tcPr marT="0" marB="0" marR="0" marL="0" anchor="ctr"/>
                </a:tc>
              </a:tr>
            </a:tbl>
          </a:graphicData>
        </a:graphic>
      </p:graphicFrame>
      <p:cxnSp>
        <p:nvCxnSpPr>
          <p:cNvPr id="838" name="Google Shape;838;p29"/>
          <p:cNvCxnSpPr/>
          <p:nvPr/>
        </p:nvCxnSpPr>
        <p:spPr>
          <a:xfrm>
            <a:off x="3629386" y="4643196"/>
            <a:ext cx="0" cy="234955"/>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839" name="Google Shape;839;p29"/>
          <p:cNvGraphicFramePr/>
          <p:nvPr/>
        </p:nvGraphicFramePr>
        <p:xfrm>
          <a:off x="5311452" y="3907950"/>
          <a:ext cx="3000000" cy="3000000"/>
        </p:xfrm>
        <a:graphic>
          <a:graphicData uri="http://schemas.openxmlformats.org/drawingml/2006/table">
            <a:tbl>
              <a:tblPr bandRow="1" firstRow="1">
                <a:noFill/>
                <a:tableStyleId>{19313E81-0176-42BB-A730-223E9CF03B15}</a:tableStyleId>
              </a:tblPr>
              <a:tblGrid>
                <a:gridCol w="237425"/>
                <a:gridCol w="237425"/>
                <a:gridCol w="237425"/>
                <a:gridCol w="237425"/>
                <a:gridCol w="237425"/>
                <a:gridCol w="237425"/>
                <a:gridCol w="237425"/>
                <a:gridCol w="237425"/>
                <a:gridCol w="237425"/>
                <a:gridCol w="237425"/>
              </a:tblGrid>
              <a:tr h="252000">
                <a:tc>
                  <a:txBody>
                    <a:bodyPr/>
                    <a:lstStyle/>
                    <a:p>
                      <a:pPr indent="0" lvl="0" marL="0" marR="0" rtl="0" algn="ctr">
                        <a:spcBef>
                          <a:spcPts val="0"/>
                        </a:spcBef>
                        <a:spcAft>
                          <a:spcPts val="0"/>
                        </a:spcAft>
                        <a:buNone/>
                      </a:pPr>
                      <a:r>
                        <a:rPr b="1" lang="en-US" sz="1100">
                          <a:latin typeface="Arial"/>
                          <a:ea typeface="Arial"/>
                          <a:cs typeface="Arial"/>
                          <a:sym typeface="Arial"/>
                        </a:rPr>
                        <a:t>3</a:t>
                      </a:r>
                      <a:r>
                        <a:rPr lang="en-US" sz="1100">
                          <a:latin typeface="Arial"/>
                          <a:ea typeface="Arial"/>
                          <a:cs typeface="Arial"/>
                          <a:sym typeface="Arial"/>
                        </a:rPr>
                        <a:t> </a:t>
                      </a:r>
                      <a:endParaRPr sz="1100">
                        <a:latin typeface="Arial"/>
                        <a:ea typeface="Arial"/>
                        <a:cs typeface="Arial"/>
                        <a:sym typeface="Arial"/>
                      </a:endParaRPr>
                    </a:p>
                  </a:txBody>
                  <a:tcPr marT="0" marB="0" marR="0" marL="0" anchor="ctr">
                    <a:solidFill>
                      <a:srgbClr val="B3C6E7"/>
                    </a:solidFill>
                  </a:tcPr>
                </a:tc>
                <a:tc>
                  <a:txBody>
                    <a:bodyPr/>
                    <a:lstStyle/>
                    <a:p>
                      <a:pPr indent="0" lvl="0" marL="0" marR="0" rtl="0" algn="ctr">
                        <a:spcBef>
                          <a:spcPts val="0"/>
                        </a:spcBef>
                        <a:spcAft>
                          <a:spcPts val="0"/>
                        </a:spcAft>
                        <a:buNone/>
                      </a:pPr>
                      <a:r>
                        <a:rPr lang="en-US" sz="1100">
                          <a:latin typeface="Arial"/>
                          <a:ea typeface="Arial"/>
                          <a:cs typeface="Arial"/>
                          <a:sym typeface="Arial"/>
                        </a:rPr>
                        <a:t>3</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4</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5</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1</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20</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1" lang="en-US" sz="1100">
                          <a:latin typeface="Arial"/>
                          <a:ea typeface="Arial"/>
                          <a:cs typeface="Arial"/>
                          <a:sym typeface="Arial"/>
                        </a:rPr>
                        <a:t>2</a:t>
                      </a:r>
                      <a:endParaRPr b="1" sz="1100">
                        <a:latin typeface="Arial"/>
                        <a:ea typeface="Arial"/>
                        <a:cs typeface="Arial"/>
                        <a:sym typeface="Arial"/>
                      </a:endParaRPr>
                    </a:p>
                  </a:txBody>
                  <a:tcPr marT="0" marB="0" marR="0" marL="0" anchor="ctr">
                    <a:solidFill>
                      <a:srgbClr val="B3C6E7"/>
                    </a:solidFill>
                  </a:tcPr>
                </a:tc>
              </a:tr>
            </a:tbl>
          </a:graphicData>
        </a:graphic>
      </p:graphicFrame>
      <p:grpSp>
        <p:nvGrpSpPr>
          <p:cNvPr id="840" name="Google Shape;840;p29"/>
          <p:cNvGrpSpPr/>
          <p:nvPr/>
        </p:nvGrpSpPr>
        <p:grpSpPr>
          <a:xfrm>
            <a:off x="5532401" y="3669514"/>
            <a:ext cx="1926188" cy="261610"/>
            <a:chOff x="349795" y="3480257"/>
            <a:chExt cx="1926188" cy="261610"/>
          </a:xfrm>
        </p:grpSpPr>
        <p:sp>
          <p:nvSpPr>
            <p:cNvPr id="841" name="Google Shape;841;p29"/>
            <p:cNvSpPr/>
            <p:nvPr/>
          </p:nvSpPr>
          <p:spPr>
            <a:xfrm>
              <a:off x="349795" y="3480257"/>
              <a:ext cx="26962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a:t>
              </a:r>
              <a:endParaRPr sz="1100">
                <a:solidFill>
                  <a:schemeClr val="dk1"/>
                </a:solidFill>
                <a:latin typeface="Arial"/>
                <a:ea typeface="Arial"/>
                <a:cs typeface="Arial"/>
                <a:sym typeface="Arial"/>
              </a:endParaRPr>
            </a:p>
          </p:txBody>
        </p:sp>
        <p:sp>
          <p:nvSpPr>
            <p:cNvPr id="842" name="Google Shape;842;p29"/>
            <p:cNvSpPr/>
            <p:nvPr/>
          </p:nvSpPr>
          <p:spPr>
            <a:xfrm>
              <a:off x="600629" y="3480257"/>
              <a:ext cx="22325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a:t>
              </a:r>
              <a:endParaRPr sz="1100">
                <a:solidFill>
                  <a:schemeClr val="dk1"/>
                </a:solidFill>
                <a:latin typeface="Arial"/>
                <a:ea typeface="Arial"/>
                <a:cs typeface="Arial"/>
                <a:sym typeface="Arial"/>
              </a:endParaRPr>
            </a:p>
          </p:txBody>
        </p:sp>
        <p:sp>
          <p:nvSpPr>
            <p:cNvPr id="843" name="Google Shape;843;p29"/>
            <p:cNvSpPr/>
            <p:nvPr/>
          </p:nvSpPr>
          <p:spPr>
            <a:xfrm>
              <a:off x="827577" y="3480257"/>
              <a:ext cx="25680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a:t>
              </a:r>
              <a:endParaRPr sz="1100">
                <a:solidFill>
                  <a:schemeClr val="dk1"/>
                </a:solidFill>
                <a:latin typeface="Arial"/>
                <a:ea typeface="Arial"/>
                <a:cs typeface="Arial"/>
                <a:sym typeface="Arial"/>
              </a:endParaRPr>
            </a:p>
          </p:txBody>
        </p:sp>
        <p:sp>
          <p:nvSpPr>
            <p:cNvPr id="844" name="Google Shape;844;p29"/>
            <p:cNvSpPr/>
            <p:nvPr/>
          </p:nvSpPr>
          <p:spPr>
            <a:xfrm>
              <a:off x="1073082" y="3480257"/>
              <a:ext cx="26161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3</a:t>
              </a:r>
              <a:endParaRPr sz="1100">
                <a:solidFill>
                  <a:schemeClr val="dk1"/>
                </a:solidFill>
                <a:latin typeface="Arial"/>
                <a:ea typeface="Arial"/>
                <a:cs typeface="Arial"/>
                <a:sym typeface="Arial"/>
              </a:endParaRPr>
            </a:p>
          </p:txBody>
        </p:sp>
        <p:sp>
          <p:nvSpPr>
            <p:cNvPr id="845" name="Google Shape;845;p29"/>
            <p:cNvSpPr/>
            <p:nvPr/>
          </p:nvSpPr>
          <p:spPr>
            <a:xfrm>
              <a:off x="1308406"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4</a:t>
              </a:r>
              <a:endParaRPr sz="1100">
                <a:solidFill>
                  <a:schemeClr val="dk1"/>
                </a:solidFill>
                <a:latin typeface="Arial"/>
                <a:ea typeface="Arial"/>
                <a:cs typeface="Arial"/>
                <a:sym typeface="Arial"/>
              </a:endParaRPr>
            </a:p>
          </p:txBody>
        </p:sp>
        <p:sp>
          <p:nvSpPr>
            <p:cNvPr id="846" name="Google Shape;846;p29"/>
            <p:cNvSpPr/>
            <p:nvPr/>
          </p:nvSpPr>
          <p:spPr>
            <a:xfrm>
              <a:off x="1531945"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a:t>
              </a:r>
              <a:endParaRPr sz="1100">
                <a:solidFill>
                  <a:schemeClr val="dk1"/>
                </a:solidFill>
                <a:latin typeface="Arial"/>
                <a:ea typeface="Arial"/>
                <a:cs typeface="Arial"/>
                <a:sym typeface="Arial"/>
              </a:endParaRPr>
            </a:p>
          </p:txBody>
        </p:sp>
        <p:sp>
          <p:nvSpPr>
            <p:cNvPr id="847" name="Google Shape;847;p29"/>
            <p:cNvSpPr/>
            <p:nvPr/>
          </p:nvSpPr>
          <p:spPr>
            <a:xfrm>
              <a:off x="1777969" y="3480257"/>
              <a:ext cx="2648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6</a:t>
              </a:r>
              <a:endParaRPr sz="1100">
                <a:solidFill>
                  <a:schemeClr val="dk1"/>
                </a:solidFill>
                <a:latin typeface="Arial"/>
                <a:ea typeface="Arial"/>
                <a:cs typeface="Arial"/>
                <a:sym typeface="Arial"/>
              </a:endParaRPr>
            </a:p>
          </p:txBody>
        </p:sp>
        <p:sp>
          <p:nvSpPr>
            <p:cNvPr id="848" name="Google Shape;848;p29"/>
            <p:cNvSpPr/>
            <p:nvPr/>
          </p:nvSpPr>
          <p:spPr>
            <a:xfrm>
              <a:off x="2023991" y="3480257"/>
              <a:ext cx="25199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7</a:t>
              </a:r>
              <a:endParaRPr sz="1100">
                <a:solidFill>
                  <a:schemeClr val="dk1"/>
                </a:solidFill>
                <a:latin typeface="Arial"/>
                <a:ea typeface="Arial"/>
                <a:cs typeface="Arial"/>
                <a:sym typeface="Arial"/>
              </a:endParaRPr>
            </a:p>
          </p:txBody>
        </p:sp>
      </p:grpSp>
      <p:cxnSp>
        <p:nvCxnSpPr>
          <p:cNvPr id="849" name="Google Shape;849;p29"/>
          <p:cNvCxnSpPr/>
          <p:nvPr/>
        </p:nvCxnSpPr>
        <p:spPr>
          <a:xfrm>
            <a:off x="6492184" y="4177438"/>
            <a:ext cx="0" cy="234955"/>
          </a:xfrm>
          <a:prstGeom prst="straightConnector1">
            <a:avLst/>
          </a:prstGeom>
          <a:noFill/>
          <a:ln cap="flat" cmpd="sng" w="12700">
            <a:solidFill>
              <a:srgbClr val="1429A0"/>
            </a:solidFill>
            <a:prstDash val="solid"/>
            <a:miter lim="800000"/>
            <a:headEnd len="sm" w="sm" type="none"/>
            <a:tailEnd len="med" w="med" type="triangle"/>
          </a:ln>
        </p:spPr>
      </p:cxnSp>
      <p:graphicFrame>
        <p:nvGraphicFramePr>
          <p:cNvPr id="850" name="Google Shape;850;p29"/>
          <p:cNvGraphicFramePr/>
          <p:nvPr/>
        </p:nvGraphicFramePr>
        <p:xfrm>
          <a:off x="6113395" y="4402675"/>
          <a:ext cx="3000000" cy="3000000"/>
        </p:xfrm>
        <a:graphic>
          <a:graphicData uri="http://schemas.openxmlformats.org/drawingml/2006/table">
            <a:tbl>
              <a:tblPr bandRow="1" firstRow="1">
                <a:noFill/>
                <a:tableStyleId>{19313E81-0176-42BB-A730-223E9CF03B15}</a:tableStyleId>
              </a:tblPr>
              <a:tblGrid>
                <a:gridCol w="252525"/>
                <a:gridCol w="252525"/>
                <a:gridCol w="252525"/>
              </a:tblGrid>
              <a:tr h="263650">
                <a:tc>
                  <a:txBody>
                    <a:bodyPr/>
                    <a:lstStyle/>
                    <a:p>
                      <a:pPr indent="0" lvl="0" marL="0" marR="0" rtl="0" algn="ctr">
                        <a:spcBef>
                          <a:spcPts val="0"/>
                        </a:spcBef>
                        <a:spcAft>
                          <a:spcPts val="0"/>
                        </a:spcAft>
                        <a:buNone/>
                      </a:pPr>
                      <a:r>
                        <a:rPr lang="en-US" sz="1100">
                          <a:latin typeface="Arial"/>
                          <a:ea typeface="Arial"/>
                          <a:cs typeface="Arial"/>
                          <a:sym typeface="Arial"/>
                        </a:rPr>
                        <a:t>0.3  </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0.4</a:t>
                      </a:r>
                      <a:endParaRPr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a:latin typeface="Arial"/>
                          <a:ea typeface="Arial"/>
                          <a:cs typeface="Arial"/>
                          <a:sym typeface="Arial"/>
                        </a:rPr>
                        <a:t>0.3</a:t>
                      </a:r>
                      <a:endParaRPr sz="1100">
                        <a:latin typeface="Arial"/>
                        <a:ea typeface="Arial"/>
                        <a:cs typeface="Arial"/>
                        <a:sym typeface="Arial"/>
                      </a:endParaRPr>
                    </a:p>
                  </a:txBody>
                  <a:tcPr marT="0" marB="0" marR="0" marL="0" anchor="ctr"/>
                </a:tc>
              </a:tr>
            </a:tbl>
          </a:graphicData>
        </a:graphic>
      </p:graphicFrame>
      <p:graphicFrame>
        <p:nvGraphicFramePr>
          <p:cNvPr id="851" name="Google Shape;851;p29"/>
          <p:cNvGraphicFramePr/>
          <p:nvPr/>
        </p:nvGraphicFramePr>
        <p:xfrm>
          <a:off x="5415418" y="4888743"/>
          <a:ext cx="3000000" cy="3000000"/>
        </p:xfrm>
        <a:graphic>
          <a:graphicData uri="http://schemas.openxmlformats.org/drawingml/2006/table">
            <a:tbl>
              <a:tblPr bandRow="1" firstRow="1">
                <a:noFill/>
                <a:tableStyleId>{19313E81-0176-42BB-A730-223E9CF03B15}</a:tableStyleId>
              </a:tblPr>
              <a:tblGrid>
                <a:gridCol w="268025"/>
                <a:gridCol w="268025"/>
                <a:gridCol w="268025"/>
                <a:gridCol w="268025"/>
                <a:gridCol w="268025"/>
                <a:gridCol w="268025"/>
                <a:gridCol w="268025"/>
                <a:gridCol w="268025"/>
              </a:tblGrid>
              <a:tr h="257025">
                <a:tc>
                  <a:txBody>
                    <a:bodyPr/>
                    <a:lstStyle/>
                    <a:p>
                      <a:pPr indent="0" lvl="0" marL="0" marR="0" rtl="0" algn="ctr">
                        <a:spcBef>
                          <a:spcPts val="0"/>
                        </a:spcBef>
                        <a:spcAft>
                          <a:spcPts val="0"/>
                        </a:spcAft>
                        <a:buNone/>
                      </a:pPr>
                      <a:r>
                        <a:rPr b="0" lang="en-US" sz="1100">
                          <a:latin typeface="Arial"/>
                          <a:ea typeface="Arial"/>
                          <a:cs typeface="Arial"/>
                          <a:sym typeface="Arial"/>
                        </a:rPr>
                        <a:t>2.7</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3.7</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3.5</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7.9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8.9</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7.4</a:t>
                      </a:r>
                      <a:endParaRPr b="0" sz="1100">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b="0" lang="en-US" sz="1100">
                          <a:latin typeface="Arial"/>
                          <a:ea typeface="Arial"/>
                          <a:cs typeface="Arial"/>
                          <a:sym typeface="Arial"/>
                        </a:rPr>
                        <a:t>2.0</a:t>
                      </a:r>
                      <a:endParaRPr b="0" sz="1100">
                        <a:latin typeface="Arial"/>
                        <a:ea typeface="Arial"/>
                        <a:cs typeface="Arial"/>
                        <a:sym typeface="Arial"/>
                      </a:endParaRPr>
                    </a:p>
                  </a:txBody>
                  <a:tcPr marT="0" marB="0" marR="0" marL="0" anchor="ctr"/>
                </a:tc>
              </a:tr>
            </a:tbl>
          </a:graphicData>
        </a:graphic>
      </p:graphicFrame>
      <p:cxnSp>
        <p:nvCxnSpPr>
          <p:cNvPr id="852" name="Google Shape;852;p29"/>
          <p:cNvCxnSpPr/>
          <p:nvPr/>
        </p:nvCxnSpPr>
        <p:spPr>
          <a:xfrm>
            <a:off x="6487510" y="4660684"/>
            <a:ext cx="0" cy="234955"/>
          </a:xfrm>
          <a:prstGeom prst="straightConnector1">
            <a:avLst/>
          </a:prstGeom>
          <a:noFill/>
          <a:ln cap="flat" cmpd="sng" w="12700">
            <a:solidFill>
              <a:srgbClr val="1429A0"/>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
          <p:cNvSpPr/>
          <p:nvPr/>
        </p:nvSpPr>
        <p:spPr>
          <a:xfrm>
            <a:off x="710975" y="1619179"/>
            <a:ext cx="8630058" cy="2004009"/>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182563" lvl="0"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Xây dựng và huấn luyện mạng nơ-ron tích chập để phân loại hình ảnh.</a:t>
            </a:r>
            <a:endParaRPr/>
          </a:p>
          <a:p>
            <a:pPr indent="-182563" lvl="0"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Mạng thần kinh tích chập để phát hiện các mẫu tương quan cục bộ trong hình ảnh.</a:t>
            </a:r>
            <a:endParaRPr/>
          </a:p>
          <a:p>
            <a:pPr indent="-182563" lvl="0"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Xây dựng và huấn luyện mạng thần kinh tái phát để dự báo chuỗi thời gian và xử lý ngôn ngữ tự nhiên.</a:t>
            </a:r>
            <a:endParaRPr/>
          </a:p>
          <a:p>
            <a:pPr indent="-182563" lvl="0"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Tổng quan ngắn gọn về LSTM.</a:t>
            </a:r>
            <a:endParaRPr/>
          </a:p>
          <a:p>
            <a:pPr indent="-182563" lvl="0"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mã hóa tự động để giảm kích thước và trích xuất tính năng.</a:t>
            </a:r>
            <a:endParaRPr/>
          </a:p>
          <a:p>
            <a:pPr indent="-182563" lvl="0"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Giới thiệu ngắn gọn về các mạng đối thủ chung (GAN).</a:t>
            </a:r>
            <a:endParaRPr b="0" i="0" sz="1300" u="none" cap="none" strike="noStrike">
              <a:solidFill>
                <a:srgbClr val="262626"/>
              </a:solidFill>
              <a:latin typeface="Arial"/>
              <a:ea typeface="Arial"/>
              <a:cs typeface="Arial"/>
              <a:sym typeface="Arial"/>
            </a:endParaRPr>
          </a:p>
        </p:txBody>
      </p:sp>
      <p:grpSp>
        <p:nvGrpSpPr>
          <p:cNvPr id="187" name="Google Shape;187;p3"/>
          <p:cNvGrpSpPr/>
          <p:nvPr/>
        </p:nvGrpSpPr>
        <p:grpSpPr>
          <a:xfrm>
            <a:off x="441605" y="1288351"/>
            <a:ext cx="8899428" cy="233692"/>
            <a:chOff x="441747" y="1714333"/>
            <a:chExt cx="8902281" cy="233767"/>
          </a:xfrm>
        </p:grpSpPr>
        <p:sp>
          <p:nvSpPr>
            <p:cNvPr id="188" name="Google Shape;18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a:t>
              </a:r>
              <a:endParaRPr b="0" i="0" sz="1400" u="none" cap="none" strike="noStrike">
                <a:solidFill>
                  <a:srgbClr val="262626"/>
                </a:solidFill>
                <a:latin typeface="Arial"/>
                <a:ea typeface="Arial"/>
                <a:cs typeface="Arial"/>
                <a:sym typeface="Arial"/>
              </a:endParaRPr>
            </a:p>
          </p:txBody>
        </p:sp>
        <p:sp>
          <p:nvSpPr>
            <p:cNvPr id="189" name="Google Shape;18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90" name="Google Shape;190;p3"/>
          <p:cNvGrpSpPr/>
          <p:nvPr/>
        </p:nvGrpSpPr>
        <p:grpSpPr>
          <a:xfrm>
            <a:off x="449856" y="3812958"/>
            <a:ext cx="8899428" cy="233692"/>
            <a:chOff x="441747" y="1714333"/>
            <a:chExt cx="8902281" cy="233767"/>
          </a:xfrm>
        </p:grpSpPr>
        <p:sp>
          <p:nvSpPr>
            <p:cNvPr id="191" name="Google Shape;191;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sp>
          <p:nvSpPr>
            <p:cNvPr id="192" name="Google Shape;192;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93" name="Google Shape;193;p3"/>
          <p:cNvSpPr/>
          <p:nvPr/>
        </p:nvSpPr>
        <p:spPr>
          <a:xfrm>
            <a:off x="710974" y="4117743"/>
            <a:ext cx="8630058" cy="1111457"/>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Giới thiệu về mô hình CNN</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Mạng nơ-ron hồi quy (RNN) cho mô hình hóa dữ liệu tuần tự</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Mạng nơ-ron đối nghịch tạo ra để tạo ra các hình ảnh không tồn tại</a:t>
            </a:r>
            <a:endParaRPr sz="1300">
              <a:solidFill>
                <a:srgbClr val="262626"/>
              </a:solidFill>
              <a:latin typeface="Arial"/>
              <a:ea typeface="Arial"/>
              <a:cs typeface="Arial"/>
              <a:sym typeface="Arial"/>
            </a:endParaRPr>
          </a:p>
        </p:txBody>
      </p:sp>
      <p:grpSp>
        <p:nvGrpSpPr>
          <p:cNvPr id="194" name="Google Shape;194;p3"/>
          <p:cNvGrpSpPr/>
          <p:nvPr/>
        </p:nvGrpSpPr>
        <p:grpSpPr>
          <a:xfrm>
            <a:off x="449856" y="450955"/>
            <a:ext cx="8999458" cy="369214"/>
            <a:chOff x="450000" y="450000"/>
            <a:chExt cx="9002343" cy="369332"/>
          </a:xfrm>
        </p:grpSpPr>
        <p:sp>
          <p:nvSpPr>
            <p:cNvPr id="195" name="Google Shape;195;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96" name="Google Shape;196;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grpSp>
        <p:nvGrpSpPr>
          <p:cNvPr id="858" name="Google Shape;858;p30"/>
          <p:cNvGrpSpPr/>
          <p:nvPr/>
        </p:nvGrpSpPr>
        <p:grpSpPr>
          <a:xfrm>
            <a:off x="450000" y="450000"/>
            <a:ext cx="9018000" cy="276999"/>
            <a:chOff x="450000" y="450000"/>
            <a:chExt cx="9018000" cy="276999"/>
          </a:xfrm>
        </p:grpSpPr>
        <p:sp>
          <p:nvSpPr>
            <p:cNvPr id="859" name="Google Shape;859;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860" name="Google Shape;860;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861" name="Google Shape;861;p30"/>
          <p:cNvGrpSpPr/>
          <p:nvPr/>
        </p:nvGrpSpPr>
        <p:grpSpPr>
          <a:xfrm>
            <a:off x="559817" y="1392294"/>
            <a:ext cx="8751780" cy="215444"/>
            <a:chOff x="559817" y="2136914"/>
            <a:chExt cx="8751780" cy="215444"/>
          </a:xfrm>
        </p:grpSpPr>
        <p:sp>
          <p:nvSpPr>
            <p:cNvPr id="862" name="Google Shape;862;p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63" name="Google Shape;863;p30"/>
            <p:cNvSpPr/>
            <p:nvPr/>
          </p:nvSpPr>
          <p:spPr>
            <a:xfrm>
              <a:off x="680770"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Bài tập: tính toán hình dạng đầu ra tích chập</a:t>
              </a:r>
              <a:endParaRPr sz="1400">
                <a:solidFill>
                  <a:srgbClr val="262626"/>
                </a:solidFill>
                <a:latin typeface="Arial"/>
                <a:ea typeface="Arial"/>
                <a:cs typeface="Arial"/>
                <a:sym typeface="Arial"/>
              </a:endParaRPr>
            </a:p>
          </p:txBody>
        </p:sp>
      </p:grpSp>
      <p:grpSp>
        <p:nvGrpSpPr>
          <p:cNvPr id="864" name="Google Shape;864;p30"/>
          <p:cNvGrpSpPr/>
          <p:nvPr/>
        </p:nvGrpSpPr>
        <p:grpSpPr>
          <a:xfrm>
            <a:off x="560090" y="1712400"/>
            <a:ext cx="8907909" cy="4538498"/>
            <a:chOff x="560090" y="1712400"/>
            <a:chExt cx="8907909" cy="4538498"/>
          </a:xfrm>
        </p:grpSpPr>
        <p:sp>
          <p:nvSpPr>
            <p:cNvPr id="865" name="Google Shape;865;p30"/>
            <p:cNvSpPr/>
            <p:nvPr/>
          </p:nvSpPr>
          <p:spPr>
            <a:xfrm>
              <a:off x="560090" y="1712400"/>
              <a:ext cx="8907909" cy="45384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6" name="Google Shape;866;p30"/>
            <p:cNvPicPr preferRelativeResize="0"/>
            <p:nvPr/>
          </p:nvPicPr>
          <p:blipFill rotWithShape="1">
            <a:blip r:embed="rId3">
              <a:alphaModFix/>
            </a:blip>
            <a:srcRect b="0" l="1201" r="12344" t="0"/>
            <a:stretch/>
          </p:blipFill>
          <p:spPr>
            <a:xfrm>
              <a:off x="641868" y="1771879"/>
              <a:ext cx="8808432" cy="4366577"/>
            </a:xfrm>
            <a:prstGeom prst="rect">
              <a:avLst/>
            </a:prstGeom>
            <a:noFill/>
            <a:ln>
              <a:noFill/>
            </a:ln>
          </p:spPr>
        </p:pic>
        <p:sp>
          <p:nvSpPr>
            <p:cNvPr id="867" name="Google Shape;867;p30"/>
            <p:cNvSpPr txBox="1"/>
            <p:nvPr/>
          </p:nvSpPr>
          <p:spPr>
            <a:xfrm>
              <a:off x="1775246" y="5252431"/>
              <a:ext cx="1215292" cy="16651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AD3131"/>
                  </a:solidFill>
                  <a:latin typeface="Arial"/>
                  <a:ea typeface="Arial"/>
                  <a:cs typeface="Arial"/>
                  <a:sym typeface="Arial"/>
                </a:rPr>
                <a:t>'NumPy Result:'</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868" name="Google Shape;868;p30"/>
            <p:cNvSpPr txBox="1"/>
            <p:nvPr/>
          </p:nvSpPr>
          <p:spPr>
            <a:xfrm>
              <a:off x="1779744" y="4781861"/>
              <a:ext cx="1405665" cy="16471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AD3131"/>
                  </a:solidFill>
                  <a:latin typeface="Arial"/>
                  <a:ea typeface="Arial"/>
                  <a:cs typeface="Arial"/>
                  <a:sym typeface="Arial"/>
                </a:rPr>
                <a:t>'Conv1d rendered:'</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869" name="Google Shape;869;p30"/>
            <p:cNvSpPr txBox="1"/>
            <p:nvPr/>
          </p:nvSpPr>
          <p:spPr>
            <a:xfrm>
              <a:off x="959369" y="5711252"/>
              <a:ext cx="1208243" cy="16975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Conv1d rendered</a:t>
              </a:r>
              <a:endParaRPr sz="1200">
                <a:solidFill>
                  <a:srgbClr val="3F3F3F"/>
                </a:solidFill>
                <a:latin typeface="Arial"/>
                <a:ea typeface="Arial"/>
                <a:cs typeface="Arial"/>
                <a:sym typeface="Arial"/>
              </a:endParaRPr>
            </a:p>
          </p:txBody>
        </p:sp>
        <p:sp>
          <p:nvSpPr>
            <p:cNvPr id="870" name="Google Shape;870;p30"/>
            <p:cNvSpPr txBox="1"/>
            <p:nvPr/>
          </p:nvSpPr>
          <p:spPr>
            <a:xfrm>
              <a:off x="1178441" y="5882720"/>
              <a:ext cx="980142" cy="1808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NumPy Result</a:t>
              </a:r>
              <a:endParaRPr sz="1200">
                <a:solidFill>
                  <a:srgbClr val="3F3F3F"/>
                </a:solidFill>
                <a:latin typeface="Arial"/>
                <a:ea typeface="Arial"/>
                <a:cs typeface="Arial"/>
                <a:sym typeface="Arial"/>
              </a:endParaRPr>
            </a:p>
          </p:txBody>
        </p:sp>
        <p:sp>
          <p:nvSpPr>
            <p:cNvPr id="871" name="Google Shape;871;p30"/>
            <p:cNvSpPr txBox="1"/>
            <p:nvPr/>
          </p:nvSpPr>
          <p:spPr>
            <a:xfrm>
              <a:off x="1340298" y="4122207"/>
              <a:ext cx="750830" cy="17997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200">
                  <a:solidFill>
                    <a:srgbClr val="568E8E"/>
                  </a:solidFill>
                  <a:latin typeface="Arial"/>
                  <a:ea typeface="Arial"/>
                  <a:cs typeface="Arial"/>
                  <a:sym typeface="Arial"/>
                </a:rPr>
                <a:t>## Test:</a:t>
              </a:r>
              <a:endParaRPr i="1" sz="1200">
                <a:solidFill>
                  <a:srgbClr val="568E8E"/>
                </a:solidFill>
                <a:latin typeface="Arial"/>
                <a:ea typeface="Arial"/>
                <a:cs typeface="Arial"/>
                <a:sym typeface="Arial"/>
              </a:endParaRPr>
            </a:p>
          </p:txBody>
        </p:sp>
      </p:grpSp>
      <p:grpSp>
        <p:nvGrpSpPr>
          <p:cNvPr id="872" name="Google Shape;872;p30"/>
          <p:cNvGrpSpPr/>
          <p:nvPr/>
        </p:nvGrpSpPr>
        <p:grpSpPr>
          <a:xfrm>
            <a:off x="5274130" y="1492475"/>
            <a:ext cx="3642054" cy="1397682"/>
            <a:chOff x="5383460" y="1583622"/>
            <a:chExt cx="3532723" cy="1319238"/>
          </a:xfrm>
        </p:grpSpPr>
        <p:pic>
          <p:nvPicPr>
            <p:cNvPr id="873" name="Google Shape;873;p30"/>
            <p:cNvPicPr preferRelativeResize="0"/>
            <p:nvPr/>
          </p:nvPicPr>
          <p:blipFill rotWithShape="1">
            <a:blip r:embed="rId4">
              <a:alphaModFix/>
            </a:blip>
            <a:srcRect b="0" l="3190" r="0" t="0"/>
            <a:stretch/>
          </p:blipFill>
          <p:spPr>
            <a:xfrm>
              <a:off x="5383460" y="1583622"/>
              <a:ext cx="3532723" cy="1319238"/>
            </a:xfrm>
            <a:prstGeom prst="rect">
              <a:avLst/>
            </a:prstGeom>
            <a:noFill/>
            <a:ln cap="flat" cmpd="sng" w="12700">
              <a:solidFill>
                <a:srgbClr val="1429A0"/>
              </a:solidFill>
              <a:prstDash val="solid"/>
              <a:round/>
              <a:headEnd len="sm" w="sm" type="none"/>
              <a:tailEnd len="sm" w="sm" type="none"/>
            </a:ln>
          </p:spPr>
        </p:pic>
        <p:sp>
          <p:nvSpPr>
            <p:cNvPr id="874" name="Google Shape;874;p30"/>
            <p:cNvSpPr txBox="1"/>
            <p:nvPr/>
          </p:nvSpPr>
          <p:spPr>
            <a:xfrm>
              <a:off x="6153150" y="2121559"/>
              <a:ext cx="2712720" cy="15682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t>
              </a:r>
              <a:r>
                <a:rPr lang="en-US" sz="1100">
                  <a:solidFill>
                    <a:srgbClr val="AD3131"/>
                  </a:solidFill>
                  <a:latin typeface="Arial"/>
                  <a:ea typeface="Arial"/>
                  <a:cs typeface="Arial"/>
                  <a:sym typeface="Arial"/>
                </a:rPr>
                <a:t>'TensorFlow version:'</a:t>
              </a:r>
              <a:r>
                <a:rPr lang="en-US" sz="1100">
                  <a:solidFill>
                    <a:schemeClr val="dk1"/>
                  </a:solidFill>
                  <a:latin typeface="Arial"/>
                  <a:ea typeface="Arial"/>
                  <a:cs typeface="Arial"/>
                  <a:sym typeface="Arial"/>
                </a:rPr>
                <a:t>, tf.__version__)</a:t>
              </a:r>
              <a:endParaRPr sz="1100">
                <a:solidFill>
                  <a:schemeClr val="dk1"/>
                </a:solidFill>
                <a:latin typeface="Arial"/>
                <a:ea typeface="Arial"/>
                <a:cs typeface="Arial"/>
                <a:sym typeface="Arial"/>
              </a:endParaRPr>
            </a:p>
          </p:txBody>
        </p:sp>
        <p:sp>
          <p:nvSpPr>
            <p:cNvPr id="875" name="Google Shape;875;p30"/>
            <p:cNvSpPr txBox="1"/>
            <p:nvPr/>
          </p:nvSpPr>
          <p:spPr>
            <a:xfrm>
              <a:off x="5413667" y="2533093"/>
              <a:ext cx="1292989" cy="15930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TensorFlow version</a:t>
              </a:r>
              <a:endParaRPr sz="1100">
                <a:solidFill>
                  <a:srgbClr val="3F3F3F"/>
                </a:solidFill>
                <a:latin typeface="Arial"/>
                <a:ea typeface="Arial"/>
                <a:cs typeface="Arial"/>
                <a:sym typeface="Arial"/>
              </a:endParaRPr>
            </a:p>
          </p:txBody>
        </p:sp>
        <p:sp>
          <p:nvSpPr>
            <p:cNvPr id="876" name="Google Shape;876;p30"/>
            <p:cNvSpPr txBox="1"/>
            <p:nvPr/>
          </p:nvSpPr>
          <p:spPr>
            <a:xfrm>
              <a:off x="5615941" y="2700170"/>
              <a:ext cx="960120" cy="1624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Numpy Version</a:t>
              </a:r>
              <a:endParaRPr/>
            </a:p>
          </p:txBody>
        </p:sp>
        <p:sp>
          <p:nvSpPr>
            <p:cNvPr id="877" name="Google Shape;877;p30"/>
            <p:cNvSpPr txBox="1"/>
            <p:nvPr/>
          </p:nvSpPr>
          <p:spPr>
            <a:xfrm>
              <a:off x="6150528" y="2276381"/>
              <a:ext cx="2390694" cy="15682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a:t>
              </a:r>
              <a:r>
                <a:rPr lang="en-US" sz="1100">
                  <a:solidFill>
                    <a:srgbClr val="AD3131"/>
                  </a:solidFill>
                  <a:latin typeface="Arial"/>
                  <a:ea typeface="Arial"/>
                  <a:cs typeface="Arial"/>
                  <a:sym typeface="Arial"/>
                </a:rPr>
                <a:t>'Numpy Version:'</a:t>
              </a:r>
              <a:r>
                <a:rPr lang="en-US" sz="1100">
                  <a:solidFill>
                    <a:schemeClr val="dk1"/>
                  </a:solidFill>
                  <a:latin typeface="Arial"/>
                  <a:ea typeface="Arial"/>
                  <a:cs typeface="Arial"/>
                  <a:sym typeface="Arial"/>
                </a:rPr>
                <a:t>, np.__version__)</a:t>
              </a:r>
              <a:endParaRPr sz="1100">
                <a:solidFill>
                  <a:schemeClr val="dk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31"/>
          <p:cNvGrpSpPr/>
          <p:nvPr/>
        </p:nvGrpSpPr>
        <p:grpSpPr>
          <a:xfrm>
            <a:off x="450000" y="450000"/>
            <a:ext cx="9018000" cy="276999"/>
            <a:chOff x="450000" y="450000"/>
            <a:chExt cx="9018000" cy="276999"/>
          </a:xfrm>
        </p:grpSpPr>
        <p:sp>
          <p:nvSpPr>
            <p:cNvPr id="884" name="Google Shape;884;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885" name="Google Shape;885;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886" name="Google Shape;886;p31"/>
          <p:cNvGrpSpPr/>
          <p:nvPr/>
        </p:nvGrpSpPr>
        <p:grpSpPr>
          <a:xfrm>
            <a:off x="1563358" y="2480120"/>
            <a:ext cx="6558510" cy="3734332"/>
            <a:chOff x="1567036" y="2345935"/>
            <a:chExt cx="6558510" cy="3734332"/>
          </a:xfrm>
        </p:grpSpPr>
        <p:pic>
          <p:nvPicPr>
            <p:cNvPr id="887" name="Google Shape;887;p31"/>
            <p:cNvPicPr preferRelativeResize="0"/>
            <p:nvPr/>
          </p:nvPicPr>
          <p:blipFill rotWithShape="1">
            <a:blip r:embed="rId3">
              <a:alphaModFix/>
            </a:blip>
            <a:srcRect b="0" l="0" r="0" t="0"/>
            <a:stretch/>
          </p:blipFill>
          <p:spPr>
            <a:xfrm>
              <a:off x="1567036" y="2345935"/>
              <a:ext cx="6558510" cy="3668677"/>
            </a:xfrm>
            <a:prstGeom prst="rect">
              <a:avLst/>
            </a:prstGeom>
            <a:noFill/>
            <a:ln>
              <a:noFill/>
            </a:ln>
          </p:spPr>
        </p:pic>
        <p:sp>
          <p:nvSpPr>
            <p:cNvPr id="888" name="Google Shape;888;p31"/>
            <p:cNvSpPr txBox="1"/>
            <p:nvPr/>
          </p:nvSpPr>
          <p:spPr>
            <a:xfrm>
              <a:off x="1567036" y="4581128"/>
              <a:ext cx="705642"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Kernel</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(3 X 3)</a:t>
              </a:r>
              <a:endParaRPr/>
            </a:p>
          </p:txBody>
        </p:sp>
        <p:sp>
          <p:nvSpPr>
            <p:cNvPr id="889" name="Google Shape;889;p31"/>
            <p:cNvSpPr txBox="1"/>
            <p:nvPr/>
          </p:nvSpPr>
          <p:spPr>
            <a:xfrm>
              <a:off x="2006170" y="5403159"/>
              <a:ext cx="821059"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Đầu vào</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(8 X 8)</a:t>
              </a:r>
              <a:endParaRPr/>
            </a:p>
          </p:txBody>
        </p:sp>
        <p:sp>
          <p:nvSpPr>
            <p:cNvPr id="890" name="Google Shape;890;p31"/>
            <p:cNvSpPr txBox="1"/>
            <p:nvPr/>
          </p:nvSpPr>
          <p:spPr>
            <a:xfrm>
              <a:off x="3525933" y="5772490"/>
              <a:ext cx="928459"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Padded 0</a:t>
              </a:r>
              <a:endParaRPr/>
            </a:p>
          </p:txBody>
        </p:sp>
        <p:sp>
          <p:nvSpPr>
            <p:cNvPr id="891" name="Google Shape;891;p31"/>
            <p:cNvSpPr txBox="1"/>
            <p:nvPr/>
          </p:nvSpPr>
          <p:spPr>
            <a:xfrm>
              <a:off x="6342006" y="5403158"/>
              <a:ext cx="70243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Đầu ra</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(8 X 8)</a:t>
              </a:r>
              <a:endParaRPr/>
            </a:p>
          </p:txBody>
        </p:sp>
      </p:grpSp>
      <p:sp>
        <p:nvSpPr>
          <p:cNvPr id="892" name="Google Shape;892;p31"/>
          <p:cNvSpPr txBox="1"/>
          <p:nvPr/>
        </p:nvSpPr>
        <p:spPr>
          <a:xfrm>
            <a:off x="634989" y="1697508"/>
            <a:ext cx="8833011" cy="595035"/>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Hình dưới đây cho thấy một tích chập của ma trận đầu vào 8 x 8 và kernel 3 x 3.</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p=1 và các số 0 được đệm trong ma trận đầu vào. Do đó, tích chập 2D tạo ra đầu ra có kích thước 8 x 8.</a:t>
            </a:r>
            <a:endParaRPr b="0" i="0" sz="1300" u="none" cap="none" strike="noStrike">
              <a:solidFill>
                <a:srgbClr val="262626"/>
              </a:solidFill>
              <a:latin typeface="Arial"/>
              <a:ea typeface="Arial"/>
              <a:cs typeface="Arial"/>
              <a:sym typeface="Arial"/>
            </a:endParaRPr>
          </a:p>
        </p:txBody>
      </p:sp>
      <p:grpSp>
        <p:nvGrpSpPr>
          <p:cNvPr id="893" name="Google Shape;893;p31"/>
          <p:cNvGrpSpPr/>
          <p:nvPr/>
        </p:nvGrpSpPr>
        <p:grpSpPr>
          <a:xfrm>
            <a:off x="559817" y="1392294"/>
            <a:ext cx="8783192" cy="215444"/>
            <a:chOff x="559817" y="2136914"/>
            <a:chExt cx="8783192" cy="215444"/>
          </a:xfrm>
        </p:grpSpPr>
        <p:sp>
          <p:nvSpPr>
            <p:cNvPr id="894" name="Google Shape;894;p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5" name="Google Shape;895;p3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Tích chập rời rạc 2D</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grpSp>
        <p:nvGrpSpPr>
          <p:cNvPr id="901" name="Google Shape;901;p32"/>
          <p:cNvGrpSpPr/>
          <p:nvPr/>
        </p:nvGrpSpPr>
        <p:grpSpPr>
          <a:xfrm>
            <a:off x="450000" y="450000"/>
            <a:ext cx="9018000" cy="276999"/>
            <a:chOff x="450000" y="450000"/>
            <a:chExt cx="9018000" cy="276999"/>
          </a:xfrm>
        </p:grpSpPr>
        <p:sp>
          <p:nvSpPr>
            <p:cNvPr id="902" name="Google Shape;902;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903" name="Google Shape;903;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904" name="Google Shape;904;p32"/>
          <p:cNvGrpSpPr/>
          <p:nvPr/>
        </p:nvGrpSpPr>
        <p:grpSpPr>
          <a:xfrm>
            <a:off x="558396" y="2060848"/>
            <a:ext cx="8782050" cy="3682683"/>
            <a:chOff x="558396" y="2132856"/>
            <a:chExt cx="8782050" cy="3682683"/>
          </a:xfrm>
        </p:grpSpPr>
        <p:sp>
          <p:nvSpPr>
            <p:cNvPr id="905" name="Google Shape;905;p32"/>
            <p:cNvSpPr/>
            <p:nvPr/>
          </p:nvSpPr>
          <p:spPr>
            <a:xfrm>
              <a:off x="558396" y="2132856"/>
              <a:ext cx="8782050" cy="36826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6" name="Google Shape;906;p32"/>
            <p:cNvPicPr preferRelativeResize="0"/>
            <p:nvPr/>
          </p:nvPicPr>
          <p:blipFill rotWithShape="1">
            <a:blip r:embed="rId3">
              <a:alphaModFix/>
            </a:blip>
            <a:srcRect b="0" l="734" r="11416" t="0"/>
            <a:stretch/>
          </p:blipFill>
          <p:spPr>
            <a:xfrm>
              <a:off x="640079" y="2186532"/>
              <a:ext cx="8700367" cy="3629007"/>
            </a:xfrm>
            <a:prstGeom prst="rect">
              <a:avLst/>
            </a:prstGeom>
            <a:noFill/>
            <a:ln>
              <a:noFill/>
            </a:ln>
          </p:spPr>
        </p:pic>
      </p:grpSp>
      <p:sp>
        <p:nvSpPr>
          <p:cNvPr id="907" name="Google Shape;907;p32"/>
          <p:cNvSpPr txBox="1"/>
          <p:nvPr/>
        </p:nvSpPr>
        <p:spPr>
          <a:xfrm>
            <a:off x="634989" y="1697508"/>
            <a:ext cx="8833011"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Đoạn mã dưới đây là để triển khai tích chập rời rạc 2D với hàm con2D.</a:t>
            </a:r>
            <a:endParaRPr b="0" i="0" sz="1300" u="none" cap="none" strike="noStrike">
              <a:solidFill>
                <a:schemeClr val="dk1"/>
              </a:solidFill>
              <a:latin typeface="Arial"/>
              <a:ea typeface="Arial"/>
              <a:cs typeface="Arial"/>
              <a:sym typeface="Arial"/>
            </a:endParaRPr>
          </a:p>
        </p:txBody>
      </p:sp>
      <p:grpSp>
        <p:nvGrpSpPr>
          <p:cNvPr id="908" name="Google Shape;908;p32"/>
          <p:cNvGrpSpPr/>
          <p:nvPr/>
        </p:nvGrpSpPr>
        <p:grpSpPr>
          <a:xfrm>
            <a:off x="559817" y="1392294"/>
            <a:ext cx="8783192" cy="215444"/>
            <a:chOff x="559817" y="2136914"/>
            <a:chExt cx="8783192" cy="215444"/>
          </a:xfrm>
        </p:grpSpPr>
        <p:sp>
          <p:nvSpPr>
            <p:cNvPr id="909" name="Google Shape;909;p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10" name="Google Shape;910;p3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Tích chập rời rạc 2D</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3"/>
          <p:cNvSpPr/>
          <p:nvPr/>
        </p:nvSpPr>
        <p:spPr>
          <a:xfrm>
            <a:off x="558396" y="2060848"/>
            <a:ext cx="8782050" cy="36724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7" name="Google Shape;917;p33"/>
          <p:cNvPicPr preferRelativeResize="0"/>
          <p:nvPr/>
        </p:nvPicPr>
        <p:blipFill rotWithShape="1">
          <a:blip r:embed="rId3">
            <a:alphaModFix/>
          </a:blip>
          <a:srcRect b="0" l="1405" r="11371" t="0"/>
          <a:stretch/>
        </p:blipFill>
        <p:spPr>
          <a:xfrm>
            <a:off x="702939" y="2077344"/>
            <a:ext cx="8637507" cy="3402328"/>
          </a:xfrm>
          <a:prstGeom prst="rect">
            <a:avLst/>
          </a:prstGeom>
          <a:noFill/>
          <a:ln>
            <a:noFill/>
          </a:ln>
        </p:spPr>
      </p:pic>
      <p:grpSp>
        <p:nvGrpSpPr>
          <p:cNvPr id="918" name="Google Shape;918;p33"/>
          <p:cNvGrpSpPr/>
          <p:nvPr/>
        </p:nvGrpSpPr>
        <p:grpSpPr>
          <a:xfrm>
            <a:off x="450000" y="450000"/>
            <a:ext cx="9018000" cy="276999"/>
            <a:chOff x="450000" y="450000"/>
            <a:chExt cx="9018000" cy="276999"/>
          </a:xfrm>
        </p:grpSpPr>
        <p:sp>
          <p:nvSpPr>
            <p:cNvPr id="919" name="Google Shape;919;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920" name="Google Shape;920;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21" name="Google Shape;921;p33"/>
          <p:cNvSpPr txBox="1"/>
          <p:nvPr/>
        </p:nvSpPr>
        <p:spPr>
          <a:xfrm>
            <a:off x="1732280" y="2666112"/>
            <a:ext cx="2183573" cy="15794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AD3131"/>
                </a:solidFill>
                <a:latin typeface="Arial"/>
                <a:ea typeface="Arial"/>
                <a:cs typeface="Arial"/>
                <a:sym typeface="Arial"/>
              </a:rPr>
              <a:t>'Rendering Conv2d:\n'</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922" name="Google Shape;922;p33"/>
          <p:cNvSpPr txBox="1"/>
          <p:nvPr/>
        </p:nvSpPr>
        <p:spPr>
          <a:xfrm>
            <a:off x="1728708" y="3300224"/>
            <a:ext cx="1613932" cy="150545"/>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AD3131"/>
                </a:solidFill>
                <a:latin typeface="Arial"/>
                <a:ea typeface="Arial"/>
                <a:cs typeface="Arial"/>
                <a:sym typeface="Arial"/>
              </a:rPr>
              <a:t>'scipy results:\n'</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923" name="Google Shape;923;p33"/>
          <p:cNvSpPr txBox="1"/>
          <p:nvPr/>
        </p:nvSpPr>
        <p:spPr>
          <a:xfrm>
            <a:off x="1351641" y="3699430"/>
            <a:ext cx="1122299" cy="194068"/>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Rendering Conv2d:</a:t>
            </a:r>
            <a:endParaRPr sz="1100">
              <a:solidFill>
                <a:srgbClr val="3F3F3F"/>
              </a:solidFill>
              <a:latin typeface="Arial"/>
              <a:ea typeface="Arial"/>
              <a:cs typeface="Arial"/>
              <a:sym typeface="Arial"/>
            </a:endParaRPr>
          </a:p>
        </p:txBody>
      </p:sp>
      <p:sp>
        <p:nvSpPr>
          <p:cNvPr id="924" name="Google Shape;924;p33"/>
          <p:cNvSpPr txBox="1"/>
          <p:nvPr/>
        </p:nvSpPr>
        <p:spPr>
          <a:xfrm>
            <a:off x="1347396" y="4581526"/>
            <a:ext cx="1030044" cy="174085"/>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scipy results:</a:t>
            </a:r>
            <a:endParaRPr sz="1100">
              <a:solidFill>
                <a:srgbClr val="3F3F3F"/>
              </a:solidFill>
              <a:latin typeface="Arial"/>
              <a:ea typeface="Arial"/>
              <a:cs typeface="Arial"/>
              <a:sym typeface="Arial"/>
            </a:endParaRPr>
          </a:p>
        </p:txBody>
      </p:sp>
      <p:grpSp>
        <p:nvGrpSpPr>
          <p:cNvPr id="925" name="Google Shape;925;p33"/>
          <p:cNvGrpSpPr/>
          <p:nvPr/>
        </p:nvGrpSpPr>
        <p:grpSpPr>
          <a:xfrm>
            <a:off x="559817" y="1392294"/>
            <a:ext cx="8908183" cy="582612"/>
            <a:chOff x="559817" y="1392294"/>
            <a:chExt cx="8908183" cy="582612"/>
          </a:xfrm>
        </p:grpSpPr>
        <p:sp>
          <p:nvSpPr>
            <p:cNvPr id="926" name="Google Shape;926;p33"/>
            <p:cNvSpPr txBox="1"/>
            <p:nvPr/>
          </p:nvSpPr>
          <p:spPr>
            <a:xfrm>
              <a:off x="634989" y="1682518"/>
              <a:ext cx="8833011"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scipy.signal, hàm scipy.signal.convolve2d tính toán tích chập rời rạc 2D.</a:t>
              </a:r>
              <a:endParaRPr/>
            </a:p>
          </p:txBody>
        </p:sp>
        <p:grpSp>
          <p:nvGrpSpPr>
            <p:cNvPr id="927" name="Google Shape;927;p33"/>
            <p:cNvGrpSpPr/>
            <p:nvPr/>
          </p:nvGrpSpPr>
          <p:grpSpPr>
            <a:xfrm>
              <a:off x="559817" y="1392294"/>
              <a:ext cx="8783192" cy="215444"/>
              <a:chOff x="559817" y="2136914"/>
              <a:chExt cx="8783192" cy="215444"/>
            </a:xfrm>
          </p:grpSpPr>
          <p:sp>
            <p:nvSpPr>
              <p:cNvPr id="928" name="Google Shape;928;p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9" name="Google Shape;929;p3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Tích chập rời rạc 2D</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grpSp>
        <p:nvGrpSpPr>
          <p:cNvPr id="935" name="Google Shape;935;p34"/>
          <p:cNvGrpSpPr/>
          <p:nvPr/>
        </p:nvGrpSpPr>
        <p:grpSpPr>
          <a:xfrm>
            <a:off x="450000" y="450000"/>
            <a:ext cx="9018000" cy="276999"/>
            <a:chOff x="450000" y="450000"/>
            <a:chExt cx="9018000" cy="276999"/>
          </a:xfrm>
        </p:grpSpPr>
        <p:sp>
          <p:nvSpPr>
            <p:cNvPr id="936" name="Google Shape;936;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937" name="Google Shape;937;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938" name="Google Shape;938;p34"/>
          <p:cNvGrpSpPr/>
          <p:nvPr/>
        </p:nvGrpSpPr>
        <p:grpSpPr>
          <a:xfrm>
            <a:off x="2133558" y="3356992"/>
            <a:ext cx="5788074" cy="2740753"/>
            <a:chOff x="1286787" y="2505668"/>
            <a:chExt cx="7111652" cy="3367489"/>
          </a:xfrm>
        </p:grpSpPr>
        <p:pic>
          <p:nvPicPr>
            <p:cNvPr id="939" name="Google Shape;939;p34"/>
            <p:cNvPicPr preferRelativeResize="0"/>
            <p:nvPr/>
          </p:nvPicPr>
          <p:blipFill rotWithShape="1">
            <a:blip r:embed="rId3">
              <a:alphaModFix/>
            </a:blip>
            <a:srcRect b="0" l="0" r="0" t="18836"/>
            <a:stretch/>
          </p:blipFill>
          <p:spPr>
            <a:xfrm>
              <a:off x="1286787" y="2935333"/>
              <a:ext cx="7111652" cy="2837199"/>
            </a:xfrm>
            <a:prstGeom prst="rect">
              <a:avLst/>
            </a:prstGeom>
            <a:noFill/>
            <a:ln>
              <a:noFill/>
            </a:ln>
          </p:spPr>
        </p:pic>
        <p:sp>
          <p:nvSpPr>
            <p:cNvPr id="940" name="Google Shape;940;p34"/>
            <p:cNvSpPr txBox="1"/>
            <p:nvPr/>
          </p:nvSpPr>
          <p:spPr>
            <a:xfrm>
              <a:off x="3648210" y="2505668"/>
              <a:ext cx="2388806" cy="415972"/>
            </a:xfrm>
            <a:prstGeom prst="rect">
              <a:avLst/>
            </a:prstGeom>
            <a:blipFill rotWithShape="1">
              <a:blip r:embed="rId4">
                <a:alphaModFix/>
              </a:blip>
              <a:stretch>
                <a:fillRect b="-23634" l="0" r="0" t="-54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41" name="Google Shape;941;p34"/>
            <p:cNvSpPr txBox="1"/>
            <p:nvPr/>
          </p:nvSpPr>
          <p:spPr>
            <a:xfrm>
              <a:off x="4918688" y="3233075"/>
              <a:ext cx="1633165" cy="37815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Tối đa-pooling</a:t>
              </a:r>
              <a:endParaRPr/>
            </a:p>
          </p:txBody>
        </p:sp>
        <p:sp>
          <p:nvSpPr>
            <p:cNvPr id="942" name="Google Shape;942;p34"/>
            <p:cNvSpPr txBox="1"/>
            <p:nvPr/>
          </p:nvSpPr>
          <p:spPr>
            <a:xfrm>
              <a:off x="6639642" y="3246767"/>
              <a:ext cx="1583926" cy="64286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Trung bình-pooling</a:t>
              </a:r>
              <a:endParaRPr/>
            </a:p>
          </p:txBody>
        </p:sp>
        <p:sp>
          <p:nvSpPr>
            <p:cNvPr id="943" name="Google Shape;943;p34"/>
            <p:cNvSpPr txBox="1"/>
            <p:nvPr/>
          </p:nvSpPr>
          <p:spPr>
            <a:xfrm>
              <a:off x="5027014" y="5230291"/>
              <a:ext cx="1416513" cy="64286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400">
                  <a:solidFill>
                    <a:schemeClr val="dk1"/>
                  </a:solidFill>
                  <a:latin typeface="Arial"/>
                  <a:ea typeface="Arial"/>
                  <a:cs typeface="Arial"/>
                  <a:sym typeface="Arial"/>
                </a:rPr>
                <a:t>Lưu ý:</a:t>
              </a:r>
              <a:endParaRPr/>
            </a:p>
            <a:p>
              <a:pPr indent="0" lvl="0" marL="0" marR="0" rtl="0" algn="l">
                <a:spcBef>
                  <a:spcPts val="0"/>
                </a:spcBef>
                <a:spcAft>
                  <a:spcPts val="0"/>
                </a:spcAft>
                <a:buNone/>
              </a:pPr>
              <a:r>
                <a:rPr b="0" lang="en-US" sz="1400">
                  <a:solidFill>
                    <a:schemeClr val="dk1"/>
                  </a:solidFill>
                  <a:latin typeface="Arial"/>
                  <a:ea typeface="Arial"/>
                  <a:cs typeface="Arial"/>
                  <a:sym typeface="Arial"/>
                </a:rPr>
                <a:t>Stride=(3, 3)</a:t>
              </a:r>
              <a:endParaRPr/>
            </a:p>
          </p:txBody>
        </p:sp>
      </p:grpSp>
      <p:grpSp>
        <p:nvGrpSpPr>
          <p:cNvPr id="944" name="Google Shape;944;p34"/>
          <p:cNvGrpSpPr/>
          <p:nvPr/>
        </p:nvGrpSpPr>
        <p:grpSpPr>
          <a:xfrm>
            <a:off x="559817" y="1392294"/>
            <a:ext cx="8908183" cy="1793200"/>
            <a:chOff x="559817" y="1392294"/>
            <a:chExt cx="8908183" cy="1793200"/>
          </a:xfrm>
        </p:grpSpPr>
        <p:sp>
          <p:nvSpPr>
            <p:cNvPr id="945" name="Google Shape;945;p34"/>
            <p:cNvSpPr txBox="1"/>
            <p:nvPr/>
          </p:nvSpPr>
          <p:spPr>
            <a:xfrm>
              <a:off x="634989" y="1682518"/>
              <a:ext cx="8833011" cy="150297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phụ là một hoạt động tổng hợp điển hình của hai loại được áp dụng cho CNN.</a:t>
              </a:r>
              <a:endParaRPr b="0" i="0" sz="1300" u="none" cap="none" strike="noStrike">
                <a:solidFill>
                  <a:srgbClr val="262626"/>
                </a:solidFill>
                <a:latin typeface="Arial"/>
                <a:ea typeface="Arial"/>
                <a:cs typeface="Arial"/>
                <a:sym typeface="Arial"/>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là tổng hợp tối đa và tổng hợp trung bình (hoặc tổng hợp trung bình).</a:t>
              </a:r>
              <a:endParaRPr b="0" i="0" sz="1300" u="none" cap="none" strike="noStrike">
                <a:solidFill>
                  <a:srgbClr val="262626"/>
                </a:solidFill>
                <a:latin typeface="Arial"/>
                <a:ea typeface="Arial"/>
                <a:cs typeface="Arial"/>
                <a:sym typeface="Arial"/>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Nói chung, lớp tổng hợp được ký hiệu là Pn1×n2.</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Chỉ số dưới biểu thị giá trị tối đa và kích thước của pixel liền kề để gộp trung bình.</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Số lượng pixel liền kề là kích thước của tổng hợp.</a:t>
              </a:r>
              <a:endParaRPr/>
            </a:p>
          </p:txBody>
        </p:sp>
        <p:grpSp>
          <p:nvGrpSpPr>
            <p:cNvPr id="946" name="Google Shape;946;p34"/>
            <p:cNvGrpSpPr/>
            <p:nvPr/>
          </p:nvGrpSpPr>
          <p:grpSpPr>
            <a:xfrm>
              <a:off x="559817" y="1392294"/>
              <a:ext cx="8783192" cy="215444"/>
              <a:chOff x="559817" y="2136914"/>
              <a:chExt cx="8783192" cy="215444"/>
            </a:xfrm>
          </p:grpSpPr>
          <p:sp>
            <p:nvSpPr>
              <p:cNvPr id="947" name="Google Shape;947;p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8" name="Google Shape;948;p3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lấy mẫu phụ</a:t>
                </a:r>
                <a:endParaRPr sz="1400">
                  <a:solidFill>
                    <a:srgbClr val="262626"/>
                  </a:solidFill>
                  <a:latin typeface="Arial"/>
                  <a:ea typeface="Arial"/>
                  <a:cs typeface="Arial"/>
                  <a:sym typeface="Aria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grpSp>
        <p:nvGrpSpPr>
          <p:cNvPr id="954" name="Google Shape;954;p35"/>
          <p:cNvGrpSpPr/>
          <p:nvPr/>
        </p:nvGrpSpPr>
        <p:grpSpPr>
          <a:xfrm>
            <a:off x="450000" y="450000"/>
            <a:ext cx="9018000" cy="276999"/>
            <a:chOff x="450000" y="450000"/>
            <a:chExt cx="9018000" cy="276999"/>
          </a:xfrm>
        </p:grpSpPr>
        <p:sp>
          <p:nvSpPr>
            <p:cNvPr id="955" name="Google Shape;955;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Các thành phần của Mạng nơ-ron tích chập (CNN)</a:t>
              </a:r>
              <a:endParaRPr sz="1800">
                <a:solidFill>
                  <a:schemeClr val="lt1"/>
                </a:solidFill>
                <a:latin typeface="Arial"/>
                <a:ea typeface="Arial"/>
                <a:cs typeface="Arial"/>
                <a:sym typeface="Arial"/>
              </a:endParaRPr>
            </a:p>
          </p:txBody>
        </p:sp>
        <p:sp>
          <p:nvSpPr>
            <p:cNvPr id="956" name="Google Shape;956;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957" name="Google Shape;957;p35"/>
          <p:cNvGrpSpPr/>
          <p:nvPr/>
        </p:nvGrpSpPr>
        <p:grpSpPr>
          <a:xfrm>
            <a:off x="559817" y="1399913"/>
            <a:ext cx="8775572" cy="200055"/>
            <a:chOff x="559817" y="2144533"/>
            <a:chExt cx="8775572" cy="200055"/>
          </a:xfrm>
        </p:grpSpPr>
        <p:sp>
          <p:nvSpPr>
            <p:cNvPr id="958" name="Google Shape;958;p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9" name="Google Shape;959;p35"/>
            <p:cNvSpPr/>
            <p:nvPr/>
          </p:nvSpPr>
          <p:spPr>
            <a:xfrm>
              <a:off x="704562" y="2144533"/>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Lợi ích của Pooling</a:t>
              </a:r>
              <a:endParaRPr sz="1300">
                <a:solidFill>
                  <a:schemeClr val="dk1"/>
                </a:solidFill>
                <a:latin typeface="Arial"/>
                <a:ea typeface="Arial"/>
                <a:cs typeface="Arial"/>
                <a:sym typeface="Arial"/>
              </a:endParaRPr>
            </a:p>
          </p:txBody>
        </p:sp>
      </p:grpSp>
      <p:sp>
        <p:nvSpPr>
          <p:cNvPr id="960" name="Google Shape;960;p35"/>
          <p:cNvSpPr txBox="1"/>
          <p:nvPr/>
        </p:nvSpPr>
        <p:spPr>
          <a:xfrm>
            <a:off x="634989" y="1647776"/>
            <a:ext cx="8833011" cy="2205732"/>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Pooling làm tăng hiệu quả tính toán vì nó làm giảm kích thước của đối tượng địa lý.</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Việc giảm các tính năng cũng làm giảm khả năng trang bị quá mức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Pooling vẫn là một thành phần trung tâm của cấu trúc CNN, nhưng một số cấu trúc CNN được phát triển mà không sử dụng các lớp pooling.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Họ sử dụng lớp tích chập của stride 2 thay vì lớp pooling để giảm kích thước của bản đồ tính năng.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lớp tích chập của stride 2 có thể được coi là một lớp pooling có trọng số học tập.</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biết thêm thông tin, hãy tham khảo các đề tài so sánh các cấu trúc CNN khác nhau sử dụng và không sử dụng các lớp pooling.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6"/>
          <p:cNvSpPr/>
          <p:nvPr/>
        </p:nvSpPr>
        <p:spPr>
          <a:xfrm>
            <a:off x="989683" y="3133792"/>
            <a:ext cx="842622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Giới thiệu về mô hình CNN</a:t>
            </a:r>
            <a:endParaRPr b="1" sz="3200">
              <a:solidFill>
                <a:srgbClr val="000000"/>
              </a:solidFill>
              <a:latin typeface="Arial"/>
              <a:ea typeface="Arial"/>
              <a:cs typeface="Arial"/>
              <a:sym typeface="Arial"/>
            </a:endParaRPr>
          </a:p>
        </p:txBody>
      </p:sp>
      <p:sp>
        <p:nvSpPr>
          <p:cNvPr id="967" name="Google Shape;967;p3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968" name="Google Shape;968;p36"/>
          <p:cNvGrpSpPr/>
          <p:nvPr/>
        </p:nvGrpSpPr>
        <p:grpSpPr>
          <a:xfrm>
            <a:off x="1079574" y="4005064"/>
            <a:ext cx="7544246" cy="1553496"/>
            <a:chOff x="1051307" y="4065033"/>
            <a:chExt cx="7544246" cy="1553496"/>
          </a:xfrm>
        </p:grpSpPr>
        <p:sp>
          <p:nvSpPr>
            <p:cNvPr id="969" name="Google Shape;969;p36"/>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Giới thiệu về Mạng nơ-ron tích chập (CNN)</a:t>
              </a:r>
              <a:endParaRPr sz="1799">
                <a:solidFill>
                  <a:srgbClr val="A5A5A5"/>
                </a:solidFill>
                <a:latin typeface="Arial"/>
                <a:ea typeface="Arial"/>
                <a:cs typeface="Arial"/>
                <a:sym typeface="Arial"/>
              </a:endParaRPr>
            </a:p>
          </p:txBody>
        </p:sp>
        <p:sp>
          <p:nvSpPr>
            <p:cNvPr id="970" name="Google Shape;970;p36"/>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971" name="Google Shape;971;p36"/>
            <p:cNvSpPr/>
            <p:nvPr/>
          </p:nvSpPr>
          <p:spPr>
            <a:xfrm>
              <a:off x="1234128" y="4495903"/>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Các thành phần của Mạng nơ-ron tích chập (CNN)</a:t>
              </a:r>
              <a:endParaRPr sz="1799">
                <a:solidFill>
                  <a:srgbClr val="A5A5A5"/>
                </a:solidFill>
                <a:latin typeface="Arial"/>
                <a:ea typeface="Arial"/>
                <a:cs typeface="Arial"/>
                <a:sym typeface="Arial"/>
              </a:endParaRPr>
            </a:p>
          </p:txBody>
        </p:sp>
        <p:sp>
          <p:nvSpPr>
            <p:cNvPr id="972" name="Google Shape;972;p36"/>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973" name="Google Shape;973;p36"/>
            <p:cNvGrpSpPr/>
            <p:nvPr/>
          </p:nvGrpSpPr>
          <p:grpSpPr>
            <a:xfrm>
              <a:off x="1051307" y="4924425"/>
              <a:ext cx="7544246" cy="278064"/>
              <a:chOff x="571500" y="5165783"/>
              <a:chExt cx="7546665" cy="278153"/>
            </a:xfrm>
          </p:grpSpPr>
          <p:sp>
            <p:nvSpPr>
              <p:cNvPr id="974" name="Google Shape;974;p36"/>
              <p:cNvSpPr/>
              <p:nvPr/>
            </p:nvSpPr>
            <p:spPr>
              <a:xfrm>
                <a:off x="754380" y="5166976"/>
                <a:ext cx="7363785"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1.3. Xây dựng mạng nơ-ron tích chập sâu bằng các thành phần cơ bản</a:t>
                </a:r>
                <a:endParaRPr sz="1799">
                  <a:solidFill>
                    <a:srgbClr val="3F3F3F"/>
                  </a:solidFill>
                  <a:latin typeface="Arial"/>
                  <a:ea typeface="Arial"/>
                  <a:cs typeface="Arial"/>
                  <a:sym typeface="Arial"/>
                </a:endParaRPr>
              </a:p>
            </p:txBody>
          </p:sp>
          <p:sp>
            <p:nvSpPr>
              <p:cNvPr id="975" name="Google Shape;975;p36"/>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976" name="Google Shape;976;p36"/>
            <p:cNvGrpSpPr/>
            <p:nvPr/>
          </p:nvGrpSpPr>
          <p:grpSpPr>
            <a:xfrm>
              <a:off x="1051307" y="5341657"/>
              <a:ext cx="6550078" cy="276872"/>
              <a:chOff x="571500" y="5153303"/>
              <a:chExt cx="6552178" cy="276960"/>
            </a:xfrm>
          </p:grpSpPr>
          <p:sp>
            <p:nvSpPr>
              <p:cNvPr id="977" name="Google Shape;977;p36"/>
              <p:cNvSpPr/>
              <p:nvPr/>
            </p:nvSpPr>
            <p:spPr>
              <a:xfrm>
                <a:off x="754380" y="5153303"/>
                <a:ext cx="6369298"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Xây dựng Mạng nơ-ron tích hợp bằng TensorFlow</a:t>
                </a:r>
                <a:endParaRPr sz="1799">
                  <a:solidFill>
                    <a:srgbClr val="A5A5A5"/>
                  </a:solidFill>
                  <a:latin typeface="Arial"/>
                  <a:ea typeface="Arial"/>
                  <a:cs typeface="Arial"/>
                  <a:sym typeface="Arial"/>
                </a:endParaRPr>
              </a:p>
            </p:txBody>
          </p:sp>
          <p:sp>
            <p:nvSpPr>
              <p:cNvPr id="978" name="Google Shape;978;p3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grpSp>
        <p:nvGrpSpPr>
          <p:cNvPr id="984" name="Google Shape;984;p37"/>
          <p:cNvGrpSpPr/>
          <p:nvPr/>
        </p:nvGrpSpPr>
        <p:grpSpPr>
          <a:xfrm>
            <a:off x="450000" y="450000"/>
            <a:ext cx="9018000" cy="276999"/>
            <a:chOff x="450000" y="450000"/>
            <a:chExt cx="9018000" cy="276999"/>
          </a:xfrm>
        </p:grpSpPr>
        <p:sp>
          <p:nvSpPr>
            <p:cNvPr id="985" name="Google Shape;985;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986" name="Google Shape;986;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87" name="Google Shape;987;p37"/>
          <p:cNvSpPr/>
          <p:nvPr/>
        </p:nvSpPr>
        <p:spPr>
          <a:xfrm>
            <a:off x="449998" y="13492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mạng nơ-ron chuyển đổi sâu bằng cách sử dụng các thành phần cơ bản</a:t>
            </a:r>
            <a:endParaRPr sz="2400">
              <a:solidFill>
                <a:srgbClr val="0C0C0C"/>
              </a:solidFill>
              <a:latin typeface="Arial"/>
              <a:ea typeface="Arial"/>
              <a:cs typeface="Arial"/>
              <a:sym typeface="Arial"/>
            </a:endParaRPr>
          </a:p>
        </p:txBody>
      </p:sp>
      <p:grpSp>
        <p:nvGrpSpPr>
          <p:cNvPr id="988" name="Google Shape;988;p37"/>
          <p:cNvGrpSpPr/>
          <p:nvPr/>
        </p:nvGrpSpPr>
        <p:grpSpPr>
          <a:xfrm>
            <a:off x="559817" y="2223139"/>
            <a:ext cx="8783192" cy="1863170"/>
            <a:chOff x="559817" y="2349787"/>
            <a:chExt cx="8783192" cy="1863170"/>
          </a:xfrm>
        </p:grpSpPr>
        <p:grpSp>
          <p:nvGrpSpPr>
            <p:cNvPr id="989" name="Google Shape;989;p37"/>
            <p:cNvGrpSpPr/>
            <p:nvPr/>
          </p:nvGrpSpPr>
          <p:grpSpPr>
            <a:xfrm>
              <a:off x="559817" y="2349787"/>
              <a:ext cx="8783192" cy="215444"/>
              <a:chOff x="559817" y="2136914"/>
              <a:chExt cx="8783192" cy="215444"/>
            </a:xfrm>
          </p:grpSpPr>
          <p:sp>
            <p:nvSpPr>
              <p:cNvPr id="990" name="Google Shape;990;p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1" name="Google Shape;991;p3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nhiều đầu vào hoặc kênh màu</a:t>
                </a:r>
                <a:endParaRPr sz="1400">
                  <a:solidFill>
                    <a:srgbClr val="262626"/>
                  </a:solidFill>
                  <a:latin typeface="Arial"/>
                  <a:ea typeface="Arial"/>
                  <a:cs typeface="Arial"/>
                  <a:sym typeface="Arial"/>
                </a:endParaRPr>
              </a:p>
            </p:txBody>
          </p:sp>
        </p:grpSp>
        <p:sp>
          <p:nvSpPr>
            <p:cNvPr id="992" name="Google Shape;992;p37"/>
            <p:cNvSpPr/>
            <p:nvPr/>
          </p:nvSpPr>
          <p:spPr>
            <a:xfrm>
              <a:off x="702940" y="2610742"/>
              <a:ext cx="8632825" cy="16022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lập công thức tính toán CNN trong bài tập dưới đây bao gồm lớp tích chập và lớp pooling.</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bài tập có ba kênh đầu vào.</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Kernel Tensor là 4 chiều.</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Mỗi ma trận kernel có kích thước m1×m2 . Mỗi ma trận đầu vào có một kernel, vì vậy tổng cộng có ba kernel.</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Tổng cộng năm kernel tensor để tạo ra năm bản đồ tính năng đầu vào.</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một lớp pooling để lấy mẫu phụ của bản đồ đối tượng địa lý.</a:t>
              </a:r>
              <a:endParaRPr b="0" i="0" sz="1300" u="none" cap="none" strike="noStrike">
                <a:solidFill>
                  <a:srgbClr val="262626"/>
                </a:solidFill>
                <a:latin typeface="Arial"/>
                <a:ea typeface="Arial"/>
                <a:cs typeface="Arial"/>
                <a:sym typeface="Arial"/>
              </a:endParaRPr>
            </a:p>
          </p:txBody>
        </p:sp>
      </p:grpSp>
      <p:grpSp>
        <p:nvGrpSpPr>
          <p:cNvPr id="993" name="Google Shape;993;p37"/>
          <p:cNvGrpSpPr/>
          <p:nvPr/>
        </p:nvGrpSpPr>
        <p:grpSpPr>
          <a:xfrm>
            <a:off x="3461296" y="3762640"/>
            <a:ext cx="5811929" cy="2495754"/>
            <a:chOff x="3243939" y="3747649"/>
            <a:chExt cx="5811929" cy="2495754"/>
          </a:xfrm>
        </p:grpSpPr>
        <p:pic>
          <p:nvPicPr>
            <p:cNvPr id="994" name="Google Shape;994;p37"/>
            <p:cNvPicPr preferRelativeResize="0"/>
            <p:nvPr/>
          </p:nvPicPr>
          <p:blipFill rotWithShape="1">
            <a:blip r:embed="rId3">
              <a:alphaModFix/>
            </a:blip>
            <a:srcRect b="0" l="0" r="0" t="0"/>
            <a:stretch/>
          </p:blipFill>
          <p:spPr>
            <a:xfrm>
              <a:off x="3835950" y="3747649"/>
              <a:ext cx="5219918" cy="2495754"/>
            </a:xfrm>
            <a:prstGeom prst="rect">
              <a:avLst/>
            </a:prstGeom>
            <a:noFill/>
            <a:ln>
              <a:noFill/>
            </a:ln>
          </p:spPr>
        </p:pic>
        <p:sp>
          <p:nvSpPr>
            <p:cNvPr id="995" name="Google Shape;995;p37"/>
            <p:cNvSpPr/>
            <p:nvPr/>
          </p:nvSpPr>
          <p:spPr>
            <a:xfrm>
              <a:off x="3925849" y="5229546"/>
              <a:ext cx="773567" cy="4067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37"/>
            <p:cNvSpPr txBox="1"/>
            <p:nvPr/>
          </p:nvSpPr>
          <p:spPr>
            <a:xfrm>
              <a:off x="3243939" y="5371190"/>
              <a:ext cx="1774846"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trên kênh đầu vào</a:t>
              </a:r>
              <a:endParaRPr sz="1200">
                <a:solidFill>
                  <a:schemeClr val="dk1"/>
                </a:solidFill>
                <a:latin typeface="Arial"/>
                <a:ea typeface="Arial"/>
                <a:cs typeface="Arial"/>
                <a:sym typeface="Arial"/>
              </a:endParaRPr>
            </a:p>
          </p:txBody>
        </p:sp>
        <p:sp>
          <p:nvSpPr>
            <p:cNvPr id="997" name="Google Shape;997;p37"/>
            <p:cNvSpPr txBox="1"/>
            <p:nvPr/>
          </p:nvSpPr>
          <p:spPr>
            <a:xfrm>
              <a:off x="3787684" y="5189848"/>
              <a:ext cx="643701" cy="2616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98" name="Google Shape;998;p37"/>
            <p:cNvSpPr txBox="1"/>
            <p:nvPr/>
          </p:nvSpPr>
          <p:spPr>
            <a:xfrm>
              <a:off x="4916267" y="5093077"/>
              <a:ext cx="292814" cy="160976"/>
            </a:xfrm>
            <a:prstGeom prst="rect">
              <a:avLst/>
            </a:prstGeom>
            <a:blipFill rotWithShape="1">
              <a:blip r:embed="rId5">
                <a:alphaModFix/>
              </a:blip>
              <a:stretch>
                <a:fillRect b="-3846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99" name="Google Shape;999;p37"/>
            <p:cNvSpPr/>
            <p:nvPr/>
          </p:nvSpPr>
          <p:spPr>
            <a:xfrm>
              <a:off x="6458849" y="5154595"/>
              <a:ext cx="397528" cy="1154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37"/>
            <p:cNvSpPr txBox="1"/>
            <p:nvPr/>
          </p:nvSpPr>
          <p:spPr>
            <a:xfrm>
              <a:off x="5353480" y="6080097"/>
              <a:ext cx="1159356" cy="163306"/>
            </a:xfrm>
            <a:prstGeom prst="rect">
              <a:avLst/>
            </a:prstGeom>
            <a:blipFill rotWithShape="1">
              <a:blip r:embed="rId6">
                <a:alphaModFix/>
              </a:blip>
              <a:stretch>
                <a:fillRect b="-55555" l="0" r="0" t="-296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01" name="Google Shape;1001;p37"/>
            <p:cNvSpPr/>
            <p:nvPr/>
          </p:nvSpPr>
          <p:spPr>
            <a:xfrm>
              <a:off x="5266283" y="3784565"/>
              <a:ext cx="797763" cy="2777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p37"/>
            <p:cNvSpPr txBox="1"/>
            <p:nvPr/>
          </p:nvSpPr>
          <p:spPr>
            <a:xfrm>
              <a:off x="5118426" y="3806795"/>
              <a:ext cx="105830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lớp tích chập</a:t>
              </a:r>
              <a:endParaRPr sz="1200">
                <a:solidFill>
                  <a:schemeClr val="dk1"/>
                </a:solidFill>
                <a:latin typeface="Arial"/>
                <a:ea typeface="Arial"/>
                <a:cs typeface="Arial"/>
                <a:sym typeface="Arial"/>
              </a:endParaRPr>
            </a:p>
          </p:txBody>
        </p:sp>
        <p:sp>
          <p:nvSpPr>
            <p:cNvPr id="1003" name="Google Shape;1003;p37"/>
            <p:cNvSpPr/>
            <p:nvPr/>
          </p:nvSpPr>
          <p:spPr>
            <a:xfrm>
              <a:off x="7514122" y="3769320"/>
              <a:ext cx="543616" cy="414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37"/>
            <p:cNvSpPr txBox="1"/>
            <p:nvPr/>
          </p:nvSpPr>
          <p:spPr>
            <a:xfrm>
              <a:off x="7214239" y="3802183"/>
              <a:ext cx="98616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Lớp Pooling</a:t>
              </a:r>
              <a:endParaRPr/>
            </a:p>
          </p:txBody>
        </p:sp>
        <p:sp>
          <p:nvSpPr>
            <p:cNvPr id="1005" name="Google Shape;1005;p37"/>
            <p:cNvSpPr/>
            <p:nvPr/>
          </p:nvSpPr>
          <p:spPr>
            <a:xfrm>
              <a:off x="8156524" y="5042759"/>
              <a:ext cx="110552" cy="12884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37"/>
            <p:cNvSpPr txBox="1"/>
            <p:nvPr/>
          </p:nvSpPr>
          <p:spPr>
            <a:xfrm>
              <a:off x="8059627" y="5008050"/>
              <a:ext cx="26000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a:t>
              </a:r>
              <a:endParaRPr/>
            </a:p>
          </p:txBody>
        </p:sp>
        <p:sp>
          <p:nvSpPr>
            <p:cNvPr id="1007" name="Google Shape;1007;p37"/>
            <p:cNvSpPr/>
            <p:nvPr/>
          </p:nvSpPr>
          <p:spPr>
            <a:xfrm>
              <a:off x="6091215" y="5228877"/>
              <a:ext cx="384943" cy="1291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37"/>
            <p:cNvSpPr txBox="1"/>
            <p:nvPr/>
          </p:nvSpPr>
          <p:spPr>
            <a:xfrm>
              <a:off x="5960501" y="5190765"/>
              <a:ext cx="630168" cy="177439"/>
            </a:xfrm>
            <a:prstGeom prst="rect">
              <a:avLst/>
            </a:prstGeom>
            <a:blipFill rotWithShape="1">
              <a:blip r:embed="rId7">
                <a:alphaModFix/>
              </a:blip>
              <a:stretch>
                <a:fillRect b="-1034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grpSp>
        <p:nvGrpSpPr>
          <p:cNvPr id="1014" name="Google Shape;1014;p38"/>
          <p:cNvGrpSpPr/>
          <p:nvPr/>
        </p:nvGrpSpPr>
        <p:grpSpPr>
          <a:xfrm>
            <a:off x="559817" y="1399914"/>
            <a:ext cx="8775572" cy="200055"/>
            <a:chOff x="559817" y="2144534"/>
            <a:chExt cx="8775572" cy="200055"/>
          </a:xfrm>
        </p:grpSpPr>
        <p:sp>
          <p:nvSpPr>
            <p:cNvPr id="1015" name="Google Shape;1015;p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6" name="Google Shape;1016;p38"/>
            <p:cNvSpPr/>
            <p:nvPr/>
          </p:nvSpPr>
          <p:spPr>
            <a:xfrm>
              <a:off x="704562" y="2144534"/>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Chính quy hóa để ngăn chặn trang bị quá mức trong mạng nơ-ron (1/3)</a:t>
              </a:r>
              <a:endParaRPr sz="1300">
                <a:solidFill>
                  <a:schemeClr val="dk1"/>
                </a:solidFill>
                <a:latin typeface="Arial"/>
                <a:ea typeface="Arial"/>
                <a:cs typeface="Arial"/>
                <a:sym typeface="Arial"/>
              </a:endParaRPr>
            </a:p>
          </p:txBody>
        </p:sp>
      </p:grpSp>
      <p:sp>
        <p:nvSpPr>
          <p:cNvPr id="1017" name="Google Shape;1017;p38"/>
          <p:cNvSpPr txBox="1"/>
          <p:nvPr/>
        </p:nvSpPr>
        <p:spPr>
          <a:xfrm>
            <a:off x="634989" y="1700808"/>
            <a:ext cx="8833011" cy="2308324"/>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cả mạng nơ-ron và CNN được kết nối đầy đủ, rất khó để xác định kích thước của mạng.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có hiệu suất chất lượng, bạn cần điều chỉnh kích thước của ma trận trọng lượng và số lớp.</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Dung lượng của một mạng cho biết mức độ phức tạp của một chức năng có thể được xấp xỉ.</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mạng có số lượng tham số tương đối nhỏ dễ bị thiếu do dung lượng nhỏ.</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Hiệu suất giảm đi vì nó không thể tìm hiểu cấu trúc vốn có của tập dữ liệu.</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một mạng lớn có thể dễ dàng trở nên quá tải.</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mạng đó học dữ liệu huấn luyện, nó sẽ hoạt động tốt trên tập dữ liệu huấn luyện, nhưng nó sẽ không hoạt động trong các tập dữ liệu khác.</a:t>
            </a:r>
            <a:endParaRPr b="0" i="0" sz="1300" u="none" cap="none" strike="noStrike">
              <a:solidFill>
                <a:srgbClr val="262626"/>
              </a:solidFill>
              <a:latin typeface="Arial"/>
              <a:ea typeface="Arial"/>
              <a:cs typeface="Arial"/>
              <a:sym typeface="Arial"/>
            </a:endParaRPr>
          </a:p>
        </p:txBody>
      </p:sp>
      <p:grpSp>
        <p:nvGrpSpPr>
          <p:cNvPr id="1018" name="Google Shape;1018;p38"/>
          <p:cNvGrpSpPr/>
          <p:nvPr/>
        </p:nvGrpSpPr>
        <p:grpSpPr>
          <a:xfrm>
            <a:off x="450000" y="450000"/>
            <a:ext cx="9018000" cy="276999"/>
            <a:chOff x="450000" y="450000"/>
            <a:chExt cx="9018000" cy="276999"/>
          </a:xfrm>
        </p:grpSpPr>
        <p:sp>
          <p:nvSpPr>
            <p:cNvPr id="1019" name="Google Shape;1019;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20" name="Google Shape;1020;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39"/>
          <p:cNvGrpSpPr/>
          <p:nvPr/>
        </p:nvGrpSpPr>
        <p:grpSpPr>
          <a:xfrm>
            <a:off x="559817" y="1399914"/>
            <a:ext cx="8775572" cy="200055"/>
            <a:chOff x="559817" y="2144534"/>
            <a:chExt cx="8775572" cy="200055"/>
          </a:xfrm>
        </p:grpSpPr>
        <p:sp>
          <p:nvSpPr>
            <p:cNvPr id="1027" name="Google Shape;1027;p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28" name="Google Shape;1028;p39"/>
            <p:cNvSpPr/>
            <p:nvPr/>
          </p:nvSpPr>
          <p:spPr>
            <a:xfrm>
              <a:off x="704562" y="2144534"/>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Chính quy hóa để ngăn chặn quá mức trong mạng lưới nơ-ron (2/3)</a:t>
              </a:r>
              <a:endParaRPr sz="1300">
                <a:solidFill>
                  <a:schemeClr val="dk1"/>
                </a:solidFill>
                <a:latin typeface="Arial"/>
                <a:ea typeface="Arial"/>
                <a:cs typeface="Arial"/>
                <a:sym typeface="Arial"/>
              </a:endParaRPr>
            </a:p>
          </p:txBody>
        </p:sp>
      </p:grpSp>
      <p:sp>
        <p:nvSpPr>
          <p:cNvPr id="1029" name="Google Shape;1029;p39"/>
          <p:cNvSpPr txBox="1"/>
          <p:nvPr/>
        </p:nvSpPr>
        <p:spPr>
          <a:xfrm>
            <a:off x="634989" y="1700808"/>
            <a:ext cx="8833011" cy="2908489"/>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các vấn đề học máy thực tế, bạn không thể biết trước kích thước phù hợp của mạng.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giải quyết vấn đề như vậy bằng một phương pháp được mô tả bên dưới.</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tiên, hãy xây dựng một mạng tương đối lớn (một mạng lớn hơn mức thực sự cần thiết) để mạng hoạt động trơn tru với tập dữ liệu huấn luyện.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để tránh khớp quá mức, hãy áp dụng nhiều phương pháp chính quy hóa để cải thiện hiệu suất tổng quát hóa trên các tập dữ liệu mới, chẳng hạn như các tập dữ liệu thử nghiệm khác.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có thể ngăn chặn hoặc giảm tác động của việc trang bị quá mức vì quy trình chuẩn hóa L1 và quy trình hóa L2 bổ sung hình phạt cho hàm mất mát, do đó giảm kích thước của trọng lượng trong quá trình đào tạo.</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 chuẩn hóa L1 và chuẩn hóa L2 đều có thể được sử dụng cho mạng nơ-ron, nhưng L2 được sử dụng thường xuyên hơn.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có các phương pháp như bỏ học để chuẩn hóa các mạng nơ-ron.</a:t>
            </a:r>
            <a:endParaRPr b="0" i="0" sz="1300" u="none" cap="none" strike="noStrike">
              <a:solidFill>
                <a:srgbClr val="262626"/>
              </a:solidFill>
              <a:latin typeface="Arial"/>
              <a:ea typeface="Arial"/>
              <a:cs typeface="Arial"/>
              <a:sym typeface="Arial"/>
            </a:endParaRPr>
          </a:p>
        </p:txBody>
      </p:sp>
      <p:grpSp>
        <p:nvGrpSpPr>
          <p:cNvPr id="1030" name="Google Shape;1030;p39"/>
          <p:cNvGrpSpPr/>
          <p:nvPr/>
        </p:nvGrpSpPr>
        <p:grpSpPr>
          <a:xfrm>
            <a:off x="450000" y="450000"/>
            <a:ext cx="9018000" cy="276999"/>
            <a:chOff x="450000" y="450000"/>
            <a:chExt cx="9018000" cy="276999"/>
          </a:xfrm>
        </p:grpSpPr>
        <p:sp>
          <p:nvSpPr>
            <p:cNvPr id="1031" name="Google Shape;1031;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32" name="Google Shape;1032;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Giới thiệu về mô hình CNN</a:t>
            </a:r>
            <a:endParaRPr b="1" sz="3200">
              <a:solidFill>
                <a:srgbClr val="000000"/>
              </a:solidFill>
              <a:latin typeface="Arial"/>
              <a:ea typeface="Arial"/>
              <a:cs typeface="Arial"/>
              <a:sym typeface="Arial"/>
            </a:endParaRPr>
          </a:p>
        </p:txBody>
      </p:sp>
      <p:sp>
        <p:nvSpPr>
          <p:cNvPr id="203" name="Google Shape;203;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204" name="Google Shape;204;p4"/>
          <p:cNvGrpSpPr/>
          <p:nvPr/>
        </p:nvGrpSpPr>
        <p:grpSpPr>
          <a:xfrm>
            <a:off x="1079574" y="4005064"/>
            <a:ext cx="7544246" cy="1553496"/>
            <a:chOff x="1051307" y="4065033"/>
            <a:chExt cx="7544246" cy="1553496"/>
          </a:xfrm>
        </p:grpSpPr>
        <p:sp>
          <p:nvSpPr>
            <p:cNvPr id="205" name="Google Shape;205;p4"/>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1.1. Giới thiệu về Mạng nơ-ron tích chập (CNN)</a:t>
              </a:r>
              <a:endParaRPr/>
            </a:p>
          </p:txBody>
        </p:sp>
        <p:sp>
          <p:nvSpPr>
            <p:cNvPr id="206" name="Google Shape;206;p4"/>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207" name="Google Shape;207;p4"/>
            <p:cNvSpPr/>
            <p:nvPr/>
          </p:nvSpPr>
          <p:spPr>
            <a:xfrm>
              <a:off x="1234128" y="4495903"/>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Các thành phần của Mạng nơ-ron tích chập (CNN)</a:t>
              </a:r>
              <a:endParaRPr sz="1799">
                <a:solidFill>
                  <a:srgbClr val="A5A5A5"/>
                </a:solidFill>
                <a:latin typeface="Arial"/>
                <a:ea typeface="Arial"/>
                <a:cs typeface="Arial"/>
                <a:sym typeface="Arial"/>
              </a:endParaRPr>
            </a:p>
          </p:txBody>
        </p:sp>
        <p:sp>
          <p:nvSpPr>
            <p:cNvPr id="208" name="Google Shape;208;p4"/>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09" name="Google Shape;209;p4"/>
            <p:cNvGrpSpPr/>
            <p:nvPr/>
          </p:nvGrpSpPr>
          <p:grpSpPr>
            <a:xfrm>
              <a:off x="1051307" y="4924425"/>
              <a:ext cx="7544246" cy="278064"/>
              <a:chOff x="571500" y="5165783"/>
              <a:chExt cx="7546665" cy="278153"/>
            </a:xfrm>
          </p:grpSpPr>
          <p:sp>
            <p:nvSpPr>
              <p:cNvPr id="210" name="Google Shape;210;p4"/>
              <p:cNvSpPr/>
              <p:nvPr/>
            </p:nvSpPr>
            <p:spPr>
              <a:xfrm>
                <a:off x="754380" y="5166976"/>
                <a:ext cx="7363785"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Xây dựng mạng nơ-ron tích chập sâu bằng các thành phần cơ bản</a:t>
                </a:r>
                <a:endParaRPr sz="1799">
                  <a:solidFill>
                    <a:srgbClr val="A5A5A5"/>
                  </a:solidFill>
                  <a:latin typeface="Arial"/>
                  <a:ea typeface="Arial"/>
                  <a:cs typeface="Arial"/>
                  <a:sym typeface="Arial"/>
                </a:endParaRPr>
              </a:p>
            </p:txBody>
          </p:sp>
          <p:sp>
            <p:nvSpPr>
              <p:cNvPr id="211" name="Google Shape;211;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12" name="Google Shape;212;p4"/>
            <p:cNvGrpSpPr/>
            <p:nvPr/>
          </p:nvGrpSpPr>
          <p:grpSpPr>
            <a:xfrm>
              <a:off x="1051307" y="5341657"/>
              <a:ext cx="6550078" cy="276872"/>
              <a:chOff x="571500" y="5153303"/>
              <a:chExt cx="6552178" cy="276960"/>
            </a:xfrm>
          </p:grpSpPr>
          <p:sp>
            <p:nvSpPr>
              <p:cNvPr id="213" name="Google Shape;213;p4"/>
              <p:cNvSpPr/>
              <p:nvPr/>
            </p:nvSpPr>
            <p:spPr>
              <a:xfrm>
                <a:off x="754380" y="5153303"/>
                <a:ext cx="6369298"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Xây dựng mạng thần kinh tích chập bằng TensorFlow</a:t>
                </a:r>
                <a:endParaRPr sz="1799">
                  <a:solidFill>
                    <a:srgbClr val="A5A5A5"/>
                  </a:solidFill>
                  <a:latin typeface="Arial"/>
                  <a:ea typeface="Arial"/>
                  <a:cs typeface="Arial"/>
                  <a:sym typeface="Arial"/>
                </a:endParaRPr>
              </a:p>
            </p:txBody>
          </p:sp>
          <p:sp>
            <p:nvSpPr>
              <p:cNvPr id="214" name="Google Shape;214;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40"/>
          <p:cNvPicPr preferRelativeResize="0"/>
          <p:nvPr/>
        </p:nvPicPr>
        <p:blipFill rotWithShape="1">
          <a:blip r:embed="rId3">
            <a:alphaModFix/>
          </a:blip>
          <a:srcRect b="55386" l="0" r="15517" t="0"/>
          <a:stretch/>
        </p:blipFill>
        <p:spPr>
          <a:xfrm>
            <a:off x="554077" y="2253768"/>
            <a:ext cx="8861831" cy="1895312"/>
          </a:xfrm>
          <a:prstGeom prst="rect">
            <a:avLst/>
          </a:prstGeom>
          <a:noFill/>
          <a:ln cap="flat" cmpd="sng" w="9525">
            <a:solidFill>
              <a:srgbClr val="D8D8D8"/>
            </a:solidFill>
            <a:prstDash val="solid"/>
            <a:round/>
            <a:headEnd len="sm" w="sm" type="none"/>
            <a:tailEnd len="sm" w="sm" type="none"/>
          </a:ln>
        </p:spPr>
      </p:pic>
      <p:grpSp>
        <p:nvGrpSpPr>
          <p:cNvPr id="1039" name="Google Shape;1039;p40"/>
          <p:cNvGrpSpPr/>
          <p:nvPr/>
        </p:nvGrpSpPr>
        <p:grpSpPr>
          <a:xfrm>
            <a:off x="559817" y="1399914"/>
            <a:ext cx="8775572" cy="200055"/>
            <a:chOff x="559817" y="2144534"/>
            <a:chExt cx="8775572" cy="200055"/>
          </a:xfrm>
        </p:grpSpPr>
        <p:sp>
          <p:nvSpPr>
            <p:cNvPr id="1040" name="Google Shape;1040;p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41" name="Google Shape;1041;p40"/>
            <p:cNvSpPr/>
            <p:nvPr/>
          </p:nvSpPr>
          <p:spPr>
            <a:xfrm>
              <a:off x="704562" y="2144534"/>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Chính quy hóa để ngăn chặn quá mức trong mạng lưới nơ-ron (3/3)</a:t>
              </a:r>
              <a:endParaRPr/>
            </a:p>
          </p:txBody>
        </p:sp>
      </p:grpSp>
      <p:sp>
        <p:nvSpPr>
          <p:cNvPr id="1042" name="Google Shape;1042;p40"/>
          <p:cNvSpPr txBox="1"/>
          <p:nvPr/>
        </p:nvSpPr>
        <p:spPr>
          <a:xfrm>
            <a:off x="634989" y="1687994"/>
            <a:ext cx="8833011" cy="492443"/>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Với API Keras, như trong hình bên dưới, bạn có thể dễ dàng chèn hình phạt L2 vào hàm mất mát với tham số bộ điều chỉnh kernel. (điều này được tự động phản ánh trên hàm mất mát)</a:t>
            </a:r>
            <a:endParaRPr b="0" i="0" sz="1300" u="none" cap="none" strike="noStrike">
              <a:solidFill>
                <a:srgbClr val="262626"/>
              </a:solidFill>
              <a:latin typeface="Arial"/>
              <a:ea typeface="Arial"/>
              <a:cs typeface="Arial"/>
              <a:sym typeface="Arial"/>
            </a:endParaRPr>
          </a:p>
        </p:txBody>
      </p:sp>
      <p:grpSp>
        <p:nvGrpSpPr>
          <p:cNvPr id="1043" name="Google Shape;1043;p40"/>
          <p:cNvGrpSpPr/>
          <p:nvPr/>
        </p:nvGrpSpPr>
        <p:grpSpPr>
          <a:xfrm>
            <a:off x="450000" y="450000"/>
            <a:ext cx="9018000" cy="276999"/>
            <a:chOff x="450000" y="450000"/>
            <a:chExt cx="9018000" cy="276999"/>
          </a:xfrm>
        </p:grpSpPr>
        <p:sp>
          <p:nvSpPr>
            <p:cNvPr id="1044" name="Google Shape;1044;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45" name="Google Shape;1045;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1"/>
          <p:cNvSpPr txBox="1"/>
          <p:nvPr/>
        </p:nvSpPr>
        <p:spPr>
          <a:xfrm>
            <a:off x="634989" y="1714188"/>
            <a:ext cx="8833011" cy="3816429"/>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các chương trước, bạn đã học nhiều hàm kích hoạt như ReLu, sigmoid, tanh, v.v.</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số chức năng kích hoạt như ReLu sử dụng lớp ẩn ở giữa mạng nơ-ron để thêm phi tuyến tính.</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hàm như sigmoid (đối với phân loại nhị phân) và softmax (đối với phân loại đa lớp) in xác suất bao gồm lớp bằng cách được thêm vào lớp cuối cùng (lớp đầu ra).</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chức năng kích hoạt simoid hoặc somftmax không được bao gồm trong lớp đầu ra, mô hình sẽ tính toán logit thay vì xác suất bao gồm lớp.</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phân loại là vấn đề chính, bạn nên chọn một hàm mất phù hợp để đào tạo mô hình theo loại vấn đề (nhị phân hoặc đa lớp) và loại đầu ra (logit hoặc xác suất)</a:t>
            </a:r>
            <a:endParaRPr b="0" i="0" sz="1300" u="none" cap="none" strike="noStrike">
              <a:solidFill>
                <a:srgbClr val="262626"/>
              </a:solidFill>
              <a:latin typeface="Arial"/>
              <a:ea typeface="Arial"/>
              <a:cs typeface="Arial"/>
              <a:sym typeface="Arial"/>
            </a:endParaRPr>
          </a:p>
          <a:p>
            <a:pPr indent="-182563" lvl="1" marL="182563" marR="0" rtl="0" algn="l">
              <a:spcBef>
                <a:spcPts val="800"/>
              </a:spcBef>
              <a:spcAft>
                <a:spcPts val="0"/>
              </a:spcAft>
              <a:buClr>
                <a:srgbClr val="193EB0"/>
              </a:buClr>
              <a:buSzPts val="1300"/>
              <a:buFont typeface="Arial"/>
              <a:buChar char="‣"/>
            </a:pPr>
            <a:r>
              <a:rPr b="1" i="0" lang="en-US" sz="1300" u="none" cap="none" strike="noStrike">
                <a:solidFill>
                  <a:srgbClr val="1429A0"/>
                </a:solidFill>
                <a:latin typeface="Arial"/>
                <a:ea typeface="Arial"/>
                <a:cs typeface="Arial"/>
                <a:sym typeface="Arial"/>
              </a:rPr>
              <a:t>Entropy chéo nhị phân </a:t>
            </a:r>
            <a:r>
              <a:rPr b="0" i="0" lang="en-US" sz="1300" u="none" cap="none" strike="noStrike">
                <a:solidFill>
                  <a:schemeClr val="dk1"/>
                </a:solidFill>
                <a:latin typeface="Arial"/>
                <a:ea typeface="Arial"/>
                <a:cs typeface="Arial"/>
                <a:sym typeface="Arial"/>
              </a:rPr>
              <a:t>là một hàm mất mát để phân loại nhị phân (với một bài đầu ra).</a:t>
            </a:r>
            <a:endParaRPr/>
          </a:p>
          <a:p>
            <a:pPr indent="-182563" lvl="1" marL="182563" marR="0" rtl="0" algn="l">
              <a:spcBef>
                <a:spcPts val="800"/>
              </a:spcBef>
              <a:spcAft>
                <a:spcPts val="0"/>
              </a:spcAft>
              <a:buClr>
                <a:srgbClr val="193EB0"/>
              </a:buClr>
              <a:buSzPts val="1300"/>
              <a:buFont typeface="Arial"/>
              <a:buChar char="‣"/>
            </a:pPr>
            <a:r>
              <a:rPr b="1" i="0" lang="en-US" sz="1300" u="none" cap="none" strike="noStrike">
                <a:solidFill>
                  <a:srgbClr val="1429A0"/>
                </a:solidFill>
                <a:latin typeface="Arial"/>
                <a:ea typeface="Arial"/>
                <a:cs typeface="Arial"/>
                <a:sym typeface="Arial"/>
              </a:rPr>
              <a:t>Entropy chéo phân loại </a:t>
            </a:r>
            <a:r>
              <a:rPr b="0" i="0" lang="en-US" sz="1300" u="none" cap="none" strike="noStrike">
                <a:solidFill>
                  <a:schemeClr val="dk1"/>
                </a:solidFill>
                <a:latin typeface="Arial"/>
                <a:ea typeface="Arial"/>
                <a:cs typeface="Arial"/>
                <a:sym typeface="Arial"/>
              </a:rPr>
              <a:t>là một hàm mất mát để phân loại nhiều lớp</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API Keras cung cấp hai tùy chọn để giảm entropy chéo theo danh mục.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Trong một tùy chọn, nhãn được cung cấp dưới dạng đại diện một lần (ví dụ: [0, 0, 1, 0]. Mặt khác, nhãn số nguyên (ví dụ: y=2)</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Về sau, thuật ngữ này còn được gọi là biểu thức 'thưa thớt' trong Keras.</a:t>
            </a:r>
            <a:endParaRPr b="0" i="0" sz="1300" u="none" cap="none" strike="noStrike">
              <a:solidFill>
                <a:schemeClr val="dk1"/>
              </a:solidFill>
              <a:latin typeface="Arial"/>
              <a:ea typeface="Arial"/>
              <a:cs typeface="Arial"/>
              <a:sym typeface="Arial"/>
            </a:endParaRPr>
          </a:p>
        </p:txBody>
      </p:sp>
      <p:grpSp>
        <p:nvGrpSpPr>
          <p:cNvPr id="1052" name="Google Shape;1052;p41"/>
          <p:cNvGrpSpPr/>
          <p:nvPr/>
        </p:nvGrpSpPr>
        <p:grpSpPr>
          <a:xfrm>
            <a:off x="450000" y="450000"/>
            <a:ext cx="9018000" cy="276999"/>
            <a:chOff x="450000" y="450000"/>
            <a:chExt cx="9018000" cy="276999"/>
          </a:xfrm>
        </p:grpSpPr>
        <p:sp>
          <p:nvSpPr>
            <p:cNvPr id="1053" name="Google Shape;1053;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54" name="Google Shape;1054;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055" name="Google Shape;1055;p41"/>
          <p:cNvGrpSpPr/>
          <p:nvPr/>
        </p:nvGrpSpPr>
        <p:grpSpPr>
          <a:xfrm>
            <a:off x="559817" y="1399914"/>
            <a:ext cx="8775572" cy="200055"/>
            <a:chOff x="559817" y="2144534"/>
            <a:chExt cx="8775572" cy="200055"/>
          </a:xfrm>
        </p:grpSpPr>
        <p:sp>
          <p:nvSpPr>
            <p:cNvPr id="1056" name="Google Shape;1056;p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57" name="Google Shape;1057;p41"/>
            <p:cNvSpPr/>
            <p:nvPr/>
          </p:nvSpPr>
          <p:spPr>
            <a:xfrm>
              <a:off x="704562" y="2144534"/>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Hàm mất để phân loại</a:t>
              </a:r>
              <a:endParaRPr sz="1300">
                <a:solidFill>
                  <a:srgbClr val="262626"/>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pSp>
        <p:nvGrpSpPr>
          <p:cNvPr id="1063" name="Google Shape;1063;p42"/>
          <p:cNvGrpSpPr/>
          <p:nvPr/>
        </p:nvGrpSpPr>
        <p:grpSpPr>
          <a:xfrm>
            <a:off x="1263873" y="2996952"/>
            <a:ext cx="7157480" cy="3003810"/>
            <a:chOff x="1263873" y="2345935"/>
            <a:chExt cx="7157480" cy="3003810"/>
          </a:xfrm>
        </p:grpSpPr>
        <p:pic>
          <p:nvPicPr>
            <p:cNvPr id="1064" name="Google Shape;1064;p42"/>
            <p:cNvPicPr preferRelativeResize="0"/>
            <p:nvPr/>
          </p:nvPicPr>
          <p:blipFill rotWithShape="1">
            <a:blip r:embed="rId3">
              <a:alphaModFix/>
            </a:blip>
            <a:srcRect b="0" l="0" r="0" t="0"/>
            <a:stretch/>
          </p:blipFill>
          <p:spPr>
            <a:xfrm>
              <a:off x="1263873" y="2345935"/>
              <a:ext cx="7157480" cy="3003810"/>
            </a:xfrm>
            <a:prstGeom prst="rect">
              <a:avLst/>
            </a:prstGeom>
            <a:noFill/>
            <a:ln>
              <a:noFill/>
            </a:ln>
          </p:spPr>
        </p:pic>
        <p:sp>
          <p:nvSpPr>
            <p:cNvPr id="1065" name="Google Shape;1065;p42"/>
            <p:cNvSpPr txBox="1"/>
            <p:nvPr/>
          </p:nvSpPr>
          <p:spPr>
            <a:xfrm>
              <a:off x="1807855" y="2609888"/>
              <a:ext cx="1423788" cy="338554"/>
            </a:xfrm>
            <a:prstGeom prst="rect">
              <a:avLst/>
            </a:prstGeom>
            <a:solidFill>
              <a:srgbClr val="6684B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Hàm mất mát</a:t>
              </a:r>
              <a:endParaRPr b="1" sz="1600">
                <a:solidFill>
                  <a:schemeClr val="lt1"/>
                </a:solidFill>
                <a:latin typeface="Arial"/>
                <a:ea typeface="Arial"/>
                <a:cs typeface="Arial"/>
                <a:sym typeface="Arial"/>
              </a:endParaRPr>
            </a:p>
          </p:txBody>
        </p:sp>
        <p:sp>
          <p:nvSpPr>
            <p:cNvPr id="1066" name="Google Shape;1066;p42"/>
            <p:cNvSpPr txBox="1"/>
            <p:nvPr/>
          </p:nvSpPr>
          <p:spPr>
            <a:xfrm>
              <a:off x="3953738" y="2607193"/>
              <a:ext cx="922047" cy="338554"/>
            </a:xfrm>
            <a:prstGeom prst="rect">
              <a:avLst/>
            </a:prstGeom>
            <a:solidFill>
              <a:srgbClr val="6684B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Sử dụng</a:t>
              </a:r>
              <a:endParaRPr b="1" sz="1600">
                <a:solidFill>
                  <a:schemeClr val="lt1"/>
                </a:solidFill>
                <a:latin typeface="Arial"/>
                <a:ea typeface="Arial"/>
                <a:cs typeface="Arial"/>
                <a:sym typeface="Arial"/>
              </a:endParaRPr>
            </a:p>
          </p:txBody>
        </p:sp>
        <p:sp>
          <p:nvSpPr>
            <p:cNvPr id="1067" name="Google Shape;1067;p42"/>
            <p:cNvSpPr/>
            <p:nvPr/>
          </p:nvSpPr>
          <p:spPr>
            <a:xfrm>
              <a:off x="6175548" y="2427784"/>
              <a:ext cx="1005540" cy="1821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42"/>
            <p:cNvSpPr txBox="1"/>
            <p:nvPr/>
          </p:nvSpPr>
          <p:spPr>
            <a:xfrm>
              <a:off x="6228583" y="2364947"/>
              <a:ext cx="5838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Ví dụ</a:t>
              </a:r>
              <a:endParaRPr b="1" sz="1400">
                <a:solidFill>
                  <a:schemeClr val="dk1"/>
                </a:solidFill>
                <a:latin typeface="Arial"/>
                <a:ea typeface="Arial"/>
                <a:cs typeface="Arial"/>
                <a:sym typeface="Arial"/>
              </a:endParaRPr>
            </a:p>
          </p:txBody>
        </p:sp>
        <p:sp>
          <p:nvSpPr>
            <p:cNvPr id="1069" name="Google Shape;1069;p42"/>
            <p:cNvSpPr/>
            <p:nvPr/>
          </p:nvSpPr>
          <p:spPr>
            <a:xfrm>
              <a:off x="5058075" y="2704570"/>
              <a:ext cx="1507993" cy="1544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42"/>
            <p:cNvSpPr/>
            <p:nvPr/>
          </p:nvSpPr>
          <p:spPr>
            <a:xfrm>
              <a:off x="6838748" y="2694698"/>
              <a:ext cx="1507993" cy="1643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42"/>
            <p:cNvSpPr txBox="1"/>
            <p:nvPr/>
          </p:nvSpPr>
          <p:spPr>
            <a:xfrm>
              <a:off x="5081743" y="2616073"/>
              <a:ext cx="132921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Sử dụng xác suất</a:t>
              </a:r>
              <a:endParaRPr sz="1200">
                <a:solidFill>
                  <a:schemeClr val="dk1"/>
                </a:solidFill>
                <a:latin typeface="Arial"/>
                <a:ea typeface="Arial"/>
                <a:cs typeface="Arial"/>
                <a:sym typeface="Arial"/>
              </a:endParaRPr>
            </a:p>
          </p:txBody>
        </p:sp>
        <p:sp>
          <p:nvSpPr>
            <p:cNvPr id="1072" name="Google Shape;1072;p42"/>
            <p:cNvSpPr txBox="1"/>
            <p:nvPr/>
          </p:nvSpPr>
          <p:spPr>
            <a:xfrm>
              <a:off x="7076037" y="2616072"/>
              <a:ext cx="115608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Sử dụng logits</a:t>
              </a:r>
              <a:endParaRPr/>
            </a:p>
          </p:txBody>
        </p:sp>
        <p:sp>
          <p:nvSpPr>
            <p:cNvPr id="1073" name="Google Shape;1073;p42"/>
            <p:cNvSpPr/>
            <p:nvPr/>
          </p:nvSpPr>
          <p:spPr>
            <a:xfrm>
              <a:off x="3832856" y="3301279"/>
              <a:ext cx="1003661" cy="5232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42"/>
            <p:cNvSpPr/>
            <p:nvPr/>
          </p:nvSpPr>
          <p:spPr>
            <a:xfrm>
              <a:off x="3795085" y="4003025"/>
              <a:ext cx="1003661" cy="5232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42"/>
            <p:cNvSpPr/>
            <p:nvPr/>
          </p:nvSpPr>
          <p:spPr>
            <a:xfrm>
              <a:off x="3795085" y="4712207"/>
              <a:ext cx="1003661" cy="5232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42"/>
            <p:cNvSpPr txBox="1"/>
            <p:nvPr/>
          </p:nvSpPr>
          <p:spPr>
            <a:xfrm>
              <a:off x="3841067" y="3294041"/>
              <a:ext cx="95571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Phân loại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nhị phân</a:t>
              </a:r>
              <a:endParaRPr sz="1400">
                <a:solidFill>
                  <a:schemeClr val="dk1"/>
                </a:solidFill>
                <a:latin typeface="Arial"/>
                <a:ea typeface="Arial"/>
                <a:cs typeface="Arial"/>
                <a:sym typeface="Arial"/>
              </a:endParaRPr>
            </a:p>
          </p:txBody>
        </p:sp>
        <p:sp>
          <p:nvSpPr>
            <p:cNvPr id="1077" name="Google Shape;1077;p42"/>
            <p:cNvSpPr txBox="1"/>
            <p:nvPr/>
          </p:nvSpPr>
          <p:spPr>
            <a:xfrm>
              <a:off x="3841068" y="4009933"/>
              <a:ext cx="95571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Phân loại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nhiều lớp</a:t>
              </a:r>
              <a:endParaRPr sz="1400">
                <a:solidFill>
                  <a:schemeClr val="dk1"/>
                </a:solidFill>
                <a:latin typeface="Arial"/>
                <a:ea typeface="Arial"/>
                <a:cs typeface="Arial"/>
                <a:sym typeface="Arial"/>
              </a:endParaRPr>
            </a:p>
          </p:txBody>
        </p:sp>
        <p:sp>
          <p:nvSpPr>
            <p:cNvPr id="1078" name="Google Shape;1078;p42"/>
            <p:cNvSpPr txBox="1"/>
            <p:nvPr/>
          </p:nvSpPr>
          <p:spPr>
            <a:xfrm>
              <a:off x="3841068" y="4711679"/>
              <a:ext cx="95571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Phân loại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nhiều lớp</a:t>
              </a:r>
              <a:endParaRPr sz="1400">
                <a:solidFill>
                  <a:schemeClr val="dk1"/>
                </a:solidFill>
                <a:latin typeface="Arial"/>
                <a:ea typeface="Arial"/>
                <a:cs typeface="Arial"/>
                <a:sym typeface="Arial"/>
              </a:endParaRPr>
            </a:p>
          </p:txBody>
        </p:sp>
      </p:grpSp>
      <p:sp>
        <p:nvSpPr>
          <p:cNvPr id="1079" name="Google Shape;1079;p42"/>
          <p:cNvSpPr txBox="1"/>
          <p:nvPr/>
        </p:nvSpPr>
        <p:spPr>
          <a:xfrm>
            <a:off x="634989" y="1714188"/>
            <a:ext cx="8833011" cy="795089"/>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Biểu đồ sau đây cho thấy ba hàm mất mát có thể sử dụng trong Keras để phân loại nhiều lớp trong các nhãn được mã hóa một lần nóng và phân loại nhiều lớp cho các nhãn số nguyên.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Ba hàm mất mát cung cấp hai tùy chọn, để nhận logit hoặc khả năng bao gồm lớp cho giá trị xác suất.</a:t>
            </a:r>
            <a:endParaRPr b="0" i="0" sz="1300" u="none" cap="none" strike="noStrike">
              <a:solidFill>
                <a:schemeClr val="dk1"/>
              </a:solidFill>
              <a:latin typeface="Arial"/>
              <a:ea typeface="Arial"/>
              <a:cs typeface="Arial"/>
              <a:sym typeface="Arial"/>
            </a:endParaRPr>
          </a:p>
        </p:txBody>
      </p:sp>
      <p:grpSp>
        <p:nvGrpSpPr>
          <p:cNvPr id="1080" name="Google Shape;1080;p42"/>
          <p:cNvGrpSpPr/>
          <p:nvPr/>
        </p:nvGrpSpPr>
        <p:grpSpPr>
          <a:xfrm>
            <a:off x="559817" y="1392220"/>
            <a:ext cx="8775572" cy="215444"/>
            <a:chOff x="559817" y="2136840"/>
            <a:chExt cx="8775572" cy="215444"/>
          </a:xfrm>
        </p:grpSpPr>
        <p:sp>
          <p:nvSpPr>
            <p:cNvPr id="1081" name="Google Shape;1081;p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82" name="Google Shape;1082;p42"/>
            <p:cNvSpPr/>
            <p:nvPr/>
          </p:nvSpPr>
          <p:spPr>
            <a:xfrm>
              <a:off x="704562" y="2136840"/>
              <a:ext cx="8630827" cy="2154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mất để phân loại</a:t>
              </a:r>
              <a:endParaRPr sz="1400">
                <a:solidFill>
                  <a:srgbClr val="262626"/>
                </a:solidFill>
                <a:latin typeface="Arial"/>
                <a:ea typeface="Arial"/>
                <a:cs typeface="Arial"/>
                <a:sym typeface="Arial"/>
              </a:endParaRPr>
            </a:p>
          </p:txBody>
        </p:sp>
      </p:grpSp>
      <p:grpSp>
        <p:nvGrpSpPr>
          <p:cNvPr id="1083" name="Google Shape;1083;p42"/>
          <p:cNvGrpSpPr/>
          <p:nvPr/>
        </p:nvGrpSpPr>
        <p:grpSpPr>
          <a:xfrm>
            <a:off x="450000" y="450000"/>
            <a:ext cx="9018000" cy="276999"/>
            <a:chOff x="450000" y="450000"/>
            <a:chExt cx="9018000" cy="276999"/>
          </a:xfrm>
        </p:grpSpPr>
        <p:sp>
          <p:nvSpPr>
            <p:cNvPr id="1084" name="Google Shape;1084;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85" name="Google Shape;1085;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grpSp>
        <p:nvGrpSpPr>
          <p:cNvPr id="1090" name="Google Shape;1090;p43"/>
          <p:cNvGrpSpPr/>
          <p:nvPr/>
        </p:nvGrpSpPr>
        <p:grpSpPr>
          <a:xfrm>
            <a:off x="559817" y="1392218"/>
            <a:ext cx="8775572" cy="215444"/>
            <a:chOff x="559817" y="2136838"/>
            <a:chExt cx="8775572" cy="215444"/>
          </a:xfrm>
        </p:grpSpPr>
        <p:sp>
          <p:nvSpPr>
            <p:cNvPr id="1091" name="Google Shape;1091;p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92" name="Google Shape;1092;p43"/>
            <p:cNvSpPr/>
            <p:nvPr/>
          </p:nvSpPr>
          <p:spPr>
            <a:xfrm>
              <a:off x="704562" y="2136838"/>
              <a:ext cx="8630827" cy="2154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mất để phân loại</a:t>
              </a:r>
              <a:endParaRPr sz="1400">
                <a:solidFill>
                  <a:srgbClr val="262626"/>
                </a:solidFill>
                <a:latin typeface="Arial"/>
                <a:ea typeface="Arial"/>
                <a:cs typeface="Arial"/>
                <a:sym typeface="Arial"/>
              </a:endParaRPr>
            </a:p>
          </p:txBody>
        </p:sp>
      </p:grpSp>
      <p:sp>
        <p:nvSpPr>
          <p:cNvPr id="1093" name="Google Shape;1093;p43"/>
          <p:cNvSpPr txBox="1"/>
          <p:nvPr/>
        </p:nvSpPr>
        <p:spPr>
          <a:xfrm>
            <a:off x="634989" y="1714188"/>
            <a:ext cx="8833011" cy="1297791"/>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Nói chung, người ta thường ưu tiên tính toán tổn thất entropy chéo bằng logit thay vì xác suất bao gồm lớp, để ổn định số.</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sử dụng logit làm đầu vào cho hàm mất mát và chỉ định logits=True, hàm TensorFlow tương ứng sẽ tính toán hiệu quả dẫn xuất của hàm mất mát cho tổn thất và trọng số.</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là do bạn không cần tính toán các phần toán học nhất định khi logit được cung cấp làm đầu vào.</a:t>
            </a:r>
            <a:endParaRPr b="0" i="0" sz="1300" u="none" cap="none" strike="noStrike">
              <a:solidFill>
                <a:srgbClr val="262626"/>
              </a:solidFill>
              <a:latin typeface="Arial"/>
              <a:ea typeface="Arial"/>
              <a:cs typeface="Arial"/>
              <a:sym typeface="Arial"/>
            </a:endParaRPr>
          </a:p>
        </p:txBody>
      </p:sp>
      <p:grpSp>
        <p:nvGrpSpPr>
          <p:cNvPr id="1094" name="Google Shape;1094;p43"/>
          <p:cNvGrpSpPr/>
          <p:nvPr/>
        </p:nvGrpSpPr>
        <p:grpSpPr>
          <a:xfrm>
            <a:off x="450000" y="450000"/>
            <a:ext cx="9018000" cy="276999"/>
            <a:chOff x="450000" y="450000"/>
            <a:chExt cx="9018000" cy="276999"/>
          </a:xfrm>
        </p:grpSpPr>
        <p:sp>
          <p:nvSpPr>
            <p:cNvPr id="1095" name="Google Shape;1095;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096" name="Google Shape;1096;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44"/>
          <p:cNvGrpSpPr/>
          <p:nvPr/>
        </p:nvGrpSpPr>
        <p:grpSpPr>
          <a:xfrm>
            <a:off x="450000" y="450000"/>
            <a:ext cx="9018000" cy="276999"/>
            <a:chOff x="450000" y="450000"/>
            <a:chExt cx="9018000" cy="276999"/>
          </a:xfrm>
        </p:grpSpPr>
        <p:sp>
          <p:nvSpPr>
            <p:cNvPr id="1103" name="Google Shape;1103;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104" name="Google Shape;1104;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105" name="Google Shape;1105;p44"/>
          <p:cNvGrpSpPr/>
          <p:nvPr/>
        </p:nvGrpSpPr>
        <p:grpSpPr>
          <a:xfrm>
            <a:off x="559817" y="1403664"/>
            <a:ext cx="8775572" cy="402199"/>
            <a:chOff x="559817" y="2148284"/>
            <a:chExt cx="8775572" cy="402199"/>
          </a:xfrm>
        </p:grpSpPr>
        <p:sp>
          <p:nvSpPr>
            <p:cNvPr id="1106" name="Google Shape;1106;p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7" name="Google Shape;1107;p44"/>
            <p:cNvSpPr/>
            <p:nvPr/>
          </p:nvSpPr>
          <p:spPr>
            <a:xfrm>
              <a:off x="704562" y="2150373"/>
              <a:ext cx="863082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Đoạn mã sau đây cho thấy cách sử dụng ba hàm mất mát khi logit hoặc xác suất bao gồm lớp được cung cấp làm đầu vào.</a:t>
              </a:r>
              <a:endParaRPr sz="1300">
                <a:solidFill>
                  <a:schemeClr val="dk1"/>
                </a:solidFill>
                <a:latin typeface="Arial"/>
                <a:ea typeface="Arial"/>
                <a:cs typeface="Arial"/>
                <a:sym typeface="Arial"/>
              </a:endParaRPr>
            </a:p>
          </p:txBody>
        </p:sp>
      </p:grpSp>
      <p:grpSp>
        <p:nvGrpSpPr>
          <p:cNvPr id="1108" name="Google Shape;1108;p44"/>
          <p:cNvGrpSpPr/>
          <p:nvPr/>
        </p:nvGrpSpPr>
        <p:grpSpPr>
          <a:xfrm>
            <a:off x="558396" y="1902264"/>
            <a:ext cx="8782050" cy="2822880"/>
            <a:chOff x="558396" y="1902264"/>
            <a:chExt cx="8782050" cy="2822880"/>
          </a:xfrm>
        </p:grpSpPr>
        <p:sp>
          <p:nvSpPr>
            <p:cNvPr id="1109" name="Google Shape;1109;p44"/>
            <p:cNvSpPr/>
            <p:nvPr/>
          </p:nvSpPr>
          <p:spPr>
            <a:xfrm>
              <a:off x="558396" y="1902264"/>
              <a:ext cx="8782050" cy="28228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0" name="Google Shape;1110;p44"/>
            <p:cNvPicPr preferRelativeResize="0"/>
            <p:nvPr/>
          </p:nvPicPr>
          <p:blipFill rotWithShape="1">
            <a:blip r:embed="rId3">
              <a:alphaModFix/>
            </a:blip>
            <a:srcRect b="70151" l="0" r="0" t="0"/>
            <a:stretch/>
          </p:blipFill>
          <p:spPr>
            <a:xfrm>
              <a:off x="640779" y="2061270"/>
              <a:ext cx="8271074" cy="2663874"/>
            </a:xfrm>
            <a:prstGeom prst="rect">
              <a:avLst/>
            </a:prstGeom>
            <a:noFill/>
            <a:ln>
              <a:noFill/>
            </a:ln>
          </p:spPr>
        </p:pic>
        <p:pic>
          <p:nvPicPr>
            <p:cNvPr id="1111" name="Google Shape;1111;p44"/>
            <p:cNvPicPr preferRelativeResize="0"/>
            <p:nvPr/>
          </p:nvPicPr>
          <p:blipFill rotWithShape="1">
            <a:blip r:embed="rId3">
              <a:alphaModFix/>
            </a:blip>
            <a:srcRect b="70151" l="86983" r="0" t="0"/>
            <a:stretch/>
          </p:blipFill>
          <p:spPr>
            <a:xfrm>
              <a:off x="8263780" y="2061270"/>
              <a:ext cx="1076666" cy="2663874"/>
            </a:xfrm>
            <a:prstGeom prst="rect">
              <a:avLst/>
            </a:prstGeom>
            <a:noFill/>
            <a:ln>
              <a:noFill/>
            </a:ln>
          </p:spPr>
        </p:pic>
        <p:sp>
          <p:nvSpPr>
            <p:cNvPr id="1112" name="Google Shape;1112;p44"/>
            <p:cNvSpPr txBox="1"/>
            <p:nvPr/>
          </p:nvSpPr>
          <p:spPr>
            <a:xfrm>
              <a:off x="1459984" y="2621281"/>
              <a:ext cx="2273816" cy="178668"/>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568E8E"/>
                  </a:solidFill>
                  <a:latin typeface="Arial"/>
                  <a:ea typeface="Arial"/>
                  <a:cs typeface="Arial"/>
                  <a:sym typeface="Arial"/>
                </a:rPr>
                <a:t>####### Binary cross entropy </a:t>
              </a:r>
              <a:endParaRPr i="1" sz="1200">
                <a:solidFill>
                  <a:srgbClr val="568E8E"/>
                </a:solidFill>
                <a:latin typeface="Arial"/>
                <a:ea typeface="Arial"/>
                <a:cs typeface="Arial"/>
                <a:sym typeface="Arial"/>
              </a:endParaRPr>
            </a:p>
          </p:txBody>
        </p:sp>
        <p:sp>
          <p:nvSpPr>
            <p:cNvPr id="1113" name="Google Shape;1113;p44"/>
            <p:cNvSpPr txBox="1"/>
            <p:nvPr/>
          </p:nvSpPr>
          <p:spPr>
            <a:xfrm>
              <a:off x="1769348" y="3924611"/>
              <a:ext cx="2592288" cy="16471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AD3131"/>
                  </a:solidFill>
                  <a:latin typeface="Arial"/>
                  <a:ea typeface="Arial"/>
                  <a:cs typeface="Arial"/>
                  <a:sym typeface="Arial"/>
                </a:rPr>
                <a:t>'BCE (probability): {:.4f}'</a:t>
              </a:r>
              <a:r>
                <a:rPr lang="en-US" sz="1200">
                  <a:solidFill>
                    <a:schemeClr val="dk1"/>
                  </a:solidFill>
                  <a:latin typeface="Arial"/>
                  <a:ea typeface="Arial"/>
                  <a:cs typeface="Arial"/>
                  <a:sym typeface="Arial"/>
                </a:rPr>
                <a:t>.format(</a:t>
              </a:r>
              <a:endParaRPr sz="1200">
                <a:solidFill>
                  <a:schemeClr val="dk1"/>
                </a:solidFill>
                <a:latin typeface="Arial"/>
                <a:ea typeface="Arial"/>
                <a:cs typeface="Arial"/>
                <a:sym typeface="Arial"/>
              </a:endParaRPr>
            </a:p>
          </p:txBody>
        </p:sp>
        <p:sp>
          <p:nvSpPr>
            <p:cNvPr id="1114" name="Google Shape;1114;p44"/>
            <p:cNvSpPr txBox="1"/>
            <p:nvPr/>
          </p:nvSpPr>
          <p:spPr>
            <a:xfrm>
              <a:off x="1769348" y="4255956"/>
              <a:ext cx="2592288" cy="16471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AD3131"/>
                  </a:solidFill>
                  <a:latin typeface="Arial"/>
                  <a:ea typeface="Arial"/>
                  <a:cs typeface="Arial"/>
                  <a:sym typeface="Arial"/>
                </a:rPr>
                <a:t>'(logit): {:.4f}'</a:t>
              </a:r>
              <a:r>
                <a:rPr lang="en-US" sz="1200">
                  <a:solidFill>
                    <a:schemeClr val="dk1"/>
                  </a:solidFill>
                  <a:latin typeface="Arial"/>
                  <a:ea typeface="Arial"/>
                  <a:cs typeface="Arial"/>
                  <a:sym typeface="Arial"/>
                </a:rPr>
                <a:t>.format(</a:t>
              </a:r>
              <a:endParaRPr sz="1200">
                <a:solidFill>
                  <a:schemeClr val="dk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45"/>
          <p:cNvGrpSpPr/>
          <p:nvPr/>
        </p:nvGrpSpPr>
        <p:grpSpPr>
          <a:xfrm>
            <a:off x="559817" y="1403664"/>
            <a:ext cx="8775572" cy="402199"/>
            <a:chOff x="559817" y="2148284"/>
            <a:chExt cx="8775572" cy="402199"/>
          </a:xfrm>
        </p:grpSpPr>
        <p:sp>
          <p:nvSpPr>
            <p:cNvPr id="1121" name="Google Shape;1121;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2" name="Google Shape;1122;p45"/>
            <p:cNvSpPr/>
            <p:nvPr/>
          </p:nvSpPr>
          <p:spPr>
            <a:xfrm>
              <a:off x="704562" y="2150373"/>
              <a:ext cx="863082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Đoạn mã sau đây cho thấy cách sử dụng ba hàm mất mát khi logit hoặc xác suất bao gồm lớp được cung cấp làm đầu vào.</a:t>
              </a:r>
              <a:endParaRPr sz="1300">
                <a:solidFill>
                  <a:schemeClr val="dk1"/>
                </a:solidFill>
                <a:latin typeface="Arial"/>
                <a:ea typeface="Arial"/>
                <a:cs typeface="Arial"/>
                <a:sym typeface="Arial"/>
              </a:endParaRPr>
            </a:p>
          </p:txBody>
        </p:sp>
      </p:grpSp>
      <p:grpSp>
        <p:nvGrpSpPr>
          <p:cNvPr id="1123" name="Google Shape;1123;p45"/>
          <p:cNvGrpSpPr/>
          <p:nvPr/>
        </p:nvGrpSpPr>
        <p:grpSpPr>
          <a:xfrm>
            <a:off x="558396" y="1893972"/>
            <a:ext cx="8782050" cy="3391996"/>
            <a:chOff x="558396" y="1893972"/>
            <a:chExt cx="8782050" cy="3391996"/>
          </a:xfrm>
        </p:grpSpPr>
        <p:sp>
          <p:nvSpPr>
            <p:cNvPr id="1124" name="Google Shape;1124;p45"/>
            <p:cNvSpPr/>
            <p:nvPr/>
          </p:nvSpPr>
          <p:spPr>
            <a:xfrm>
              <a:off x="558396" y="1893972"/>
              <a:ext cx="8782050" cy="33919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25" name="Google Shape;1125;p45"/>
            <p:cNvGrpSpPr/>
            <p:nvPr/>
          </p:nvGrpSpPr>
          <p:grpSpPr>
            <a:xfrm>
              <a:off x="704562" y="1920084"/>
              <a:ext cx="8630826" cy="3365884"/>
              <a:chOff x="704562" y="2852936"/>
              <a:chExt cx="8630826" cy="3365884"/>
            </a:xfrm>
          </p:grpSpPr>
          <p:pic>
            <p:nvPicPr>
              <p:cNvPr id="1126" name="Google Shape;1126;p45"/>
              <p:cNvPicPr preferRelativeResize="0"/>
              <p:nvPr/>
            </p:nvPicPr>
            <p:blipFill rotWithShape="1">
              <a:blip r:embed="rId3">
                <a:alphaModFix/>
              </a:blip>
              <a:srcRect b="29200" l="0" r="0" t="29850"/>
              <a:stretch/>
            </p:blipFill>
            <p:spPr>
              <a:xfrm>
                <a:off x="704562" y="2852936"/>
                <a:ext cx="7617914" cy="3365884"/>
              </a:xfrm>
              <a:prstGeom prst="rect">
                <a:avLst/>
              </a:prstGeom>
              <a:noFill/>
              <a:ln>
                <a:noFill/>
              </a:ln>
            </p:spPr>
          </p:pic>
          <p:pic>
            <p:nvPicPr>
              <p:cNvPr id="1127" name="Google Shape;1127;p45"/>
              <p:cNvPicPr preferRelativeResize="0"/>
              <p:nvPr/>
            </p:nvPicPr>
            <p:blipFill rotWithShape="1">
              <a:blip r:embed="rId3">
                <a:alphaModFix/>
              </a:blip>
              <a:srcRect b="29200" l="84043" r="0" t="29850"/>
              <a:stretch/>
            </p:blipFill>
            <p:spPr>
              <a:xfrm>
                <a:off x="8119763" y="2852936"/>
                <a:ext cx="1215625" cy="3365884"/>
              </a:xfrm>
              <a:prstGeom prst="rect">
                <a:avLst/>
              </a:prstGeom>
              <a:noFill/>
              <a:ln>
                <a:noFill/>
              </a:ln>
            </p:spPr>
          </p:pic>
        </p:grpSp>
        <p:sp>
          <p:nvSpPr>
            <p:cNvPr id="1128" name="Google Shape;1128;p45"/>
            <p:cNvSpPr txBox="1"/>
            <p:nvPr/>
          </p:nvSpPr>
          <p:spPr>
            <a:xfrm>
              <a:off x="1487424" y="2042976"/>
              <a:ext cx="2385835" cy="21254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68E8E"/>
                  </a:solidFill>
                  <a:latin typeface="Arial"/>
                  <a:ea typeface="Arial"/>
                  <a:cs typeface="Arial"/>
                  <a:sym typeface="Arial"/>
                </a:rPr>
                <a:t>####### Categorial cross entropy</a:t>
              </a:r>
              <a:endParaRPr i="1" sz="1150">
                <a:solidFill>
                  <a:srgbClr val="568E8E"/>
                </a:solidFill>
                <a:latin typeface="Arial"/>
                <a:ea typeface="Arial"/>
                <a:cs typeface="Arial"/>
                <a:sym typeface="Arial"/>
              </a:endParaRPr>
            </a:p>
          </p:txBody>
        </p:sp>
        <p:sp>
          <p:nvSpPr>
            <p:cNvPr id="1129" name="Google Shape;1129;p45"/>
            <p:cNvSpPr txBox="1"/>
            <p:nvPr/>
          </p:nvSpPr>
          <p:spPr>
            <a:xfrm>
              <a:off x="2050137" y="3718560"/>
              <a:ext cx="2592288" cy="18770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'CCE (probability): {:.4f}'</a:t>
              </a:r>
              <a:r>
                <a:rPr lang="en-US" sz="1100">
                  <a:solidFill>
                    <a:schemeClr val="dk1"/>
                  </a:solidFill>
                  <a:latin typeface="Arial"/>
                  <a:ea typeface="Arial"/>
                  <a:cs typeface="Arial"/>
                  <a:sym typeface="Arial"/>
                </a:rPr>
                <a:t>.format(</a:t>
              </a:r>
              <a:endParaRPr sz="1100">
                <a:solidFill>
                  <a:schemeClr val="dk1"/>
                </a:solidFill>
                <a:latin typeface="Arial"/>
                <a:ea typeface="Arial"/>
                <a:cs typeface="Arial"/>
                <a:sym typeface="Arial"/>
              </a:endParaRPr>
            </a:p>
          </p:txBody>
        </p:sp>
        <p:sp>
          <p:nvSpPr>
            <p:cNvPr id="1130" name="Google Shape;1130;p45"/>
            <p:cNvSpPr txBox="1"/>
            <p:nvPr/>
          </p:nvSpPr>
          <p:spPr>
            <a:xfrm>
              <a:off x="2068975" y="4048590"/>
              <a:ext cx="1808081" cy="16984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'(logit): {:.4f}'</a:t>
              </a:r>
              <a:r>
                <a:rPr lang="en-US" sz="1100">
                  <a:solidFill>
                    <a:schemeClr val="dk1"/>
                  </a:solidFill>
                  <a:latin typeface="Arial"/>
                  <a:ea typeface="Arial"/>
                  <a:cs typeface="Arial"/>
                  <a:sym typeface="Arial"/>
                </a:rPr>
                <a:t>.format(</a:t>
              </a:r>
              <a:endParaRPr sz="1200">
                <a:solidFill>
                  <a:schemeClr val="dk1"/>
                </a:solidFill>
                <a:latin typeface="Arial"/>
                <a:ea typeface="Arial"/>
                <a:cs typeface="Arial"/>
                <a:sym typeface="Arial"/>
              </a:endParaRPr>
            </a:p>
          </p:txBody>
        </p:sp>
        <p:sp>
          <p:nvSpPr>
            <p:cNvPr id="1131" name="Google Shape;1131;p45"/>
            <p:cNvSpPr txBox="1"/>
            <p:nvPr/>
          </p:nvSpPr>
          <p:spPr>
            <a:xfrm>
              <a:off x="2035268" y="4629292"/>
              <a:ext cx="2592288" cy="18770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'CCE (probability): {:.4f}'</a:t>
              </a:r>
              <a:r>
                <a:rPr lang="en-US" sz="1100">
                  <a:solidFill>
                    <a:schemeClr val="dk1"/>
                  </a:solidFill>
                  <a:latin typeface="Arial"/>
                  <a:ea typeface="Arial"/>
                  <a:cs typeface="Arial"/>
                  <a:sym typeface="Arial"/>
                </a:rPr>
                <a:t>.format(</a:t>
              </a:r>
              <a:endParaRPr sz="1100">
                <a:solidFill>
                  <a:schemeClr val="dk1"/>
                </a:solidFill>
                <a:latin typeface="Arial"/>
                <a:ea typeface="Arial"/>
                <a:cs typeface="Arial"/>
                <a:sym typeface="Arial"/>
              </a:endParaRPr>
            </a:p>
          </p:txBody>
        </p:sp>
        <p:sp>
          <p:nvSpPr>
            <p:cNvPr id="1132" name="Google Shape;1132;p45"/>
            <p:cNvSpPr txBox="1"/>
            <p:nvPr/>
          </p:nvSpPr>
          <p:spPr>
            <a:xfrm>
              <a:off x="2038494" y="4949007"/>
              <a:ext cx="1808081" cy="16984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'(logit): {:.4f}'</a:t>
              </a:r>
              <a:r>
                <a:rPr lang="en-US" sz="1100">
                  <a:solidFill>
                    <a:schemeClr val="dk1"/>
                  </a:solidFill>
                  <a:latin typeface="Arial"/>
                  <a:ea typeface="Arial"/>
                  <a:cs typeface="Arial"/>
                  <a:sym typeface="Arial"/>
                </a:rPr>
                <a:t>.format(</a:t>
              </a:r>
              <a:endParaRPr sz="1200">
                <a:solidFill>
                  <a:schemeClr val="dk1"/>
                </a:solidFill>
                <a:latin typeface="Arial"/>
                <a:ea typeface="Arial"/>
                <a:cs typeface="Arial"/>
                <a:sym typeface="Arial"/>
              </a:endParaRPr>
            </a:p>
          </p:txBody>
        </p:sp>
      </p:grpSp>
      <p:grpSp>
        <p:nvGrpSpPr>
          <p:cNvPr id="1133" name="Google Shape;1133;p45"/>
          <p:cNvGrpSpPr/>
          <p:nvPr/>
        </p:nvGrpSpPr>
        <p:grpSpPr>
          <a:xfrm>
            <a:off x="450000" y="450000"/>
            <a:ext cx="9018000" cy="276999"/>
            <a:chOff x="450000" y="450000"/>
            <a:chExt cx="9018000" cy="276999"/>
          </a:xfrm>
        </p:grpSpPr>
        <p:sp>
          <p:nvSpPr>
            <p:cNvPr id="1134" name="Google Shape;1134;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135" name="Google Shape;1135;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46"/>
          <p:cNvGrpSpPr/>
          <p:nvPr/>
        </p:nvGrpSpPr>
        <p:grpSpPr>
          <a:xfrm>
            <a:off x="450000" y="450000"/>
            <a:ext cx="9018000" cy="276999"/>
            <a:chOff x="450000" y="450000"/>
            <a:chExt cx="9018000" cy="276999"/>
          </a:xfrm>
        </p:grpSpPr>
        <p:sp>
          <p:nvSpPr>
            <p:cNvPr id="1142" name="Google Shape;1142;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143" name="Google Shape;1143;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144" name="Google Shape;1144;p46"/>
          <p:cNvGrpSpPr/>
          <p:nvPr/>
        </p:nvGrpSpPr>
        <p:grpSpPr>
          <a:xfrm>
            <a:off x="559817" y="1403664"/>
            <a:ext cx="8775572" cy="402199"/>
            <a:chOff x="559817" y="2148284"/>
            <a:chExt cx="8775572" cy="402199"/>
          </a:xfrm>
        </p:grpSpPr>
        <p:sp>
          <p:nvSpPr>
            <p:cNvPr id="1145" name="Google Shape;1145;p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46" name="Google Shape;1146;p46"/>
            <p:cNvSpPr/>
            <p:nvPr/>
          </p:nvSpPr>
          <p:spPr>
            <a:xfrm>
              <a:off x="704562" y="2150373"/>
              <a:ext cx="863082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Đoạn mã sau đây cho thấy cách sử dụng ba hàm mất mát khi logit hoặc xác suất bao gồm lớp được cung cấp làm đầu vào.</a:t>
              </a:r>
              <a:endParaRPr sz="1300">
                <a:solidFill>
                  <a:schemeClr val="dk1"/>
                </a:solidFill>
                <a:latin typeface="Arial"/>
                <a:ea typeface="Arial"/>
                <a:cs typeface="Arial"/>
                <a:sym typeface="Arial"/>
              </a:endParaRPr>
            </a:p>
          </p:txBody>
        </p:sp>
      </p:grpSp>
      <p:grpSp>
        <p:nvGrpSpPr>
          <p:cNvPr id="1147" name="Google Shape;1147;p46"/>
          <p:cNvGrpSpPr/>
          <p:nvPr/>
        </p:nvGrpSpPr>
        <p:grpSpPr>
          <a:xfrm>
            <a:off x="558396" y="1916832"/>
            <a:ext cx="8782050" cy="2569824"/>
            <a:chOff x="558396" y="1916832"/>
            <a:chExt cx="8782050" cy="2569824"/>
          </a:xfrm>
        </p:grpSpPr>
        <p:sp>
          <p:nvSpPr>
            <p:cNvPr id="1148" name="Google Shape;1148;p46"/>
            <p:cNvSpPr/>
            <p:nvPr/>
          </p:nvSpPr>
          <p:spPr>
            <a:xfrm>
              <a:off x="558396" y="1916832"/>
              <a:ext cx="8782050" cy="25698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49" name="Google Shape;1149;p46"/>
            <p:cNvGrpSpPr/>
            <p:nvPr/>
          </p:nvGrpSpPr>
          <p:grpSpPr>
            <a:xfrm>
              <a:off x="704562" y="1932072"/>
              <a:ext cx="8630826" cy="2356911"/>
              <a:chOff x="704562" y="1932072"/>
              <a:chExt cx="8630826" cy="2356911"/>
            </a:xfrm>
          </p:grpSpPr>
          <p:pic>
            <p:nvPicPr>
              <p:cNvPr id="1150" name="Google Shape;1150;p46"/>
              <p:cNvPicPr preferRelativeResize="0"/>
              <p:nvPr/>
            </p:nvPicPr>
            <p:blipFill rotWithShape="1">
              <a:blip r:embed="rId3">
                <a:alphaModFix/>
              </a:blip>
              <a:srcRect b="6325" l="0" r="0" t="71198"/>
              <a:stretch/>
            </p:blipFill>
            <p:spPr>
              <a:xfrm>
                <a:off x="704562" y="1932073"/>
                <a:ext cx="7617914" cy="1847448"/>
              </a:xfrm>
              <a:prstGeom prst="rect">
                <a:avLst/>
              </a:prstGeom>
              <a:noFill/>
              <a:ln>
                <a:noFill/>
              </a:ln>
            </p:spPr>
          </p:pic>
          <p:pic>
            <p:nvPicPr>
              <p:cNvPr id="1151" name="Google Shape;1151;p46"/>
              <p:cNvPicPr preferRelativeResize="0"/>
              <p:nvPr/>
            </p:nvPicPr>
            <p:blipFill rotWithShape="1">
              <a:blip r:embed="rId3">
                <a:alphaModFix/>
              </a:blip>
              <a:srcRect b="128" l="83097" r="0" t="71197"/>
              <a:stretch/>
            </p:blipFill>
            <p:spPr>
              <a:xfrm>
                <a:off x="8047755" y="1932072"/>
                <a:ext cx="1287633" cy="2356911"/>
              </a:xfrm>
              <a:prstGeom prst="rect">
                <a:avLst/>
              </a:prstGeom>
              <a:noFill/>
              <a:ln>
                <a:noFill/>
              </a:ln>
            </p:spPr>
          </p:pic>
        </p:grpSp>
        <p:sp>
          <p:nvSpPr>
            <p:cNvPr id="1152" name="Google Shape;1152;p46"/>
            <p:cNvSpPr txBox="1"/>
            <p:nvPr/>
          </p:nvSpPr>
          <p:spPr>
            <a:xfrm>
              <a:off x="1467083" y="1991573"/>
              <a:ext cx="2947437" cy="162348"/>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68E8E"/>
                  </a:solidFill>
                  <a:latin typeface="Arial"/>
                  <a:ea typeface="Arial"/>
                  <a:cs typeface="Arial"/>
                  <a:sym typeface="Arial"/>
                </a:rPr>
                <a:t>####### Sparse categorial cross entropy</a:t>
              </a:r>
              <a:endParaRPr i="1" sz="1150">
                <a:solidFill>
                  <a:srgbClr val="568E8E"/>
                </a:solidFill>
                <a:latin typeface="Arial"/>
                <a:ea typeface="Arial"/>
                <a:cs typeface="Arial"/>
                <a:sym typeface="Arial"/>
              </a:endParaRPr>
            </a:p>
          </p:txBody>
        </p:sp>
        <p:sp>
          <p:nvSpPr>
            <p:cNvPr id="1153" name="Google Shape;1153;p46"/>
            <p:cNvSpPr txBox="1"/>
            <p:nvPr/>
          </p:nvSpPr>
          <p:spPr>
            <a:xfrm>
              <a:off x="1760577" y="3048000"/>
              <a:ext cx="2592288" cy="17246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'Sparse CCE (probability): {:.4f}'</a:t>
              </a:r>
              <a:r>
                <a:rPr lang="en-US" sz="1100">
                  <a:solidFill>
                    <a:schemeClr val="dk1"/>
                  </a:solidFill>
                  <a:latin typeface="Arial"/>
                  <a:ea typeface="Arial"/>
                  <a:cs typeface="Arial"/>
                  <a:sym typeface="Arial"/>
                </a:rPr>
                <a:t>.format(</a:t>
              </a:r>
              <a:endParaRPr sz="1100">
                <a:solidFill>
                  <a:schemeClr val="dk1"/>
                </a:solidFill>
                <a:latin typeface="Arial"/>
                <a:ea typeface="Arial"/>
                <a:cs typeface="Arial"/>
                <a:sym typeface="Arial"/>
              </a:endParaRPr>
            </a:p>
          </p:txBody>
        </p:sp>
        <p:sp>
          <p:nvSpPr>
            <p:cNvPr id="1154" name="Google Shape;1154;p46"/>
            <p:cNvSpPr txBox="1"/>
            <p:nvPr/>
          </p:nvSpPr>
          <p:spPr>
            <a:xfrm>
              <a:off x="1760577" y="3363088"/>
              <a:ext cx="1808081" cy="169842"/>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AD3131"/>
                  </a:solidFill>
                  <a:latin typeface="Arial"/>
                  <a:ea typeface="Arial"/>
                  <a:cs typeface="Arial"/>
                  <a:sym typeface="Arial"/>
                </a:rPr>
                <a:t>'(logit): {:.4f}'</a:t>
              </a:r>
              <a:r>
                <a:rPr lang="en-US" sz="1100">
                  <a:solidFill>
                    <a:schemeClr val="dk1"/>
                  </a:solidFill>
                  <a:latin typeface="Arial"/>
                  <a:ea typeface="Arial"/>
                  <a:cs typeface="Arial"/>
                  <a:sym typeface="Arial"/>
                </a:rPr>
                <a:t>.format(</a:t>
              </a:r>
              <a:endParaRPr sz="1200">
                <a:solidFill>
                  <a:schemeClr val="dk1"/>
                </a:solidFill>
                <a:latin typeface="Arial"/>
                <a:ea typeface="Arial"/>
                <a:cs typeface="Arial"/>
                <a:sym typeface="Arial"/>
              </a:endParaRPr>
            </a:p>
          </p:txBody>
        </p:sp>
        <p:sp>
          <p:nvSpPr>
            <p:cNvPr id="1155" name="Google Shape;1155;p46"/>
            <p:cNvSpPr txBox="1"/>
            <p:nvPr/>
          </p:nvSpPr>
          <p:spPr>
            <a:xfrm>
              <a:off x="1503412" y="3854410"/>
              <a:ext cx="3528392" cy="484083"/>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BCE (probability): 0.3711  (Logit): 0.3711</a:t>
              </a:r>
              <a:endParaRPr/>
            </a:p>
            <a:p>
              <a:pPr indent="0" lvl="0" marL="0" marR="0" rtl="0" algn="l">
                <a:spcBef>
                  <a:spcPts val="0"/>
                </a:spcBef>
                <a:spcAft>
                  <a:spcPts val="0"/>
                </a:spcAft>
                <a:buNone/>
              </a:pPr>
              <a:r>
                <a:rPr lang="en-US" sz="1100">
                  <a:solidFill>
                    <a:srgbClr val="3F3F3F"/>
                  </a:solidFill>
                  <a:latin typeface="Arial"/>
                  <a:ea typeface="Arial"/>
                  <a:cs typeface="Arial"/>
                  <a:sym typeface="Arial"/>
                </a:rPr>
                <a:t>CCE (probability): 0.5996  (Logit): 0.5996</a:t>
              </a:r>
              <a:endParaRPr/>
            </a:p>
            <a:p>
              <a:pPr indent="0" lvl="0" marL="0" marR="0" rtl="0" algn="l">
                <a:spcBef>
                  <a:spcPts val="0"/>
                </a:spcBef>
                <a:spcAft>
                  <a:spcPts val="0"/>
                </a:spcAft>
                <a:buNone/>
              </a:pPr>
              <a:r>
                <a:rPr lang="en-US" sz="1100">
                  <a:solidFill>
                    <a:srgbClr val="3F3F3F"/>
                  </a:solidFill>
                  <a:latin typeface="Arial"/>
                  <a:ea typeface="Arial"/>
                  <a:cs typeface="Arial"/>
                  <a:sym typeface="Arial"/>
                </a:rPr>
                <a:t>Sparse CCE (probability): 0.5996  (Logit): 0.5996</a:t>
              </a:r>
              <a:endParaRPr sz="1100">
                <a:solidFill>
                  <a:srgbClr val="3F3F3F"/>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47"/>
          <p:cNvGrpSpPr/>
          <p:nvPr/>
        </p:nvGrpSpPr>
        <p:grpSpPr>
          <a:xfrm>
            <a:off x="559817" y="1399913"/>
            <a:ext cx="8908183" cy="3093054"/>
            <a:chOff x="559817" y="1399913"/>
            <a:chExt cx="8908183" cy="3093054"/>
          </a:xfrm>
        </p:grpSpPr>
        <p:grpSp>
          <p:nvGrpSpPr>
            <p:cNvPr id="1161" name="Google Shape;1161;p47"/>
            <p:cNvGrpSpPr/>
            <p:nvPr/>
          </p:nvGrpSpPr>
          <p:grpSpPr>
            <a:xfrm>
              <a:off x="559817" y="1399913"/>
              <a:ext cx="8775572" cy="200055"/>
              <a:chOff x="559817" y="2144533"/>
              <a:chExt cx="8775572" cy="200055"/>
            </a:xfrm>
          </p:grpSpPr>
          <p:sp>
            <p:nvSpPr>
              <p:cNvPr id="1162" name="Google Shape;1162;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63" name="Google Shape;1163;p47"/>
              <p:cNvSpPr/>
              <p:nvPr/>
            </p:nvSpPr>
            <p:spPr>
              <a:xfrm>
                <a:off x="704562" y="2144533"/>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Hàm mất để phân loại</a:t>
                </a:r>
                <a:endParaRPr sz="1300">
                  <a:solidFill>
                    <a:srgbClr val="262626"/>
                  </a:solidFill>
                  <a:latin typeface="Arial"/>
                  <a:ea typeface="Arial"/>
                  <a:cs typeface="Arial"/>
                  <a:sym typeface="Arial"/>
                </a:endParaRPr>
              </a:p>
            </p:txBody>
          </p:sp>
        </p:grpSp>
        <p:sp>
          <p:nvSpPr>
            <p:cNvPr id="1164" name="Google Shape;1164;p47"/>
            <p:cNvSpPr txBox="1"/>
            <p:nvPr/>
          </p:nvSpPr>
          <p:spPr>
            <a:xfrm>
              <a:off x="634989" y="1681941"/>
              <a:ext cx="8833011" cy="281102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Đôi khi, entropy chéo phân loại được sử dụng để phân loại nhị phân.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Thông thường, một mô hình trả về một giá trị đầu ra cho mỗi mẫu trong phân loại nhị phân.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ra này có thể được coi là xác suất P [lớp=1] của lớp tích cực (ví dụ lớp 1).</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các bài toán phân loại nhị phân, P[class=0] = 1 - P[class=1]</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cần thêm Bài đầu ra để tạo xác suất của lớp phủ định.</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Thông thường, một mẫu nhận được hai đầu ra, mỗi đầu ra được xác định là xác suất cho mỗi loại (P[class=0] hoặc P[class=1])</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trường hợp như vậy, nên chuẩn hóa đầu ra (nghĩa là tính tổng bằng 1) bằng cách sử dụng hàm softmax (thay vì sigmoid logistic)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đây, entropy chéo phân loại là hàm mất mát thích hợp.</a:t>
              </a:r>
              <a:endParaRPr b="0" i="0" sz="1300" u="none" cap="none" strike="noStrike">
                <a:solidFill>
                  <a:srgbClr val="262626"/>
                </a:solidFill>
                <a:latin typeface="Arial"/>
                <a:ea typeface="Arial"/>
                <a:cs typeface="Arial"/>
                <a:sym typeface="Arial"/>
              </a:endParaRPr>
            </a:p>
          </p:txBody>
        </p:sp>
      </p:grpSp>
      <p:grpSp>
        <p:nvGrpSpPr>
          <p:cNvPr id="1165" name="Google Shape;1165;p47"/>
          <p:cNvGrpSpPr/>
          <p:nvPr/>
        </p:nvGrpSpPr>
        <p:grpSpPr>
          <a:xfrm>
            <a:off x="450000" y="450000"/>
            <a:ext cx="9018000" cy="276999"/>
            <a:chOff x="450000" y="450000"/>
            <a:chExt cx="9018000" cy="276999"/>
          </a:xfrm>
        </p:grpSpPr>
        <p:sp>
          <p:nvSpPr>
            <p:cNvPr id="1166" name="Google Shape;1166;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Xây dựng mạng nơ-ron tích chập sâu bằng các thành phần cơ bản</a:t>
              </a:r>
              <a:endParaRPr sz="1800">
                <a:solidFill>
                  <a:schemeClr val="lt1"/>
                </a:solidFill>
                <a:latin typeface="Arial"/>
                <a:ea typeface="Arial"/>
                <a:cs typeface="Arial"/>
                <a:sym typeface="Arial"/>
              </a:endParaRPr>
            </a:p>
          </p:txBody>
        </p:sp>
        <p:sp>
          <p:nvSpPr>
            <p:cNvPr id="1167" name="Google Shape;1167;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48"/>
          <p:cNvSpPr/>
          <p:nvPr/>
        </p:nvSpPr>
        <p:spPr>
          <a:xfrm>
            <a:off x="989683" y="3133792"/>
            <a:ext cx="8426226"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Giới thiệu về mô hình CNN</a:t>
            </a:r>
            <a:endParaRPr sz="3200">
              <a:solidFill>
                <a:srgbClr val="000000"/>
              </a:solidFill>
              <a:latin typeface="Arial"/>
              <a:ea typeface="Arial"/>
              <a:cs typeface="Arial"/>
              <a:sym typeface="Arial"/>
            </a:endParaRPr>
          </a:p>
        </p:txBody>
      </p:sp>
      <p:sp>
        <p:nvSpPr>
          <p:cNvPr id="1174" name="Google Shape;1174;p4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1175" name="Google Shape;1175;p48"/>
          <p:cNvGrpSpPr/>
          <p:nvPr/>
        </p:nvGrpSpPr>
        <p:grpSpPr>
          <a:xfrm>
            <a:off x="1079574" y="4005064"/>
            <a:ext cx="7544246" cy="1553496"/>
            <a:chOff x="1051307" y="4065033"/>
            <a:chExt cx="7544246" cy="1553496"/>
          </a:xfrm>
        </p:grpSpPr>
        <p:sp>
          <p:nvSpPr>
            <p:cNvPr id="1176" name="Google Shape;1176;p48"/>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Giới thiệu về Mạng nơ-ron tích chập (CNN)</a:t>
              </a:r>
              <a:endParaRPr sz="1799">
                <a:solidFill>
                  <a:srgbClr val="A5A5A5"/>
                </a:solidFill>
                <a:latin typeface="Arial"/>
                <a:ea typeface="Arial"/>
                <a:cs typeface="Arial"/>
                <a:sym typeface="Arial"/>
              </a:endParaRPr>
            </a:p>
          </p:txBody>
        </p:sp>
        <p:sp>
          <p:nvSpPr>
            <p:cNvPr id="1177" name="Google Shape;1177;p4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178" name="Google Shape;1178;p48"/>
            <p:cNvSpPr/>
            <p:nvPr/>
          </p:nvSpPr>
          <p:spPr>
            <a:xfrm>
              <a:off x="1234128" y="4495903"/>
              <a:ext cx="5705240"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Các thành phần của Mạng nơ-ron tích chập (CNN)</a:t>
              </a:r>
              <a:endParaRPr sz="1799">
                <a:solidFill>
                  <a:srgbClr val="A5A5A5"/>
                </a:solidFill>
                <a:latin typeface="Arial"/>
                <a:ea typeface="Arial"/>
                <a:cs typeface="Arial"/>
                <a:sym typeface="Arial"/>
              </a:endParaRPr>
            </a:p>
          </p:txBody>
        </p:sp>
        <p:sp>
          <p:nvSpPr>
            <p:cNvPr id="1179" name="Google Shape;1179;p4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180" name="Google Shape;1180;p48"/>
            <p:cNvGrpSpPr/>
            <p:nvPr/>
          </p:nvGrpSpPr>
          <p:grpSpPr>
            <a:xfrm>
              <a:off x="1051307" y="4924425"/>
              <a:ext cx="7544246" cy="278064"/>
              <a:chOff x="571500" y="5165783"/>
              <a:chExt cx="7546665" cy="278153"/>
            </a:xfrm>
          </p:grpSpPr>
          <p:sp>
            <p:nvSpPr>
              <p:cNvPr id="1181" name="Google Shape;1181;p48"/>
              <p:cNvSpPr/>
              <p:nvPr/>
            </p:nvSpPr>
            <p:spPr>
              <a:xfrm>
                <a:off x="754380" y="5166976"/>
                <a:ext cx="7363785"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Xây dựng mạng nơ-ron tích chập sâu bằng các thành phần cơ bản</a:t>
                </a:r>
                <a:endParaRPr sz="1799">
                  <a:solidFill>
                    <a:srgbClr val="A5A5A5"/>
                  </a:solidFill>
                  <a:latin typeface="Arial"/>
                  <a:ea typeface="Arial"/>
                  <a:cs typeface="Arial"/>
                  <a:sym typeface="Arial"/>
                </a:endParaRPr>
              </a:p>
            </p:txBody>
          </p:sp>
          <p:sp>
            <p:nvSpPr>
              <p:cNvPr id="1182" name="Google Shape;1182;p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183" name="Google Shape;1183;p48"/>
            <p:cNvGrpSpPr/>
            <p:nvPr/>
          </p:nvGrpSpPr>
          <p:grpSpPr>
            <a:xfrm>
              <a:off x="1051307" y="5341657"/>
              <a:ext cx="6550078" cy="276872"/>
              <a:chOff x="571500" y="5153303"/>
              <a:chExt cx="6552178" cy="276960"/>
            </a:xfrm>
          </p:grpSpPr>
          <p:sp>
            <p:nvSpPr>
              <p:cNvPr id="1184" name="Google Shape;1184;p48"/>
              <p:cNvSpPr/>
              <p:nvPr/>
            </p:nvSpPr>
            <p:spPr>
              <a:xfrm>
                <a:off x="754380" y="5153303"/>
                <a:ext cx="6369298"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1.4. Xây dựng Mạng nơ-ron tích hợp bằng TensorFlow</a:t>
                </a:r>
                <a:endParaRPr sz="1799">
                  <a:solidFill>
                    <a:srgbClr val="3F3F3F"/>
                  </a:solidFill>
                  <a:latin typeface="Arial"/>
                  <a:ea typeface="Arial"/>
                  <a:cs typeface="Arial"/>
                  <a:sym typeface="Arial"/>
                </a:endParaRPr>
              </a:p>
            </p:txBody>
          </p:sp>
          <p:sp>
            <p:nvSpPr>
              <p:cNvPr id="1185" name="Google Shape;1185;p4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grpSp>
        <p:nvGrpSpPr>
          <p:cNvPr id="1191" name="Google Shape;1191;p49"/>
          <p:cNvGrpSpPr/>
          <p:nvPr/>
        </p:nvGrpSpPr>
        <p:grpSpPr>
          <a:xfrm>
            <a:off x="450000" y="450000"/>
            <a:ext cx="9018000" cy="276999"/>
            <a:chOff x="450000" y="450000"/>
            <a:chExt cx="9018000" cy="276999"/>
          </a:xfrm>
        </p:grpSpPr>
        <p:sp>
          <p:nvSpPr>
            <p:cNvPr id="1192" name="Google Shape;1192;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193" name="Google Shape;1193;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94" name="Google Shape;1194;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Xây dựng Mạng nơ-ron tích hợp bằng TensorFlow</a:t>
            </a:r>
            <a:endParaRPr sz="2400">
              <a:solidFill>
                <a:srgbClr val="0C0C0C"/>
              </a:solidFill>
              <a:latin typeface="Arial"/>
              <a:ea typeface="Arial"/>
              <a:cs typeface="Arial"/>
              <a:sym typeface="Arial"/>
            </a:endParaRPr>
          </a:p>
        </p:txBody>
      </p:sp>
      <p:grpSp>
        <p:nvGrpSpPr>
          <p:cNvPr id="1195" name="Google Shape;1195;p49"/>
          <p:cNvGrpSpPr/>
          <p:nvPr/>
        </p:nvGrpSpPr>
        <p:grpSpPr>
          <a:xfrm>
            <a:off x="559817" y="1902499"/>
            <a:ext cx="8783192" cy="215444"/>
            <a:chOff x="559817" y="2136914"/>
            <a:chExt cx="8783192" cy="215444"/>
          </a:xfrm>
        </p:grpSpPr>
        <p:sp>
          <p:nvSpPr>
            <p:cNvPr id="1196" name="Google Shape;1196;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7" name="Google Shape;1197;p4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Mạng nơ-ron tích hợp bằng TensorFlow</a:t>
              </a:r>
              <a:endParaRPr sz="1400">
                <a:solidFill>
                  <a:srgbClr val="262626"/>
                </a:solidFill>
                <a:latin typeface="Arial"/>
                <a:ea typeface="Arial"/>
                <a:cs typeface="Arial"/>
                <a:sym typeface="Arial"/>
              </a:endParaRPr>
            </a:p>
          </p:txBody>
        </p:sp>
      </p:grpSp>
      <p:sp>
        <p:nvSpPr>
          <p:cNvPr id="1198" name="Google Shape;1198;p49"/>
          <p:cNvSpPr/>
          <p:nvPr/>
        </p:nvSpPr>
        <p:spPr>
          <a:xfrm>
            <a:off x="702940" y="2178307"/>
            <a:ext cx="8632825" cy="225880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Cho đến nay, bạn đã xây dựng mạng nơ-ron để nhận dạng số viết tay bằng cách sử dụng công cụ ước tính TensorFlow và sử dụng nhiều API TensorFlow khác nhau.</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Đạt được độ chính xác 89% khi sử dụng DNNClassifier có hai lớp ẩn.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Tại đây, hãy xây dựng CNN để nhận dạng số viết tay và kiểm tra xem nó có hoạt động tốt hơn MLP (DNNClassifier)</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Kết nối đầy đủ khéo léo giải quyết vấn đề này.</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ứng dụng có chức năng như nhận dạng số tài khoản ngân hàng viết tay, một sai sót nhỏ có thể dẫn đến tổn thất lớn.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Tốt nhất là giảm lỗi càng nhiều càng tốt.</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pSp>
        <p:nvGrpSpPr>
          <p:cNvPr id="220" name="Google Shape;220;p5"/>
          <p:cNvGrpSpPr/>
          <p:nvPr/>
        </p:nvGrpSpPr>
        <p:grpSpPr>
          <a:xfrm>
            <a:off x="450000" y="450000"/>
            <a:ext cx="9018000" cy="276999"/>
            <a:chOff x="450000" y="450000"/>
            <a:chExt cx="9018000" cy="276999"/>
          </a:xfrm>
        </p:grpSpPr>
        <p:sp>
          <p:nvSpPr>
            <p:cNvPr id="221" name="Google Shape;221;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222" name="Google Shape;222;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3" name="Google Shape;223;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nơ-ron tích chập (CNN)</a:t>
            </a:r>
            <a:endParaRPr/>
          </a:p>
        </p:txBody>
      </p:sp>
      <p:grpSp>
        <p:nvGrpSpPr>
          <p:cNvPr id="224" name="Google Shape;224;p5"/>
          <p:cNvGrpSpPr/>
          <p:nvPr/>
        </p:nvGrpSpPr>
        <p:grpSpPr>
          <a:xfrm>
            <a:off x="559817" y="1902381"/>
            <a:ext cx="8783192" cy="215444"/>
            <a:chOff x="559817" y="2136914"/>
            <a:chExt cx="8783192" cy="215444"/>
          </a:xfrm>
        </p:grpSpPr>
        <p:sp>
          <p:nvSpPr>
            <p:cNvPr id="225" name="Google Shape;225;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6" name="Google Shape;226;p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tích chập (CNN):</a:t>
              </a:r>
              <a:endParaRPr sz="1400">
                <a:solidFill>
                  <a:srgbClr val="262626"/>
                </a:solidFill>
                <a:latin typeface="Arial"/>
                <a:ea typeface="Arial"/>
                <a:cs typeface="Arial"/>
                <a:sym typeface="Arial"/>
              </a:endParaRPr>
            </a:p>
          </p:txBody>
        </p:sp>
      </p:grpSp>
      <p:sp>
        <p:nvSpPr>
          <p:cNvPr id="227" name="Google Shape;227;p5"/>
          <p:cNvSpPr/>
          <p:nvPr/>
        </p:nvSpPr>
        <p:spPr>
          <a:xfrm>
            <a:off x="702940" y="2244605"/>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CNN là một mạng nơ-ron sâu thường được sử dụng để phân loại hình ảnh.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Lịch sử phát triển:</a:t>
            </a:r>
            <a:endParaRPr/>
          </a:p>
          <a:p>
            <a:pPr indent="-182562" lvl="1" marL="6397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Vào những năm 90 của thế kỷ 20, Yann LeCun’s LeNet-5 là một trong những ví dụ tiên phong của CNN.</a:t>
            </a:r>
            <a:endParaRPr/>
          </a:p>
          <a:p>
            <a:pPr indent="-182562" lvl="1" marL="6397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2012, AlexNet của Alex Krizhevsky chiến thẳng thử thách ImageNet.</a:t>
            </a:r>
            <a:endParaRPr/>
          </a:p>
          <a:p>
            <a:pPr indent="-182562" lvl="1" marL="6397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2014, GoogleNet của C. Szegedy chiến thẳng thử thách ImageNet.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grpSp>
        <p:nvGrpSpPr>
          <p:cNvPr id="1204" name="Google Shape;1204;p50"/>
          <p:cNvGrpSpPr/>
          <p:nvPr/>
        </p:nvGrpSpPr>
        <p:grpSpPr>
          <a:xfrm>
            <a:off x="450000" y="450000"/>
            <a:ext cx="9018000" cy="276999"/>
            <a:chOff x="450000" y="450000"/>
            <a:chExt cx="9018000" cy="276999"/>
          </a:xfrm>
        </p:grpSpPr>
        <p:sp>
          <p:nvSpPr>
            <p:cNvPr id="1205" name="Google Shape;1205;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206" name="Google Shape;1206;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07" name="Google Shape;1207;p50"/>
          <p:cNvGrpSpPr/>
          <p:nvPr/>
        </p:nvGrpSpPr>
        <p:grpSpPr>
          <a:xfrm>
            <a:off x="559817" y="1399912"/>
            <a:ext cx="8775572" cy="200055"/>
            <a:chOff x="559817" y="2144532"/>
            <a:chExt cx="8775572" cy="200055"/>
          </a:xfrm>
        </p:grpSpPr>
        <p:sp>
          <p:nvSpPr>
            <p:cNvPr id="1208" name="Google Shape;1208;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9" name="Google Shape;1209;p50"/>
            <p:cNvSpPr/>
            <p:nvPr/>
          </p:nvSpPr>
          <p:spPr>
            <a:xfrm>
              <a:off x="704562" y="2144532"/>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Cấu trúc CNN nhiều lớp</a:t>
              </a:r>
              <a:endParaRPr sz="1300">
                <a:solidFill>
                  <a:srgbClr val="262626"/>
                </a:solidFill>
                <a:latin typeface="Arial"/>
                <a:ea typeface="Arial"/>
                <a:cs typeface="Arial"/>
                <a:sym typeface="Arial"/>
              </a:endParaRPr>
            </a:p>
          </p:txBody>
        </p:sp>
      </p:grpSp>
      <p:sp>
        <p:nvSpPr>
          <p:cNvPr id="1210" name="Google Shape;1210;p50"/>
          <p:cNvSpPr txBox="1"/>
          <p:nvPr/>
        </p:nvSpPr>
        <p:spPr>
          <a:xfrm>
            <a:off x="634989" y="1681941"/>
            <a:ext cx="9140959" cy="2610971"/>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Cấu trúc mạng cho bài tập này được thể hiện trong hình bên dưới.</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vào là hình ảnh thang độ xám 28 x 28.</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Kích thước của tensor đầu vào là kích thước lô x 28 x 28 x 1 xem xét số lượng kênh ( 1 vì đó là hình ảnh thang độ xám) và bố cục của lô hình ảnh đầu vào.</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đầu vào đi qua hai lớp tích chập với nhân 5 x 5.</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Tích chập đầu tiên in ra 32 bản đồ đặc trưng và lần thứ hai in ra 64 bản đồ đặc trưng.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Mỗi lớp tích chập được theo sau bởi thao tác gộp tối đa P2×2 để lấy mẫu con.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đầu ra của lớp được kết nối đầy đủ được chuyển đến lớp được kết nối đầy đủ thứ hai, đây là lớp softmax cuối cùng.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Trang trình bày tiếp theo hiển thị cấu trúc mạng mà bạn đang xây dựng.</a:t>
            </a:r>
            <a:endParaRPr b="0" i="0" sz="1300" u="none" cap="none" strike="noStrike">
              <a:solidFill>
                <a:srgbClr val="262626"/>
              </a:solidFill>
              <a:latin typeface="Arial"/>
              <a:ea typeface="Arial"/>
              <a:cs typeface="Arial"/>
              <a:sym typeface="Arial"/>
            </a:endParaRPr>
          </a:p>
        </p:txBody>
      </p:sp>
      <p:grpSp>
        <p:nvGrpSpPr>
          <p:cNvPr id="1211" name="Google Shape;1211;p50"/>
          <p:cNvGrpSpPr/>
          <p:nvPr/>
        </p:nvGrpSpPr>
        <p:grpSpPr>
          <a:xfrm>
            <a:off x="1628100" y="4424607"/>
            <a:ext cx="6272895" cy="1829582"/>
            <a:chOff x="1628100" y="4424607"/>
            <a:chExt cx="6272895" cy="1829582"/>
          </a:xfrm>
        </p:grpSpPr>
        <p:grpSp>
          <p:nvGrpSpPr>
            <p:cNvPr id="1212" name="Google Shape;1212;p50"/>
            <p:cNvGrpSpPr/>
            <p:nvPr/>
          </p:nvGrpSpPr>
          <p:grpSpPr>
            <a:xfrm>
              <a:off x="1628100" y="4424607"/>
              <a:ext cx="6272895" cy="1829582"/>
              <a:chOff x="1628100" y="4424607"/>
              <a:chExt cx="6272895" cy="1829582"/>
            </a:xfrm>
          </p:grpSpPr>
          <p:pic>
            <p:nvPicPr>
              <p:cNvPr id="1213" name="Google Shape;1213;p50"/>
              <p:cNvPicPr preferRelativeResize="0"/>
              <p:nvPr/>
            </p:nvPicPr>
            <p:blipFill rotWithShape="1">
              <a:blip r:embed="rId3">
                <a:alphaModFix/>
              </a:blip>
              <a:srcRect b="14992" l="0" r="0" t="18927"/>
              <a:stretch/>
            </p:blipFill>
            <p:spPr>
              <a:xfrm>
                <a:off x="1628100" y="4805848"/>
                <a:ext cx="6244274" cy="1225430"/>
              </a:xfrm>
              <a:prstGeom prst="rect">
                <a:avLst/>
              </a:prstGeom>
              <a:noFill/>
              <a:ln>
                <a:noFill/>
              </a:ln>
            </p:spPr>
          </p:pic>
          <p:sp>
            <p:nvSpPr>
              <p:cNvPr id="1214" name="Google Shape;1214;p50"/>
              <p:cNvSpPr txBox="1"/>
              <p:nvPr/>
            </p:nvSpPr>
            <p:spPr>
              <a:xfrm>
                <a:off x="2125980" y="4424608"/>
                <a:ext cx="808092" cy="3455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Tích chập</a:t>
                </a:r>
                <a:endParaRPr sz="1100">
                  <a:solidFill>
                    <a:schemeClr val="dk1"/>
                  </a:solidFill>
                  <a:latin typeface="Arial"/>
                  <a:ea typeface="Arial"/>
                  <a:cs typeface="Arial"/>
                  <a:sym typeface="Arial"/>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5</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5</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32</a:t>
                </a:r>
                <a:endParaRPr sz="1100">
                  <a:solidFill>
                    <a:schemeClr val="dk1"/>
                  </a:solidFill>
                  <a:latin typeface="Arial"/>
                  <a:ea typeface="Arial"/>
                  <a:cs typeface="Arial"/>
                  <a:sym typeface="Arial"/>
                </a:endParaRPr>
              </a:p>
            </p:txBody>
          </p:sp>
          <p:sp>
            <p:nvSpPr>
              <p:cNvPr id="1215" name="Google Shape;1215;p50"/>
              <p:cNvSpPr txBox="1"/>
              <p:nvPr/>
            </p:nvSpPr>
            <p:spPr>
              <a:xfrm>
                <a:off x="3120835" y="4536619"/>
                <a:ext cx="968535" cy="2616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Pooling 2 x 2</a:t>
                </a:r>
                <a:endParaRPr sz="1100">
                  <a:solidFill>
                    <a:schemeClr val="dk1"/>
                  </a:solidFill>
                  <a:latin typeface="Arial"/>
                  <a:ea typeface="Arial"/>
                  <a:cs typeface="Arial"/>
                  <a:sym typeface="Arial"/>
                </a:endParaRPr>
              </a:p>
            </p:txBody>
          </p:sp>
          <p:sp>
            <p:nvSpPr>
              <p:cNvPr id="1216" name="Google Shape;1216;p50"/>
              <p:cNvSpPr txBox="1"/>
              <p:nvPr/>
            </p:nvSpPr>
            <p:spPr>
              <a:xfrm>
                <a:off x="6242271" y="4503420"/>
                <a:ext cx="790989" cy="28956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Kết nối đầy đủ</a:t>
                </a:r>
                <a:endParaRPr sz="1100">
                  <a:solidFill>
                    <a:schemeClr val="dk1"/>
                  </a:solidFill>
                  <a:latin typeface="Arial"/>
                  <a:ea typeface="Arial"/>
                  <a:cs typeface="Arial"/>
                  <a:sym typeface="Arial"/>
                </a:endParaRPr>
              </a:p>
            </p:txBody>
          </p:sp>
          <p:sp>
            <p:nvSpPr>
              <p:cNvPr id="1217" name="Google Shape;1217;p50"/>
              <p:cNvSpPr txBox="1"/>
              <p:nvPr/>
            </p:nvSpPr>
            <p:spPr>
              <a:xfrm>
                <a:off x="7097367" y="4485323"/>
                <a:ext cx="803628" cy="28956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Kết nối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đầy đủ</a:t>
                </a:r>
                <a:endParaRPr sz="1100">
                  <a:solidFill>
                    <a:schemeClr val="dk1"/>
                  </a:solidFill>
                  <a:latin typeface="Arial"/>
                  <a:ea typeface="Arial"/>
                  <a:cs typeface="Arial"/>
                  <a:sym typeface="Arial"/>
                </a:endParaRPr>
              </a:p>
            </p:txBody>
          </p:sp>
          <p:sp>
            <p:nvSpPr>
              <p:cNvPr id="1218" name="Google Shape;1218;p50"/>
              <p:cNvSpPr txBox="1"/>
              <p:nvPr/>
            </p:nvSpPr>
            <p:spPr>
              <a:xfrm>
                <a:off x="4084706" y="4424607"/>
                <a:ext cx="808092" cy="3455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Tích chập</a:t>
                </a:r>
                <a:endParaRPr sz="1100">
                  <a:solidFill>
                    <a:schemeClr val="dk1"/>
                  </a:solidFill>
                  <a:latin typeface="Arial"/>
                  <a:ea typeface="Arial"/>
                  <a:cs typeface="Arial"/>
                  <a:sym typeface="Arial"/>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5</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5</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64</a:t>
                </a:r>
                <a:endParaRPr sz="1100">
                  <a:solidFill>
                    <a:schemeClr val="dk1"/>
                  </a:solidFill>
                  <a:latin typeface="Arial"/>
                  <a:ea typeface="Arial"/>
                  <a:cs typeface="Arial"/>
                  <a:sym typeface="Arial"/>
                </a:endParaRPr>
              </a:p>
            </p:txBody>
          </p:sp>
          <p:sp>
            <p:nvSpPr>
              <p:cNvPr id="1219" name="Google Shape;1219;p50"/>
              <p:cNvSpPr txBox="1"/>
              <p:nvPr/>
            </p:nvSpPr>
            <p:spPr>
              <a:xfrm>
                <a:off x="4944181" y="4544237"/>
                <a:ext cx="968535" cy="2616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Pooling 2 x 2</a:t>
                </a:r>
                <a:endParaRPr sz="1100">
                  <a:solidFill>
                    <a:schemeClr val="dk1"/>
                  </a:solidFill>
                  <a:latin typeface="Arial"/>
                  <a:ea typeface="Arial"/>
                  <a:cs typeface="Arial"/>
                  <a:sym typeface="Arial"/>
                </a:endParaRPr>
              </a:p>
            </p:txBody>
          </p:sp>
          <p:sp>
            <p:nvSpPr>
              <p:cNvPr id="1220" name="Google Shape;1220;p50"/>
              <p:cNvSpPr txBox="1"/>
              <p:nvPr/>
            </p:nvSpPr>
            <p:spPr>
              <a:xfrm>
                <a:off x="1711052" y="6059388"/>
                <a:ext cx="630437" cy="1909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28</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28</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1</a:t>
                </a:r>
                <a:endParaRPr sz="1100">
                  <a:solidFill>
                    <a:schemeClr val="dk1"/>
                  </a:solidFill>
                  <a:latin typeface="Arial"/>
                  <a:ea typeface="Arial"/>
                  <a:cs typeface="Arial"/>
                  <a:sym typeface="Arial"/>
                </a:endParaRPr>
              </a:p>
            </p:txBody>
          </p:sp>
          <p:sp>
            <p:nvSpPr>
              <p:cNvPr id="1221" name="Google Shape;1221;p50"/>
              <p:cNvSpPr txBox="1"/>
              <p:nvPr/>
            </p:nvSpPr>
            <p:spPr>
              <a:xfrm>
                <a:off x="2863180" y="6059388"/>
                <a:ext cx="630437" cy="1909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28</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28</a:t>
                </a:r>
                <a:r>
                  <a:rPr lang="en-US" sz="1100">
                    <a:solidFill>
                      <a:srgbClr val="3F3F3F"/>
                    </a:solidFill>
                    <a:latin typeface="Arial"/>
                    <a:ea typeface="Arial"/>
                    <a:cs typeface="Arial"/>
                    <a:sym typeface="Arial"/>
                  </a:rPr>
                  <a:t>x28</a:t>
                </a:r>
                <a:endParaRPr sz="1100">
                  <a:solidFill>
                    <a:schemeClr val="dk1"/>
                  </a:solidFill>
                  <a:latin typeface="Arial"/>
                  <a:ea typeface="Arial"/>
                  <a:cs typeface="Arial"/>
                  <a:sym typeface="Arial"/>
                </a:endParaRPr>
              </a:p>
            </p:txBody>
          </p:sp>
          <p:sp>
            <p:nvSpPr>
              <p:cNvPr id="1222" name="Google Shape;1222;p50"/>
              <p:cNvSpPr txBox="1"/>
              <p:nvPr/>
            </p:nvSpPr>
            <p:spPr>
              <a:xfrm>
                <a:off x="3871292" y="6059388"/>
                <a:ext cx="693088" cy="19480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14</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14</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32</a:t>
                </a:r>
                <a:endParaRPr sz="1100">
                  <a:solidFill>
                    <a:schemeClr val="dk1"/>
                  </a:solidFill>
                  <a:latin typeface="Arial"/>
                  <a:ea typeface="Arial"/>
                  <a:cs typeface="Arial"/>
                  <a:sym typeface="Arial"/>
                </a:endParaRPr>
              </a:p>
            </p:txBody>
          </p:sp>
          <p:sp>
            <p:nvSpPr>
              <p:cNvPr id="1223" name="Google Shape;1223;p50"/>
              <p:cNvSpPr txBox="1"/>
              <p:nvPr/>
            </p:nvSpPr>
            <p:spPr>
              <a:xfrm>
                <a:off x="4967891" y="6059388"/>
                <a:ext cx="630437" cy="1909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14</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14</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64</a:t>
                </a:r>
                <a:endParaRPr sz="1100">
                  <a:solidFill>
                    <a:schemeClr val="dk1"/>
                  </a:solidFill>
                  <a:latin typeface="Arial"/>
                  <a:ea typeface="Arial"/>
                  <a:cs typeface="Arial"/>
                  <a:sym typeface="Arial"/>
                </a:endParaRPr>
              </a:p>
            </p:txBody>
          </p:sp>
          <p:sp>
            <p:nvSpPr>
              <p:cNvPr id="1224" name="Google Shape;1224;p50"/>
              <p:cNvSpPr txBox="1"/>
              <p:nvPr/>
            </p:nvSpPr>
            <p:spPr>
              <a:xfrm>
                <a:off x="5890502" y="6059387"/>
                <a:ext cx="630437" cy="1909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7</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7</a:t>
                </a:r>
                <a:r>
                  <a:rPr lang="en-US" sz="1100">
                    <a:solidFill>
                      <a:srgbClr val="3F3F3F"/>
                    </a:solidFill>
                    <a:latin typeface="Arial"/>
                    <a:ea typeface="Arial"/>
                    <a:cs typeface="Arial"/>
                    <a:sym typeface="Arial"/>
                  </a:rPr>
                  <a:t>x</a:t>
                </a:r>
                <a:r>
                  <a:rPr lang="en-US" sz="1100">
                    <a:solidFill>
                      <a:schemeClr val="dk1"/>
                    </a:solidFill>
                    <a:latin typeface="Arial"/>
                    <a:ea typeface="Arial"/>
                    <a:cs typeface="Arial"/>
                    <a:sym typeface="Arial"/>
                  </a:rPr>
                  <a:t>64</a:t>
                </a:r>
                <a:endParaRPr sz="1100">
                  <a:solidFill>
                    <a:schemeClr val="dk1"/>
                  </a:solidFill>
                  <a:latin typeface="Arial"/>
                  <a:ea typeface="Arial"/>
                  <a:cs typeface="Arial"/>
                  <a:sym typeface="Arial"/>
                </a:endParaRPr>
              </a:p>
            </p:txBody>
          </p:sp>
          <p:sp>
            <p:nvSpPr>
              <p:cNvPr id="1225" name="Google Shape;1225;p50"/>
              <p:cNvSpPr txBox="1"/>
              <p:nvPr/>
            </p:nvSpPr>
            <p:spPr>
              <a:xfrm>
                <a:off x="6961265" y="6066967"/>
                <a:ext cx="502469" cy="18333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1024</a:t>
                </a:r>
                <a:endParaRPr sz="1100">
                  <a:solidFill>
                    <a:schemeClr val="dk1"/>
                  </a:solidFill>
                  <a:latin typeface="Arial"/>
                  <a:ea typeface="Arial"/>
                  <a:cs typeface="Arial"/>
                  <a:sym typeface="Arial"/>
                </a:endParaRPr>
              </a:p>
            </p:txBody>
          </p:sp>
          <p:sp>
            <p:nvSpPr>
              <p:cNvPr id="1226" name="Google Shape;1226;p50"/>
              <p:cNvSpPr txBox="1"/>
              <p:nvPr/>
            </p:nvSpPr>
            <p:spPr>
              <a:xfrm>
                <a:off x="7384215" y="6066967"/>
                <a:ext cx="502469" cy="18333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10</a:t>
                </a:r>
                <a:endParaRPr sz="1100">
                  <a:solidFill>
                    <a:schemeClr val="dk1"/>
                  </a:solidFill>
                  <a:latin typeface="Arial"/>
                  <a:ea typeface="Arial"/>
                  <a:cs typeface="Arial"/>
                  <a:sym typeface="Arial"/>
                </a:endParaRPr>
              </a:p>
            </p:txBody>
          </p:sp>
        </p:grpSp>
        <p:sp>
          <p:nvSpPr>
            <p:cNvPr id="1227" name="Google Shape;1227;p50"/>
            <p:cNvSpPr txBox="1"/>
            <p:nvPr/>
          </p:nvSpPr>
          <p:spPr>
            <a:xfrm rot="2866261">
              <a:off x="5988556" y="5352094"/>
              <a:ext cx="793807" cy="169277"/>
            </a:xfrm>
            <a:prstGeom prst="rect">
              <a:avLst/>
            </a:prstGeom>
            <a:solidFill>
              <a:srgbClr val="EDEDED"/>
            </a:solidFill>
            <a:ln>
              <a:noFill/>
            </a:ln>
          </p:spPr>
          <p:txBody>
            <a:bodyPr anchorCtr="0" anchor="t" bIns="0" lIns="91425" spcFirstLastPara="1" rIns="91425" wrap="square" tIns="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Expanded</a:t>
              </a:r>
              <a:endParaRPr sz="1100">
                <a:solidFill>
                  <a:schemeClr val="dk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grpSp>
        <p:nvGrpSpPr>
          <p:cNvPr id="1233" name="Google Shape;1233;p51"/>
          <p:cNvGrpSpPr/>
          <p:nvPr/>
        </p:nvGrpSpPr>
        <p:grpSpPr>
          <a:xfrm>
            <a:off x="559817" y="1399912"/>
            <a:ext cx="8775572" cy="200055"/>
            <a:chOff x="559817" y="2144532"/>
            <a:chExt cx="8775572" cy="200055"/>
          </a:xfrm>
        </p:grpSpPr>
        <p:sp>
          <p:nvSpPr>
            <p:cNvPr id="1234" name="Google Shape;1234;p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35" name="Google Shape;1235;p51"/>
            <p:cNvSpPr/>
            <p:nvPr/>
          </p:nvSpPr>
          <p:spPr>
            <a:xfrm>
              <a:off x="704562" y="2144532"/>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Cấu trúc CNN nhiều lớp</a:t>
              </a:r>
              <a:endParaRPr sz="1300">
                <a:solidFill>
                  <a:srgbClr val="262626"/>
                </a:solidFill>
                <a:latin typeface="Arial"/>
                <a:ea typeface="Arial"/>
                <a:cs typeface="Arial"/>
                <a:sym typeface="Arial"/>
              </a:endParaRPr>
            </a:p>
          </p:txBody>
        </p:sp>
      </p:grpSp>
      <p:sp>
        <p:nvSpPr>
          <p:cNvPr id="1236" name="Google Shape;1236;p51"/>
          <p:cNvSpPr txBox="1"/>
          <p:nvPr/>
        </p:nvSpPr>
        <p:spPr>
          <a:xfrm>
            <a:off x="634989" y="1681941"/>
            <a:ext cx="8996943"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Kích thước tensor của mỗi lớp như sau.</a:t>
            </a:r>
            <a:endParaRPr b="0" i="0" sz="1300" u="none" cap="none" strike="noStrike">
              <a:solidFill>
                <a:srgbClr val="262626"/>
              </a:solidFill>
              <a:latin typeface="Arial"/>
              <a:ea typeface="Arial"/>
              <a:cs typeface="Arial"/>
              <a:sym typeface="Arial"/>
            </a:endParaRPr>
          </a:p>
        </p:txBody>
      </p:sp>
      <p:sp>
        <p:nvSpPr>
          <p:cNvPr id="1237" name="Google Shape;1237;p51"/>
          <p:cNvSpPr/>
          <p:nvPr/>
        </p:nvSpPr>
        <p:spPr>
          <a:xfrm>
            <a:off x="889977" y="2009672"/>
            <a:ext cx="4277459" cy="2108269"/>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rgbClr val="262626"/>
                </a:solidFill>
                <a:latin typeface="Arial"/>
                <a:ea typeface="Arial"/>
                <a:cs typeface="Arial"/>
                <a:sym typeface="Arial"/>
              </a:rPr>
              <a:t>input: [batchsize×28×28×1]</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convolution_1: [batchsize×28×28×32]</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pooling_1: [batchsize×14×14×32]</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convolution_2: [batchsize×14×14×64]</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pooling_2: [batchsize×7×7×64]</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fully connected_1: [batchsize×1024]</a:t>
            </a:r>
            <a:endParaRPr/>
          </a:p>
          <a:p>
            <a:pPr indent="0" lvl="1" marL="0" marR="0" rtl="0" algn="l">
              <a:spcBef>
                <a:spcPts val="800"/>
              </a:spcBef>
              <a:spcAft>
                <a:spcPts val="0"/>
              </a:spcAft>
              <a:buNone/>
            </a:pPr>
            <a:r>
              <a:rPr b="0" i="0" lang="en-US" sz="1300" u="none" cap="none" strike="noStrike">
                <a:solidFill>
                  <a:srgbClr val="262626"/>
                </a:solidFill>
                <a:latin typeface="Arial"/>
                <a:ea typeface="Arial"/>
                <a:cs typeface="Arial"/>
                <a:sym typeface="Arial"/>
              </a:rPr>
              <a:t>fully connected and softmax layer: [batchsize×10]</a:t>
            </a:r>
            <a:endParaRPr b="0" i="0" sz="1300" u="none" cap="none" strike="noStrike">
              <a:solidFill>
                <a:srgbClr val="262626"/>
              </a:solidFill>
              <a:latin typeface="Arial"/>
              <a:ea typeface="Arial"/>
              <a:cs typeface="Arial"/>
              <a:sym typeface="Arial"/>
            </a:endParaRPr>
          </a:p>
        </p:txBody>
      </p:sp>
      <p:sp>
        <p:nvSpPr>
          <p:cNvPr id="1238" name="Google Shape;1238;p51"/>
          <p:cNvSpPr txBox="1"/>
          <p:nvPr/>
        </p:nvSpPr>
        <p:spPr>
          <a:xfrm>
            <a:off x="629892" y="4286934"/>
            <a:ext cx="8996943" cy="897682"/>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duy trì kích thước của bản đồ tính năng và đầu vào ở cùng cấp độ bằng cách sử dụng strides=1 trên lớp tích chập.</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Lớp tổng hợp phụ đã lấy mẫu hình ảnh bằng cách sử dụng strides=2 và giảm kích thước của bản đồ tính năng đầu ra.</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xây dựng mạng thần kinh này bằng API TensorFlow Keras.</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grpSp>
        <p:nvGrpSpPr>
          <p:cNvPr id="1244" name="Google Shape;1244;p52"/>
          <p:cNvGrpSpPr/>
          <p:nvPr/>
        </p:nvGrpSpPr>
        <p:grpSpPr>
          <a:xfrm>
            <a:off x="450000" y="450000"/>
            <a:ext cx="9018000" cy="276999"/>
            <a:chOff x="450000" y="450000"/>
            <a:chExt cx="9018000" cy="276999"/>
          </a:xfrm>
        </p:grpSpPr>
        <p:sp>
          <p:nvSpPr>
            <p:cNvPr id="1245" name="Google Shape;1245;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246" name="Google Shape;1246;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47" name="Google Shape;1247;p52"/>
          <p:cNvGrpSpPr/>
          <p:nvPr/>
        </p:nvGrpSpPr>
        <p:grpSpPr>
          <a:xfrm>
            <a:off x="558396" y="2056302"/>
            <a:ext cx="8782050" cy="2355324"/>
            <a:chOff x="558396" y="2132856"/>
            <a:chExt cx="8782050" cy="2355324"/>
          </a:xfrm>
        </p:grpSpPr>
        <p:sp>
          <p:nvSpPr>
            <p:cNvPr id="1248" name="Google Shape;1248;p52"/>
            <p:cNvSpPr/>
            <p:nvPr/>
          </p:nvSpPr>
          <p:spPr>
            <a:xfrm>
              <a:off x="558396" y="2132856"/>
              <a:ext cx="8782050" cy="235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49" name="Google Shape;1249;p52"/>
            <p:cNvPicPr preferRelativeResize="0"/>
            <p:nvPr/>
          </p:nvPicPr>
          <p:blipFill rotWithShape="1">
            <a:blip r:embed="rId3">
              <a:alphaModFix/>
            </a:blip>
            <a:srcRect b="0" l="580" r="14289" t="0"/>
            <a:stretch/>
          </p:blipFill>
          <p:spPr>
            <a:xfrm>
              <a:off x="655319" y="2200672"/>
              <a:ext cx="8679181" cy="2249408"/>
            </a:xfrm>
            <a:prstGeom prst="rect">
              <a:avLst/>
            </a:prstGeom>
            <a:noFill/>
            <a:ln>
              <a:noFill/>
            </a:ln>
          </p:spPr>
        </p:pic>
      </p:grpSp>
      <p:sp>
        <p:nvSpPr>
          <p:cNvPr id="1250" name="Google Shape;1250;p52"/>
          <p:cNvSpPr/>
          <p:nvPr/>
        </p:nvSpPr>
        <p:spPr>
          <a:xfrm>
            <a:off x="603610" y="4522088"/>
            <a:ext cx="8732155" cy="1046440"/>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đã học được hai phương pháp để tải tập dữ liệu bằng mô-đun tensorflow_datasets.</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phương pháp đang thực hiện theo ba bước và phương pháp kia, đơn giản hơn, đang sử dụng hàm tải bao gồm ba bước này.</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 bước để tải tập dữ liệu MNIST như trên.</a:t>
            </a:r>
            <a:endParaRPr b="0" i="0" sz="1300" u="none" cap="none" strike="noStrike">
              <a:solidFill>
                <a:srgbClr val="262626"/>
              </a:solidFill>
              <a:latin typeface="Arial"/>
              <a:ea typeface="Arial"/>
              <a:cs typeface="Arial"/>
              <a:sym typeface="Arial"/>
            </a:endParaRPr>
          </a:p>
        </p:txBody>
      </p:sp>
      <p:grpSp>
        <p:nvGrpSpPr>
          <p:cNvPr id="1251" name="Google Shape;1251;p52"/>
          <p:cNvGrpSpPr/>
          <p:nvPr/>
        </p:nvGrpSpPr>
        <p:grpSpPr>
          <a:xfrm>
            <a:off x="559817" y="1399913"/>
            <a:ext cx="8775572" cy="200055"/>
            <a:chOff x="559817" y="2144533"/>
            <a:chExt cx="8775572" cy="200055"/>
          </a:xfrm>
        </p:grpSpPr>
        <p:sp>
          <p:nvSpPr>
            <p:cNvPr id="1252" name="Google Shape;1252;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53" name="Google Shape;1253;p52"/>
            <p:cNvSpPr/>
            <p:nvPr/>
          </p:nvSpPr>
          <p:spPr>
            <a:xfrm>
              <a:off x="704562" y="2144533"/>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Tải và xử lý trước dữ liệu</a:t>
              </a:r>
              <a:endParaRPr sz="1300">
                <a:solidFill>
                  <a:srgbClr val="262626"/>
                </a:solidFill>
                <a:latin typeface="Arial"/>
                <a:ea typeface="Arial"/>
                <a:cs typeface="Arial"/>
                <a:sym typeface="Arial"/>
              </a:endParaRPr>
            </a:p>
          </p:txBody>
        </p:sp>
      </p:grpSp>
      <p:sp>
        <p:nvSpPr>
          <p:cNvPr id="1254" name="Google Shape;1254;p52"/>
          <p:cNvSpPr txBox="1"/>
          <p:nvPr/>
        </p:nvSpPr>
        <p:spPr>
          <a:xfrm>
            <a:off x="634989" y="1681941"/>
            <a:ext cx="8996943"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dữ liệu MNIST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grpSp>
        <p:nvGrpSpPr>
          <p:cNvPr id="1260" name="Google Shape;1260;p53"/>
          <p:cNvGrpSpPr/>
          <p:nvPr/>
        </p:nvGrpSpPr>
        <p:grpSpPr>
          <a:xfrm>
            <a:off x="450000" y="450000"/>
            <a:ext cx="9018000" cy="276999"/>
            <a:chOff x="450000" y="450000"/>
            <a:chExt cx="9018000" cy="276999"/>
          </a:xfrm>
        </p:grpSpPr>
        <p:sp>
          <p:nvSpPr>
            <p:cNvPr id="1261" name="Google Shape;1261;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262" name="Google Shape;1262;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263" name="Google Shape;1263;p53"/>
          <p:cNvPicPr preferRelativeResize="0"/>
          <p:nvPr/>
        </p:nvPicPr>
        <p:blipFill rotWithShape="1">
          <a:blip r:embed="rId3">
            <a:alphaModFix/>
          </a:blip>
          <a:srcRect b="0" l="0" r="14290" t="0"/>
          <a:stretch/>
        </p:blipFill>
        <p:spPr>
          <a:xfrm>
            <a:off x="712886" y="2005572"/>
            <a:ext cx="8690248" cy="3367644"/>
          </a:xfrm>
          <a:prstGeom prst="rect">
            <a:avLst/>
          </a:prstGeom>
          <a:noFill/>
          <a:ln cap="flat" cmpd="sng" w="9525">
            <a:solidFill>
              <a:srgbClr val="D8D8D8"/>
            </a:solidFill>
            <a:prstDash val="solid"/>
            <a:round/>
            <a:headEnd len="sm" w="sm" type="none"/>
            <a:tailEnd len="sm" w="sm" type="none"/>
          </a:ln>
        </p:spPr>
      </p:pic>
      <p:sp>
        <p:nvSpPr>
          <p:cNvPr id="1264" name="Google Shape;1264;p53"/>
          <p:cNvSpPr/>
          <p:nvPr/>
        </p:nvSpPr>
        <p:spPr>
          <a:xfrm>
            <a:off x="603610" y="5460464"/>
            <a:ext cx="8732155" cy="84638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Tập dữ liệu MNIST được cung cấp dưới dạng tập dữ liệu đào tạo và tập dữ liệu thử nghiệm.</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Tại đây, bạn cũng sẽ tạo tập dữ liệu xác thực từ tập dữ liệu thử nghiệm.</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bước thứ ba, bạn đã chỉ định tham số shuffle_files=False trong phương thức .as_dataset().</a:t>
            </a:r>
            <a:endParaRPr b="0" i="0" sz="1300" u="none" cap="none" strike="noStrike">
              <a:solidFill>
                <a:srgbClr val="262626"/>
              </a:solidFill>
              <a:latin typeface="Arial"/>
              <a:ea typeface="Arial"/>
              <a:cs typeface="Arial"/>
              <a:sym typeface="Arial"/>
            </a:endParaRPr>
          </a:p>
        </p:txBody>
      </p:sp>
      <p:grpSp>
        <p:nvGrpSpPr>
          <p:cNvPr id="1265" name="Google Shape;1265;p53"/>
          <p:cNvGrpSpPr/>
          <p:nvPr/>
        </p:nvGrpSpPr>
        <p:grpSpPr>
          <a:xfrm>
            <a:off x="559817" y="1399913"/>
            <a:ext cx="8775572" cy="200055"/>
            <a:chOff x="559817" y="2144533"/>
            <a:chExt cx="8775572" cy="200055"/>
          </a:xfrm>
        </p:grpSpPr>
        <p:sp>
          <p:nvSpPr>
            <p:cNvPr id="1266" name="Google Shape;1266;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7" name="Google Shape;1267;p53"/>
            <p:cNvSpPr/>
            <p:nvPr/>
          </p:nvSpPr>
          <p:spPr>
            <a:xfrm>
              <a:off x="704562" y="2144533"/>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Tải và xử lý trước dữ liệu</a:t>
              </a:r>
              <a:endParaRPr sz="1300">
                <a:solidFill>
                  <a:srgbClr val="262626"/>
                </a:solidFill>
                <a:latin typeface="Arial"/>
                <a:ea typeface="Arial"/>
                <a:cs typeface="Arial"/>
                <a:sym typeface="Arial"/>
              </a:endParaRPr>
            </a:p>
          </p:txBody>
        </p:sp>
      </p:grpSp>
      <p:sp>
        <p:nvSpPr>
          <p:cNvPr id="1268" name="Google Shape;1268;p53"/>
          <p:cNvSpPr txBox="1"/>
          <p:nvPr/>
        </p:nvSpPr>
        <p:spPr>
          <a:xfrm>
            <a:off x="634989" y="1681941"/>
            <a:ext cx="8996943"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tách tập dữ liệu thử nghiệm và tập dữ liệu xác thực như sau. (1/2)</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54"/>
          <p:cNvGrpSpPr/>
          <p:nvPr/>
        </p:nvGrpSpPr>
        <p:grpSpPr>
          <a:xfrm>
            <a:off x="450000" y="450000"/>
            <a:ext cx="9018000" cy="276999"/>
            <a:chOff x="450000" y="450000"/>
            <a:chExt cx="9018000" cy="276999"/>
          </a:xfrm>
        </p:grpSpPr>
        <p:sp>
          <p:nvSpPr>
            <p:cNvPr id="1275" name="Google Shape;1275;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276" name="Google Shape;1276;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277" name="Google Shape;1277;p54"/>
          <p:cNvPicPr preferRelativeResize="0"/>
          <p:nvPr/>
        </p:nvPicPr>
        <p:blipFill rotWithShape="1">
          <a:blip r:embed="rId3">
            <a:alphaModFix/>
          </a:blip>
          <a:srcRect b="0" l="0" r="14290" t="0"/>
          <a:stretch/>
        </p:blipFill>
        <p:spPr>
          <a:xfrm>
            <a:off x="712886" y="2005572"/>
            <a:ext cx="8690248" cy="3367644"/>
          </a:xfrm>
          <a:prstGeom prst="rect">
            <a:avLst/>
          </a:prstGeom>
          <a:noFill/>
          <a:ln cap="flat" cmpd="sng" w="9525">
            <a:solidFill>
              <a:srgbClr val="D8D8D8"/>
            </a:solidFill>
            <a:prstDash val="solid"/>
            <a:round/>
            <a:headEnd len="sm" w="sm" type="none"/>
            <a:tailEnd len="sm" w="sm" type="none"/>
          </a:ln>
        </p:spPr>
      </p:pic>
      <p:sp>
        <p:nvSpPr>
          <p:cNvPr id="1278" name="Google Shape;1278;p54"/>
          <p:cNvSpPr/>
          <p:nvPr/>
        </p:nvSpPr>
        <p:spPr>
          <a:xfrm>
            <a:off x="603610" y="5460464"/>
            <a:ext cx="8732155" cy="569387"/>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ngăn chặn xáo trộn ban đầu.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là do nó phải chia tập dữ liệu thử nghiệm thành các tập dữ liệu thử nghiệm nhỏ hơn và tập dữ liệu xác thực.</a:t>
            </a:r>
            <a:endParaRPr b="0" i="0" sz="1300" u="none" cap="none" strike="noStrike">
              <a:solidFill>
                <a:srgbClr val="262626"/>
              </a:solidFill>
              <a:latin typeface="Arial"/>
              <a:ea typeface="Arial"/>
              <a:cs typeface="Arial"/>
              <a:sym typeface="Arial"/>
            </a:endParaRPr>
          </a:p>
        </p:txBody>
      </p:sp>
      <p:grpSp>
        <p:nvGrpSpPr>
          <p:cNvPr id="1279" name="Google Shape;1279;p54"/>
          <p:cNvGrpSpPr/>
          <p:nvPr/>
        </p:nvGrpSpPr>
        <p:grpSpPr>
          <a:xfrm>
            <a:off x="559817" y="1399913"/>
            <a:ext cx="8775572" cy="200055"/>
            <a:chOff x="559817" y="2144533"/>
            <a:chExt cx="8775572" cy="200055"/>
          </a:xfrm>
        </p:grpSpPr>
        <p:sp>
          <p:nvSpPr>
            <p:cNvPr id="1280" name="Google Shape;1280;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81" name="Google Shape;1281;p54"/>
            <p:cNvSpPr/>
            <p:nvPr/>
          </p:nvSpPr>
          <p:spPr>
            <a:xfrm>
              <a:off x="704562" y="2144533"/>
              <a:ext cx="8630827" cy="20005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Tải và xử lý trước dữ liệu</a:t>
              </a:r>
              <a:endParaRPr sz="1300">
                <a:solidFill>
                  <a:srgbClr val="262626"/>
                </a:solidFill>
                <a:latin typeface="Arial"/>
                <a:ea typeface="Arial"/>
                <a:cs typeface="Arial"/>
                <a:sym typeface="Arial"/>
              </a:endParaRPr>
            </a:p>
          </p:txBody>
        </p:sp>
      </p:grpSp>
      <p:sp>
        <p:nvSpPr>
          <p:cNvPr id="1282" name="Google Shape;1282;p54"/>
          <p:cNvSpPr txBox="1"/>
          <p:nvPr/>
        </p:nvSpPr>
        <p:spPr>
          <a:xfrm>
            <a:off x="634989" y="1681941"/>
            <a:ext cx="8996943"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tách tập dữ liệu thử nghiệm và tập dữ liệu xác thực như sau. (2/2)</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grpSp>
        <p:nvGrpSpPr>
          <p:cNvPr id="1288" name="Google Shape;1288;p55"/>
          <p:cNvGrpSpPr/>
          <p:nvPr/>
        </p:nvGrpSpPr>
        <p:grpSpPr>
          <a:xfrm>
            <a:off x="559817" y="1428745"/>
            <a:ext cx="8783192" cy="215444"/>
            <a:chOff x="559817" y="2136914"/>
            <a:chExt cx="8783192" cy="215444"/>
          </a:xfrm>
        </p:grpSpPr>
        <p:sp>
          <p:nvSpPr>
            <p:cNvPr id="1289" name="Google Shape;1289;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0" name="Google Shape;1290;p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291" name="Google Shape;1291;p55"/>
          <p:cNvGrpSpPr/>
          <p:nvPr/>
        </p:nvGrpSpPr>
        <p:grpSpPr>
          <a:xfrm>
            <a:off x="450000" y="450000"/>
            <a:ext cx="9018000" cy="276999"/>
            <a:chOff x="450000" y="450000"/>
            <a:chExt cx="9018000" cy="276999"/>
          </a:xfrm>
        </p:grpSpPr>
        <p:sp>
          <p:nvSpPr>
            <p:cNvPr id="1292" name="Google Shape;1292;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293" name="Google Shape;1293;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94" name="Google Shape;1294;p55"/>
          <p:cNvSpPr/>
          <p:nvPr/>
        </p:nvSpPr>
        <p:spPr>
          <a:xfrm>
            <a:off x="829598" y="3212976"/>
            <a:ext cx="8388270" cy="3112269"/>
          </a:xfrm>
          <a:prstGeom prst="rect">
            <a:avLst/>
          </a:prstGeom>
          <a:solidFill>
            <a:srgbClr val="F2F2F2"/>
          </a:solidFill>
          <a:ln>
            <a:noFill/>
          </a:ln>
        </p:spPr>
        <p:txBody>
          <a:bodyPr anchorCtr="0" anchor="ctr" bIns="72000" lIns="0" spcFirstLastPara="1" rIns="144000" wrap="square" tIns="72000">
            <a:noAutofit/>
          </a:bodyPr>
          <a:lstStyle/>
          <a:p>
            <a:pPr indent="0" lvl="0" marL="92075" marR="0" rtl="0" algn="l">
              <a:spcBef>
                <a:spcPts val="0"/>
              </a:spcBef>
              <a:spcAft>
                <a:spcPts val="0"/>
              </a:spcAft>
              <a:buNone/>
            </a:pPr>
            <a:r>
              <a:rPr lang="en-US" sz="1300">
                <a:solidFill>
                  <a:srgbClr val="262626"/>
                </a:solidFill>
                <a:latin typeface="Arial"/>
                <a:ea typeface="Arial"/>
                <a:cs typeface="Arial"/>
                <a:sym typeface="Arial"/>
              </a:rPr>
              <a:t>Conv2D: tf.keras.layers.Conv2D</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filters</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kernel_size</a:t>
            </a:r>
            <a:endParaRPr b="0" i="0" sz="1300" u="none" cap="none" strike="noStrike">
              <a:solidFill>
                <a:srgbClr val="262626"/>
              </a:solidFill>
              <a:latin typeface="Arial"/>
              <a:ea typeface="Arial"/>
              <a:cs typeface="Arial"/>
              <a:sym typeface="Arial"/>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strides</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padding</a:t>
            </a:r>
            <a:endParaRPr/>
          </a:p>
          <a:p>
            <a:pPr indent="0" lvl="0" marL="92075" marR="0" rtl="0" algn="l">
              <a:spcBef>
                <a:spcPts val="400"/>
              </a:spcBef>
              <a:spcAft>
                <a:spcPts val="0"/>
              </a:spcAft>
              <a:buNone/>
            </a:pPr>
            <a:r>
              <a:rPr lang="en-US" sz="1300">
                <a:solidFill>
                  <a:srgbClr val="262626"/>
                </a:solidFill>
                <a:latin typeface="Arial"/>
                <a:ea typeface="Arial"/>
                <a:cs typeface="Arial"/>
                <a:sym typeface="Arial"/>
              </a:rPr>
              <a:t>MaxPool2D: tf.keras.layers.MaxPool2D</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pool_size</a:t>
            </a:r>
            <a:endParaRPr b="0" i="0" sz="1300" u="none" cap="none" strike="noStrike">
              <a:solidFill>
                <a:srgbClr val="262626"/>
              </a:solidFill>
              <a:latin typeface="Arial"/>
              <a:ea typeface="Arial"/>
              <a:cs typeface="Arial"/>
              <a:sym typeface="Arial"/>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strides</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padding</a:t>
            </a:r>
            <a:endParaRPr/>
          </a:p>
          <a:p>
            <a:pPr indent="0" lvl="0" marL="92075" marR="0" rtl="0" algn="l">
              <a:spcBef>
                <a:spcPts val="400"/>
              </a:spcBef>
              <a:spcAft>
                <a:spcPts val="0"/>
              </a:spcAft>
              <a:buNone/>
            </a:pPr>
            <a:r>
              <a:rPr lang="en-US" sz="1300">
                <a:solidFill>
                  <a:srgbClr val="262626"/>
                </a:solidFill>
                <a:latin typeface="Arial"/>
                <a:ea typeface="Arial"/>
                <a:cs typeface="Arial"/>
                <a:sym typeface="Arial"/>
              </a:rPr>
              <a:t>Dropout: tf.keras.layers.Dropout2D</a:t>
            </a:r>
            <a:endParaRPr/>
          </a:p>
          <a:p>
            <a:pPr indent="-176212" lvl="1" marL="35877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rate</a:t>
            </a:r>
            <a:endParaRPr/>
          </a:p>
        </p:txBody>
      </p:sp>
      <p:sp>
        <p:nvSpPr>
          <p:cNvPr id="1295" name="Google Shape;1295;p55"/>
          <p:cNvSpPr/>
          <p:nvPr/>
        </p:nvSpPr>
        <p:spPr>
          <a:xfrm>
            <a:off x="595809" y="1772816"/>
            <a:ext cx="8747200" cy="1395254"/>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Xếp chồng các lớp tích chập, pooling, dropout và kết nối đầy đủ bằng cách sử dụng lớp Keras Sequential để xây dựng CNN trong TensorFlow. API lớp Kears cung cấp lớp cho từng lớp này.</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Để xây dựng một lớp với lớp Conv2D, hãy chỉ định số lượng bộ lọc (số lượng bản đồ tính năng đầu ra) và kích thước của hạt nhân. Ngoài ra, có nhiều tham số hơn có thể sửa đổi các hoạt động của lớp tích chập. Được sử dụng rộng rãi nhất là sải chân (giá trị ban đầu là 1 trong các kích thước x, y) và phần đệm. Phần đệm có thể được chỉ định là phần đệm giống nhau hoặc phần đệm hợp lệ.</a:t>
            </a:r>
            <a:endParaRPr b="0" i="0" sz="1300" u="none" cap="none" strike="noStrike">
              <a:solidFill>
                <a:schemeClr val="dk1"/>
              </a:solidFill>
              <a:latin typeface="Arial"/>
              <a:ea typeface="Arial"/>
              <a:cs typeface="Arial"/>
              <a:sym typeface="Arial"/>
            </a:endParaRPr>
          </a:p>
        </p:txBody>
      </p:sp>
      <p:grpSp>
        <p:nvGrpSpPr>
          <p:cNvPr id="1296" name="Google Shape;1296;p55"/>
          <p:cNvGrpSpPr/>
          <p:nvPr/>
        </p:nvGrpSpPr>
        <p:grpSpPr>
          <a:xfrm>
            <a:off x="3813441" y="4469920"/>
            <a:ext cx="4987487" cy="566358"/>
            <a:chOff x="4240119" y="3791798"/>
            <a:chExt cx="4987487" cy="566358"/>
          </a:xfrm>
        </p:grpSpPr>
        <p:grpSp>
          <p:nvGrpSpPr>
            <p:cNvPr id="1297" name="Google Shape;1297;p55"/>
            <p:cNvGrpSpPr/>
            <p:nvPr/>
          </p:nvGrpSpPr>
          <p:grpSpPr>
            <a:xfrm>
              <a:off x="4525719" y="3791798"/>
              <a:ext cx="4701887" cy="566358"/>
              <a:chOff x="4442713" y="2509863"/>
              <a:chExt cx="4701887" cy="566358"/>
            </a:xfrm>
          </p:grpSpPr>
          <p:sp>
            <p:nvSpPr>
              <p:cNvPr id="1298" name="Google Shape;1298;p55"/>
              <p:cNvSpPr/>
              <p:nvPr/>
            </p:nvSpPr>
            <p:spPr>
              <a:xfrm>
                <a:off x="4442713" y="2509863"/>
                <a:ext cx="4701887" cy="56635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55"/>
              <p:cNvSpPr/>
              <p:nvPr/>
            </p:nvSpPr>
            <p:spPr>
              <a:xfrm>
                <a:off x="4473082" y="2544046"/>
                <a:ext cx="4355680" cy="492443"/>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chemeClr val="accent5"/>
                    </a:solidFill>
                    <a:latin typeface="Arial"/>
                    <a:ea typeface="Arial"/>
                    <a:cs typeface="Arial"/>
                    <a:sym typeface="Arial"/>
                  </a:rPr>
                  <a:t>tf.keras.layers.MaxPool2D and tf.keras.layers.AvgPool2D</a:t>
                </a:r>
                <a:endParaRPr/>
              </a:p>
              <a:p>
                <a:pPr indent="0" lvl="1" marL="0" marR="0" rtl="0" algn="l">
                  <a:spcBef>
                    <a:spcPts val="0"/>
                  </a:spcBef>
                  <a:spcAft>
                    <a:spcPts val="0"/>
                  </a:spcAft>
                  <a:buNone/>
                </a:pPr>
                <a:r>
                  <a:rPr b="0" i="0" lang="en-US" sz="1300" u="none" cap="none" strike="noStrike">
                    <a:solidFill>
                      <a:schemeClr val="dk1"/>
                    </a:solidFill>
                    <a:latin typeface="Arial"/>
                    <a:ea typeface="Arial"/>
                    <a:cs typeface="Arial"/>
                    <a:sym typeface="Arial"/>
                  </a:rPr>
                  <a:t>: các lớp lấy mẫu phụ (maxpooling và meanpooling)</a:t>
                </a:r>
                <a:endParaRPr/>
              </a:p>
            </p:txBody>
          </p:sp>
        </p:grpSp>
        <p:cxnSp>
          <p:nvCxnSpPr>
            <p:cNvPr id="1300" name="Google Shape;1300;p55"/>
            <p:cNvCxnSpPr>
              <a:stCxn id="1298" idx="1"/>
            </p:cNvCxnSpPr>
            <p:nvPr/>
          </p:nvCxnSpPr>
          <p:spPr>
            <a:xfrm rot="10800000">
              <a:off x="4240119" y="4072277"/>
              <a:ext cx="285600" cy="2700"/>
            </a:xfrm>
            <a:prstGeom prst="straightConnector1">
              <a:avLst/>
            </a:prstGeom>
            <a:noFill/>
            <a:ln cap="flat" cmpd="sng" w="9525">
              <a:solidFill>
                <a:schemeClr val="dk1"/>
              </a:solidFill>
              <a:prstDash val="solid"/>
              <a:miter lim="800000"/>
              <a:headEnd len="sm" w="sm" type="none"/>
              <a:tailEnd len="med" w="med" type="triangle"/>
            </a:ln>
          </p:spPr>
        </p:cxnSp>
      </p:grpSp>
      <p:grpSp>
        <p:nvGrpSpPr>
          <p:cNvPr id="1301" name="Google Shape;1301;p55"/>
          <p:cNvGrpSpPr/>
          <p:nvPr/>
        </p:nvGrpSpPr>
        <p:grpSpPr>
          <a:xfrm>
            <a:off x="3787368" y="5563474"/>
            <a:ext cx="4997503" cy="570626"/>
            <a:chOff x="4237723" y="3768938"/>
            <a:chExt cx="4997503" cy="570626"/>
          </a:xfrm>
        </p:grpSpPr>
        <p:grpSp>
          <p:nvGrpSpPr>
            <p:cNvPr id="1302" name="Google Shape;1302;p55"/>
            <p:cNvGrpSpPr/>
            <p:nvPr/>
          </p:nvGrpSpPr>
          <p:grpSpPr>
            <a:xfrm>
              <a:off x="4533228" y="3768938"/>
              <a:ext cx="4701998" cy="570626"/>
              <a:chOff x="4450222" y="2487003"/>
              <a:chExt cx="4701998" cy="570626"/>
            </a:xfrm>
          </p:grpSpPr>
          <p:sp>
            <p:nvSpPr>
              <p:cNvPr id="1303" name="Google Shape;1303;p55"/>
              <p:cNvSpPr/>
              <p:nvPr/>
            </p:nvSpPr>
            <p:spPr>
              <a:xfrm>
                <a:off x="4450333" y="2487003"/>
                <a:ext cx="4701887" cy="570626"/>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4" name="Google Shape;1304;p55"/>
              <p:cNvSpPr/>
              <p:nvPr/>
            </p:nvSpPr>
            <p:spPr>
              <a:xfrm>
                <a:off x="4450222" y="2521186"/>
                <a:ext cx="3259226" cy="492443"/>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accent5"/>
                    </a:solidFill>
                    <a:latin typeface="Arial"/>
                    <a:ea typeface="Arial"/>
                    <a:cs typeface="Arial"/>
                    <a:sym typeface="Arial"/>
                  </a:rPr>
                  <a:t>tf.keras.layers.Dropout</a:t>
                </a:r>
                <a:endParaRPr b="0" i="0" sz="1300" u="none" cap="none" strike="noStrike">
                  <a:solidFill>
                    <a:schemeClr val="accent5"/>
                  </a:solidFill>
                  <a:latin typeface="Arial"/>
                  <a:ea typeface="Arial"/>
                  <a:cs typeface="Arial"/>
                  <a:sym typeface="Arial"/>
                </a:endParaRPr>
              </a:p>
              <a:p>
                <a:pPr indent="0" lvl="1" marL="0" marR="0" rtl="0" algn="l">
                  <a:spcBef>
                    <a:spcPts val="0"/>
                  </a:spcBef>
                  <a:spcAft>
                    <a:spcPts val="0"/>
                  </a:spcAft>
                  <a:buNone/>
                </a:pPr>
                <a:r>
                  <a:rPr b="0" i="0" lang="en-US" sz="1300" u="none" cap="none" strike="noStrike">
                    <a:solidFill>
                      <a:schemeClr val="dk1"/>
                    </a:solidFill>
                    <a:latin typeface="Arial"/>
                    <a:ea typeface="Arial"/>
                    <a:cs typeface="Arial"/>
                    <a:sym typeface="Arial"/>
                  </a:rPr>
                  <a:t>    : một lớp thực thi dropout để chuẩn hóa.</a:t>
                </a:r>
                <a:endParaRPr/>
              </a:p>
            </p:txBody>
          </p:sp>
        </p:grpSp>
        <p:cxnSp>
          <p:nvCxnSpPr>
            <p:cNvPr id="1305" name="Google Shape;1305;p55"/>
            <p:cNvCxnSpPr/>
            <p:nvPr/>
          </p:nvCxnSpPr>
          <p:spPr>
            <a:xfrm rot="10800000">
              <a:off x="4237723" y="3945827"/>
              <a:ext cx="302007" cy="1"/>
            </a:xfrm>
            <a:prstGeom prst="straightConnector1">
              <a:avLst/>
            </a:prstGeom>
            <a:noFill/>
            <a:ln cap="flat" cmpd="sng" w="9525">
              <a:solidFill>
                <a:schemeClr val="dk1"/>
              </a:solidFill>
              <a:prstDash val="solid"/>
              <a:miter lim="800000"/>
              <a:headEnd len="sm" w="sm" type="none"/>
              <a:tailEnd len="med" w="med" type="triangle"/>
            </a:ln>
          </p:spPr>
        </p:cxnSp>
      </p:grpSp>
      <p:grpSp>
        <p:nvGrpSpPr>
          <p:cNvPr id="1306" name="Google Shape;1306;p55"/>
          <p:cNvGrpSpPr/>
          <p:nvPr/>
        </p:nvGrpSpPr>
        <p:grpSpPr>
          <a:xfrm>
            <a:off x="3295341" y="3393549"/>
            <a:ext cx="5505587" cy="292388"/>
            <a:chOff x="2927536" y="3294489"/>
            <a:chExt cx="5505587" cy="292388"/>
          </a:xfrm>
        </p:grpSpPr>
        <p:grpSp>
          <p:nvGrpSpPr>
            <p:cNvPr id="1307" name="Google Shape;1307;p55"/>
            <p:cNvGrpSpPr/>
            <p:nvPr/>
          </p:nvGrpSpPr>
          <p:grpSpPr>
            <a:xfrm>
              <a:off x="3731236" y="3294489"/>
              <a:ext cx="4701887" cy="292388"/>
              <a:chOff x="4450333" y="2528806"/>
              <a:chExt cx="4701887" cy="292388"/>
            </a:xfrm>
          </p:grpSpPr>
          <p:sp>
            <p:nvSpPr>
              <p:cNvPr id="1308" name="Google Shape;1308;p55"/>
              <p:cNvSpPr/>
              <p:nvPr/>
            </p:nvSpPr>
            <p:spPr>
              <a:xfrm>
                <a:off x="4450333" y="2531015"/>
                <a:ext cx="4701887" cy="26902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9" name="Google Shape;1309;p55"/>
              <p:cNvSpPr/>
              <p:nvPr/>
            </p:nvSpPr>
            <p:spPr>
              <a:xfrm>
                <a:off x="4511182" y="2528806"/>
                <a:ext cx="3892412" cy="29238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chemeClr val="accent5"/>
                    </a:solidFill>
                    <a:latin typeface="Arial"/>
                    <a:ea typeface="Arial"/>
                    <a:cs typeface="Arial"/>
                    <a:sym typeface="Arial"/>
                  </a:rPr>
                  <a:t>tf.keras.layers.Conv2D</a:t>
                </a:r>
                <a:r>
                  <a:rPr b="0" i="0" lang="en-US" sz="1300" u="none" cap="none" strike="noStrike">
                    <a:solidFill>
                      <a:schemeClr val="dk1"/>
                    </a:solidFill>
                    <a:latin typeface="Arial"/>
                    <a:ea typeface="Arial"/>
                    <a:cs typeface="Arial"/>
                    <a:sym typeface="Arial"/>
                  </a:rPr>
                  <a:t>: một lớp tích chập hai chiều</a:t>
                </a:r>
                <a:endParaRPr b="0" i="0" sz="1300" u="none" cap="none" strike="noStrike">
                  <a:solidFill>
                    <a:schemeClr val="dk1"/>
                  </a:solidFill>
                  <a:latin typeface="Arial"/>
                  <a:ea typeface="Arial"/>
                  <a:cs typeface="Arial"/>
                  <a:sym typeface="Arial"/>
                </a:endParaRPr>
              </a:p>
            </p:txBody>
          </p:sp>
        </p:grpSp>
        <p:cxnSp>
          <p:nvCxnSpPr>
            <p:cNvPr id="1310" name="Google Shape;1310;p55"/>
            <p:cNvCxnSpPr>
              <a:stCxn id="1308" idx="1"/>
            </p:cNvCxnSpPr>
            <p:nvPr/>
          </p:nvCxnSpPr>
          <p:spPr>
            <a:xfrm rot="10800000">
              <a:off x="2927536" y="3431212"/>
              <a:ext cx="803700" cy="0"/>
            </a:xfrm>
            <a:prstGeom prst="straightConnector1">
              <a:avLst/>
            </a:prstGeom>
            <a:no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grpSp>
        <p:nvGrpSpPr>
          <p:cNvPr id="1316" name="Google Shape;1316;p56"/>
          <p:cNvGrpSpPr/>
          <p:nvPr/>
        </p:nvGrpSpPr>
        <p:grpSpPr>
          <a:xfrm>
            <a:off x="450000" y="450000"/>
            <a:ext cx="9018000" cy="276999"/>
            <a:chOff x="450000" y="450000"/>
            <a:chExt cx="9018000" cy="276999"/>
          </a:xfrm>
        </p:grpSpPr>
        <p:sp>
          <p:nvSpPr>
            <p:cNvPr id="1317" name="Google Shape;1317;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18" name="Google Shape;1318;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19" name="Google Shape;1319;p56"/>
          <p:cNvGrpSpPr/>
          <p:nvPr/>
        </p:nvGrpSpPr>
        <p:grpSpPr>
          <a:xfrm>
            <a:off x="559817" y="1428745"/>
            <a:ext cx="8783192" cy="215444"/>
            <a:chOff x="559817" y="2136914"/>
            <a:chExt cx="8783192" cy="215444"/>
          </a:xfrm>
        </p:grpSpPr>
        <p:sp>
          <p:nvSpPr>
            <p:cNvPr id="1320" name="Google Shape;1320;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1414"/>
                </a:solidFill>
                <a:latin typeface="Arial"/>
                <a:ea typeface="Arial"/>
                <a:cs typeface="Arial"/>
                <a:sym typeface="Arial"/>
              </a:endParaRPr>
            </a:p>
          </p:txBody>
        </p:sp>
        <p:sp>
          <p:nvSpPr>
            <p:cNvPr id="1321" name="Google Shape;1321;p5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322" name="Google Shape;1322;p56"/>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Bây giờ bạn đã học về lớp, hãy xây dựng mô hình CNN từ slide trước.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Đoạn mã sau sử dụng lớp Sequential và thêm lớp tích chập và pooling.</a:t>
            </a:r>
            <a:endParaRPr/>
          </a:p>
        </p:txBody>
      </p:sp>
      <p:sp>
        <p:nvSpPr>
          <p:cNvPr id="1323" name="Google Shape;1323;p56"/>
          <p:cNvSpPr/>
          <p:nvPr/>
        </p:nvSpPr>
        <p:spPr>
          <a:xfrm>
            <a:off x="846956" y="2386475"/>
            <a:ext cx="8568952" cy="2381700"/>
          </a:xfrm>
          <a:prstGeom prst="rect">
            <a:avLst/>
          </a:prstGeom>
          <a:solidFill>
            <a:srgbClr val="F2F2F2"/>
          </a:solidFill>
          <a:ln>
            <a:noFill/>
          </a:ln>
        </p:spPr>
        <p:txBody>
          <a:bodyPr anchorCtr="0" anchor="ctr" bIns="45700" lIns="91425" spcFirstLastPara="1" rIns="91425" wrap="square" tIns="45700">
            <a:no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Đã thêm hai lớp tích chập vào mô hình.</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Mỗi lớp chập sử dụng kernel 5x5 và padding ‘same'</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 đã đề cập trước đó, việc sử dụng padding=‘same’ sẽ bảo toàn kích thước hướng không gian của bản đồ đối tượng địa lý (kích thước dọc và ngang)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vào và đầu ra có cùng chiều cao và chiều rộng (số lượng kênh thay đổi tùy thuộc vào số lượng bộ lọc).</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Lớp tổng hợp tối đa có kích thước 2 x2 và sải chân 2 làm giảm kích thước định hướng của không gian xuống một nửa.</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thông strides không được chỉ định trên MaxPool2D, thì nó được khởi tạo với kích thước pooling)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grpSp>
        <p:nvGrpSpPr>
          <p:cNvPr id="1329" name="Google Shape;1329;p57"/>
          <p:cNvGrpSpPr/>
          <p:nvPr/>
        </p:nvGrpSpPr>
        <p:grpSpPr>
          <a:xfrm>
            <a:off x="559817" y="1428745"/>
            <a:ext cx="8783192" cy="215444"/>
            <a:chOff x="559817" y="2136914"/>
            <a:chExt cx="8783192" cy="215444"/>
          </a:xfrm>
        </p:grpSpPr>
        <p:sp>
          <p:nvSpPr>
            <p:cNvPr id="1330" name="Google Shape;1330;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31" name="Google Shape;1331;p5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332" name="Google Shape;1332;p57"/>
          <p:cNvGrpSpPr/>
          <p:nvPr/>
        </p:nvGrpSpPr>
        <p:grpSpPr>
          <a:xfrm>
            <a:off x="450000" y="450000"/>
            <a:ext cx="9018000" cy="276999"/>
            <a:chOff x="450000" y="450000"/>
            <a:chExt cx="9018000" cy="276999"/>
          </a:xfrm>
        </p:grpSpPr>
        <p:sp>
          <p:nvSpPr>
            <p:cNvPr id="1333" name="Google Shape;1333;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34" name="Google Shape;1334;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35" name="Google Shape;1335;p57"/>
          <p:cNvGrpSpPr/>
          <p:nvPr/>
        </p:nvGrpSpPr>
        <p:grpSpPr>
          <a:xfrm>
            <a:off x="558396" y="1793756"/>
            <a:ext cx="8785504" cy="3296404"/>
            <a:chOff x="558396" y="1793756"/>
            <a:chExt cx="8785504" cy="3296404"/>
          </a:xfrm>
        </p:grpSpPr>
        <p:sp>
          <p:nvSpPr>
            <p:cNvPr id="1336" name="Google Shape;1336;p57"/>
            <p:cNvSpPr/>
            <p:nvPr/>
          </p:nvSpPr>
          <p:spPr>
            <a:xfrm>
              <a:off x="558396" y="1793756"/>
              <a:ext cx="8782050" cy="32964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37" name="Google Shape;1337;p57"/>
            <p:cNvGrpSpPr/>
            <p:nvPr/>
          </p:nvGrpSpPr>
          <p:grpSpPr>
            <a:xfrm>
              <a:off x="571593" y="1863492"/>
              <a:ext cx="8772307" cy="3168352"/>
              <a:chOff x="469245" y="1916832"/>
              <a:chExt cx="8064260" cy="2912622"/>
            </a:xfrm>
          </p:grpSpPr>
          <p:pic>
            <p:nvPicPr>
              <p:cNvPr id="1338" name="Google Shape;1338;p57"/>
              <p:cNvPicPr preferRelativeResize="0"/>
              <p:nvPr/>
            </p:nvPicPr>
            <p:blipFill rotWithShape="1">
              <a:blip r:embed="rId3">
                <a:alphaModFix/>
              </a:blip>
              <a:srcRect b="37926" l="0" r="18564" t="0"/>
              <a:stretch/>
            </p:blipFill>
            <p:spPr>
              <a:xfrm>
                <a:off x="469245" y="1916832"/>
                <a:ext cx="8064260" cy="1800200"/>
              </a:xfrm>
              <a:prstGeom prst="rect">
                <a:avLst/>
              </a:prstGeom>
              <a:noFill/>
              <a:ln>
                <a:noFill/>
              </a:ln>
            </p:spPr>
          </p:pic>
          <p:pic>
            <p:nvPicPr>
              <p:cNvPr id="1339" name="Google Shape;1339;p57"/>
              <p:cNvPicPr preferRelativeResize="0"/>
              <p:nvPr/>
            </p:nvPicPr>
            <p:blipFill rotWithShape="1">
              <a:blip r:embed="rId3">
                <a:alphaModFix/>
              </a:blip>
              <a:srcRect b="0" l="0" r="18564" t="62074"/>
              <a:stretch/>
            </p:blipFill>
            <p:spPr>
              <a:xfrm>
                <a:off x="469245" y="3729541"/>
                <a:ext cx="8064260" cy="1099913"/>
              </a:xfrm>
              <a:prstGeom prst="rect">
                <a:avLst/>
              </a:prstGeom>
              <a:noFill/>
              <a:ln>
                <a:noFill/>
              </a:ln>
            </p:spPr>
          </p:pic>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grpSp>
        <p:nvGrpSpPr>
          <p:cNvPr id="1345" name="Google Shape;1345;p58"/>
          <p:cNvGrpSpPr/>
          <p:nvPr/>
        </p:nvGrpSpPr>
        <p:grpSpPr>
          <a:xfrm>
            <a:off x="559817" y="1504945"/>
            <a:ext cx="8783192" cy="215444"/>
            <a:chOff x="559817" y="2136914"/>
            <a:chExt cx="8783192" cy="215444"/>
          </a:xfrm>
        </p:grpSpPr>
        <p:sp>
          <p:nvSpPr>
            <p:cNvPr id="1346" name="Google Shape;1346;p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7" name="Google Shape;1347;p5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348" name="Google Shape;1348;p58"/>
          <p:cNvGrpSpPr/>
          <p:nvPr/>
        </p:nvGrpSpPr>
        <p:grpSpPr>
          <a:xfrm>
            <a:off x="450000" y="450000"/>
            <a:ext cx="9018000" cy="276999"/>
            <a:chOff x="450000" y="450000"/>
            <a:chExt cx="9018000" cy="276999"/>
          </a:xfrm>
        </p:grpSpPr>
        <p:sp>
          <p:nvSpPr>
            <p:cNvPr id="1349" name="Google Shape;1349;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50" name="Google Shape;1350;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351" name="Google Shape;1351;p58"/>
          <p:cNvPicPr preferRelativeResize="0"/>
          <p:nvPr/>
        </p:nvPicPr>
        <p:blipFill rotWithShape="1">
          <a:blip r:embed="rId3">
            <a:alphaModFix/>
          </a:blip>
          <a:srcRect b="0" l="0" r="17997" t="0"/>
          <a:stretch/>
        </p:blipFill>
        <p:spPr>
          <a:xfrm>
            <a:off x="846956" y="3441576"/>
            <a:ext cx="8712970" cy="1684870"/>
          </a:xfrm>
          <a:prstGeom prst="rect">
            <a:avLst/>
          </a:prstGeom>
          <a:noFill/>
          <a:ln cap="flat" cmpd="sng" w="9525">
            <a:solidFill>
              <a:srgbClr val="D8D8D8"/>
            </a:solidFill>
            <a:prstDash val="solid"/>
            <a:round/>
            <a:headEnd len="sm" w="sm" type="none"/>
            <a:tailEnd len="sm" w="sm" type="none"/>
          </a:ln>
        </p:spPr>
      </p:pic>
      <p:sp>
        <p:nvSpPr>
          <p:cNvPr id="1352" name="Google Shape;1352;p58"/>
          <p:cNvSpPr/>
          <p:nvPr/>
        </p:nvSpPr>
        <p:spPr>
          <a:xfrm>
            <a:off x="702940" y="1687511"/>
            <a:ext cx="8632825" cy="165351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giai đoạn này, bạn có thể tính toán kích thước của bản đồ đối tượng theo cách thủ công nhưng sử dụng Keras API sẽ thuận tiện hơn.</a:t>
            </a:r>
            <a:endParaRPr b="0" i="0" sz="1300" u="none" cap="none" strike="noStrike">
              <a:solidFill>
                <a:srgbClr val="262626"/>
              </a:solidFill>
              <a:latin typeface="Arial"/>
              <a:ea typeface="Arial"/>
              <a:cs typeface="Arial"/>
              <a:sym typeface="Arial"/>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Hình dạng đầu ra được tính như để đáp ứng với hình dạng đầu vào được chỉ định bởi một bộ dữ liệu là (16, 7, 7, 64)</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là bản đồ tính năng có 64 kênh, chiều cao và chiều rộng là 7 x 7.</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Thứ nguyên đầu tiên là thứ nguyên lô được chỉ định ngẫu nhiên là 16 tại đây.</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Thay vào đó, nó có thể được chỉ định là None trong input_shape=(None, 28, 28, 1)</a:t>
            </a:r>
            <a:endParaRPr b="0" i="0" sz="1300" u="none" cap="none" strike="noStrike">
              <a:solidFill>
                <a:srgbClr val="262626"/>
              </a:solidFill>
              <a:latin typeface="Arial"/>
              <a:ea typeface="Arial"/>
              <a:cs typeface="Arial"/>
              <a:sym typeface="Arial"/>
            </a:endParaRPr>
          </a:p>
        </p:txBody>
      </p:sp>
      <p:sp>
        <p:nvSpPr>
          <p:cNvPr id="1353" name="Google Shape;1353;p58"/>
          <p:cNvSpPr txBox="1"/>
          <p:nvPr/>
        </p:nvSpPr>
        <p:spPr>
          <a:xfrm>
            <a:off x="603880" y="5006054"/>
            <a:ext cx="8105496" cy="1292221"/>
          </a:xfrm>
          <a:prstGeom prst="rect">
            <a:avLst/>
          </a:prstGeom>
          <a:noFill/>
          <a:ln>
            <a:noFill/>
          </a:ln>
        </p:spPr>
        <p:txBody>
          <a:bodyPr anchorCtr="0" anchor="t" bIns="45700" lIns="91425" spcFirstLastPara="1" rIns="91425" wrap="square" tIns="45700">
            <a:normAutofit/>
          </a:bodyPr>
          <a:lstStyle/>
          <a:p>
            <a:pPr indent="-176212" lvl="2" marL="358775" marR="0" rtl="0" algn="l">
              <a:lnSpc>
                <a:spcPct val="9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Lớp tiếp theo được thêm vào là lớp dày đặc (hoặc lớp được kết nối đầy đủ)</a:t>
            </a:r>
            <a:endParaRPr/>
          </a:p>
          <a:p>
            <a:pPr indent="-176212" lvl="2" marL="358775" marR="0" rtl="0" algn="l">
              <a:lnSpc>
                <a:spcPct val="90000"/>
              </a:lnSpc>
              <a:spcBef>
                <a:spcPts val="11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Cần phải xây dựng bộ phân loại trên lớp tích chập và tổng hợp.</a:t>
            </a:r>
            <a:endParaRPr/>
          </a:p>
          <a:p>
            <a:pPr indent="-176212" lvl="2" marL="358775" marR="0" rtl="0" algn="l">
              <a:lnSpc>
                <a:spcPct val="90000"/>
              </a:lnSpc>
              <a:spcBef>
                <a:spcPts val="11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vào của lớp này là hạng 2, nghĩa là [kích thước lô x số lượng đơn vị đầu vào]</a:t>
            </a:r>
            <a:endParaRPr/>
          </a:p>
          <a:p>
            <a:pPr indent="-176212" lvl="2" marL="358775" marR="0" rtl="0" algn="l">
              <a:lnSpc>
                <a:spcPct val="90000"/>
              </a:lnSpc>
              <a:spcBef>
                <a:spcPts val="11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ra của lớp trước phải được trải theo lớp dày đặc.</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59"/>
          <p:cNvGrpSpPr/>
          <p:nvPr/>
        </p:nvGrpSpPr>
        <p:grpSpPr>
          <a:xfrm>
            <a:off x="450000" y="450000"/>
            <a:ext cx="9018000" cy="276999"/>
            <a:chOff x="450000" y="450000"/>
            <a:chExt cx="9018000" cy="276999"/>
          </a:xfrm>
        </p:grpSpPr>
        <p:sp>
          <p:nvSpPr>
            <p:cNvPr id="1360" name="Google Shape;1360;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61" name="Google Shape;1361;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362" name="Google Shape;1362;p59"/>
          <p:cNvPicPr preferRelativeResize="0"/>
          <p:nvPr/>
        </p:nvPicPr>
        <p:blipFill rotWithShape="1">
          <a:blip r:embed="rId3">
            <a:alphaModFix/>
          </a:blip>
          <a:srcRect b="35743" l="0" r="21988" t="0"/>
          <a:stretch/>
        </p:blipFill>
        <p:spPr>
          <a:xfrm>
            <a:off x="922148" y="2422135"/>
            <a:ext cx="8421753" cy="2031577"/>
          </a:xfrm>
          <a:prstGeom prst="rect">
            <a:avLst/>
          </a:prstGeom>
          <a:noFill/>
          <a:ln cap="flat" cmpd="sng" w="9525">
            <a:solidFill>
              <a:srgbClr val="D8D8D8"/>
            </a:solidFill>
            <a:prstDash val="solid"/>
            <a:round/>
            <a:headEnd len="sm" w="sm" type="none"/>
            <a:tailEnd len="sm" w="sm" type="none"/>
          </a:ln>
        </p:spPr>
      </p:pic>
      <p:sp>
        <p:nvSpPr>
          <p:cNvPr id="1363" name="Google Shape;1363;p59"/>
          <p:cNvSpPr/>
          <p:nvPr/>
        </p:nvSpPr>
        <p:spPr>
          <a:xfrm>
            <a:off x="597245" y="4509120"/>
            <a:ext cx="8928992" cy="1600438"/>
          </a:xfrm>
          <a:prstGeom prst="rect">
            <a:avLst/>
          </a:prstGeom>
          <a:noFill/>
          <a:ln>
            <a:noFill/>
          </a:ln>
        </p:spPr>
        <p:txBody>
          <a:bodyPr anchorCtr="0" anchor="t" bIns="45700" lIns="91425" spcFirstLastPara="1" rIns="91425" wrap="square" tIns="45700">
            <a:spAutoFit/>
          </a:bodyPr>
          <a:lstStyle/>
          <a:p>
            <a:pPr indent="-176212" lvl="2" marL="3587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fc_2, là lớp được kết nối đầy đủ, có mười Bài đầu ra tương ứng với mười nhãn lớp từ tập dữ liệu MNIST.</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Hơn nữa, nó sử dụng chức năng kích hoạt softmax để có được xác suất bao gồm lớp của mẫu đầu vào.</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Tổng xác suất của mỗi mẫu là 1. (một mẫu chỉ thuộc một lớp)</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Tham khảo phần 'các hàm mất mát để phân loại', hàm mất mát nào nên được sử dụng ở đây?</a:t>
            </a:r>
            <a:endParaRPr/>
          </a:p>
          <a:p>
            <a:pPr indent="-176212" lvl="2"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Phân loại nhiều lớp sử dụng nhãn số nguyên (thưa thớt) (không phải nhãn được mã hóa một lần nóng) sử dụng SparseCategoricalCrossentropy.</a:t>
            </a:r>
            <a:endParaRPr b="0" i="0" sz="1300" u="none" cap="none" strike="noStrike">
              <a:solidFill>
                <a:srgbClr val="262626"/>
              </a:solidFill>
              <a:latin typeface="Arial"/>
              <a:ea typeface="Arial"/>
              <a:cs typeface="Arial"/>
              <a:sym typeface="Arial"/>
            </a:endParaRPr>
          </a:p>
        </p:txBody>
      </p:sp>
      <p:grpSp>
        <p:nvGrpSpPr>
          <p:cNvPr id="1364" name="Google Shape;1364;p59"/>
          <p:cNvGrpSpPr/>
          <p:nvPr/>
        </p:nvGrpSpPr>
        <p:grpSpPr>
          <a:xfrm>
            <a:off x="559817" y="1428745"/>
            <a:ext cx="8783192" cy="215444"/>
            <a:chOff x="559817" y="2136914"/>
            <a:chExt cx="8783192" cy="215444"/>
          </a:xfrm>
        </p:grpSpPr>
        <p:sp>
          <p:nvSpPr>
            <p:cNvPr id="1365" name="Google Shape;1365;p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66" name="Google Shape;1366;p5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367" name="Google Shape;1367;p59"/>
          <p:cNvSpPr/>
          <p:nvPr/>
        </p:nvSpPr>
        <p:spPr>
          <a:xfrm>
            <a:off x="702940" y="1700808"/>
            <a:ext cx="8823297"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 bạn có thể thấy từ kết quả của phương thức compute_output_shape, kích thước đầu vào của lớp dày đặc được thiết lập tốt.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thêm hai lớp dày đặc và chèn một lớp dropout giữa hai lớp.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6"/>
          <p:cNvGrpSpPr/>
          <p:nvPr/>
        </p:nvGrpSpPr>
        <p:grpSpPr>
          <a:xfrm>
            <a:off x="559817" y="1428745"/>
            <a:ext cx="8783192" cy="215444"/>
            <a:chOff x="559817" y="2136914"/>
            <a:chExt cx="8783192" cy="215444"/>
          </a:xfrm>
        </p:grpSpPr>
        <p:sp>
          <p:nvSpPr>
            <p:cNvPr id="234" name="Google Shape;234;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 name="Google Shape;235;p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tích chập (CNN):</a:t>
              </a:r>
              <a:endParaRPr sz="1400">
                <a:solidFill>
                  <a:srgbClr val="262626"/>
                </a:solidFill>
                <a:latin typeface="Arial"/>
                <a:ea typeface="Arial"/>
                <a:cs typeface="Arial"/>
                <a:sym typeface="Arial"/>
              </a:endParaRPr>
            </a:p>
          </p:txBody>
        </p:sp>
      </p:grpSp>
      <p:sp>
        <p:nvSpPr>
          <p:cNvPr id="236" name="Google Shape;236;p6"/>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Cũng có nguồn gốc sinh học.</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não bộ, vỏ não thị giác nhận biết một hình ảnh trong các mảng khoanh vùng.</a:t>
            </a:r>
            <a:endParaRPr/>
          </a:p>
        </p:txBody>
      </p:sp>
      <p:grpSp>
        <p:nvGrpSpPr>
          <p:cNvPr id="237" name="Google Shape;237;p6"/>
          <p:cNvGrpSpPr/>
          <p:nvPr/>
        </p:nvGrpSpPr>
        <p:grpSpPr>
          <a:xfrm>
            <a:off x="450000" y="450000"/>
            <a:ext cx="9018000" cy="276999"/>
            <a:chOff x="450000" y="450000"/>
            <a:chExt cx="9018000" cy="276999"/>
          </a:xfrm>
        </p:grpSpPr>
        <p:sp>
          <p:nvSpPr>
            <p:cNvPr id="238" name="Google Shape;238;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239" name="Google Shape;239;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240" name="Google Shape;240;p6"/>
          <p:cNvGrpSpPr/>
          <p:nvPr/>
        </p:nvGrpSpPr>
        <p:grpSpPr>
          <a:xfrm>
            <a:off x="1098177" y="2924944"/>
            <a:ext cx="7858835" cy="2554608"/>
            <a:chOff x="1279004" y="3140968"/>
            <a:chExt cx="7858835" cy="2554608"/>
          </a:xfrm>
        </p:grpSpPr>
        <p:pic>
          <p:nvPicPr>
            <p:cNvPr id="241" name="Google Shape;241;p6"/>
            <p:cNvPicPr preferRelativeResize="0"/>
            <p:nvPr/>
          </p:nvPicPr>
          <p:blipFill rotWithShape="1">
            <a:blip r:embed="rId3">
              <a:alphaModFix/>
            </a:blip>
            <a:srcRect b="0" l="0" r="0" t="0"/>
            <a:stretch/>
          </p:blipFill>
          <p:spPr>
            <a:xfrm>
              <a:off x="5277824" y="3140968"/>
              <a:ext cx="3860015" cy="2554608"/>
            </a:xfrm>
            <a:prstGeom prst="rect">
              <a:avLst/>
            </a:prstGeom>
            <a:noFill/>
            <a:ln>
              <a:noFill/>
            </a:ln>
          </p:spPr>
        </p:pic>
        <p:sp>
          <p:nvSpPr>
            <p:cNvPr id="242" name="Google Shape;242;p6"/>
            <p:cNvSpPr/>
            <p:nvPr/>
          </p:nvSpPr>
          <p:spPr>
            <a:xfrm rot="285966">
              <a:off x="3831961" y="3902650"/>
              <a:ext cx="2942641" cy="800248"/>
            </a:xfrm>
            <a:custGeom>
              <a:rect b="b" l="l" r="r" t="t"/>
              <a:pathLst>
                <a:path extrusionOk="0" h="493761" w="3525632">
                  <a:moveTo>
                    <a:pt x="0" y="222526"/>
                  </a:moveTo>
                  <a:lnTo>
                    <a:pt x="3485615" y="0"/>
                  </a:lnTo>
                  <a:lnTo>
                    <a:pt x="3525632" y="493761"/>
                  </a:lnTo>
                  <a:lnTo>
                    <a:pt x="0" y="222526"/>
                  </a:lnTo>
                  <a:close/>
                </a:path>
              </a:pathLst>
            </a:custGeom>
            <a:gradFill>
              <a:gsLst>
                <a:gs pos="0">
                  <a:srgbClr val="0960E1"/>
                </a:gs>
                <a:gs pos="8000">
                  <a:srgbClr val="0960E1"/>
                </a:gs>
                <a:gs pos="100000">
                  <a:srgbClr val="DDEAF6">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6"/>
            <p:cNvSpPr/>
            <p:nvPr/>
          </p:nvSpPr>
          <p:spPr>
            <a:xfrm>
              <a:off x="3858622" y="3284984"/>
              <a:ext cx="4411056" cy="1280355"/>
            </a:xfrm>
            <a:custGeom>
              <a:rect b="b" l="l" r="r" t="t"/>
              <a:pathLst>
                <a:path extrusionOk="0" h="589323" w="3774036">
                  <a:moveTo>
                    <a:pt x="0" y="336439"/>
                  </a:moveTo>
                  <a:lnTo>
                    <a:pt x="3751039" y="0"/>
                  </a:lnTo>
                  <a:lnTo>
                    <a:pt x="3774036" y="589323"/>
                  </a:lnTo>
                  <a:lnTo>
                    <a:pt x="0" y="336439"/>
                  </a:lnTo>
                  <a:close/>
                </a:path>
              </a:pathLst>
            </a:custGeom>
            <a:gradFill>
              <a:gsLst>
                <a:gs pos="0">
                  <a:srgbClr val="0960E1"/>
                </a:gs>
                <a:gs pos="8000">
                  <a:srgbClr val="0960E1"/>
                </a:gs>
                <a:gs pos="100000">
                  <a:srgbClr val="DDEAF6">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4" name="Google Shape;244;p6"/>
            <p:cNvGrpSpPr/>
            <p:nvPr/>
          </p:nvGrpSpPr>
          <p:grpSpPr>
            <a:xfrm>
              <a:off x="1279004" y="3212976"/>
              <a:ext cx="2589479" cy="1923191"/>
              <a:chOff x="1009071" y="3177168"/>
              <a:chExt cx="3240360" cy="2406597"/>
            </a:xfrm>
          </p:grpSpPr>
          <p:pic>
            <p:nvPicPr>
              <p:cNvPr id="245" name="Google Shape;245;p6"/>
              <p:cNvPicPr preferRelativeResize="0"/>
              <p:nvPr/>
            </p:nvPicPr>
            <p:blipFill rotWithShape="1">
              <a:blip r:embed="rId4">
                <a:alphaModFix/>
              </a:blip>
              <a:srcRect b="0" l="0" r="0" t="0"/>
              <a:stretch/>
            </p:blipFill>
            <p:spPr>
              <a:xfrm>
                <a:off x="1009071" y="3177168"/>
                <a:ext cx="3240360" cy="2406597"/>
              </a:xfrm>
              <a:prstGeom prst="rect">
                <a:avLst/>
              </a:prstGeom>
              <a:noFill/>
              <a:ln>
                <a:noFill/>
              </a:ln>
            </p:spPr>
          </p:pic>
          <p:grpSp>
            <p:nvGrpSpPr>
              <p:cNvPr id="246" name="Google Shape;246;p6"/>
              <p:cNvGrpSpPr/>
              <p:nvPr/>
            </p:nvGrpSpPr>
            <p:grpSpPr>
              <a:xfrm>
                <a:off x="1980361" y="3626238"/>
                <a:ext cx="1832821" cy="812435"/>
                <a:chOff x="1980361" y="5107723"/>
                <a:chExt cx="1832821" cy="812435"/>
              </a:xfrm>
            </p:grpSpPr>
            <p:sp>
              <p:nvSpPr>
                <p:cNvPr id="247" name="Google Shape;247;p6"/>
                <p:cNvSpPr/>
                <p:nvPr/>
              </p:nvSpPr>
              <p:spPr>
                <a:xfrm rot="202527">
                  <a:off x="2295394" y="5152127"/>
                  <a:ext cx="1513714" cy="182982"/>
                </a:xfrm>
                <a:custGeom>
                  <a:rect b="b" l="l" r="r" t="t"/>
                  <a:pathLst>
                    <a:path extrusionOk="0" h="190363" w="1187479">
                      <a:moveTo>
                        <a:pt x="1187479" y="177950"/>
                      </a:moveTo>
                      <a:cubicBezTo>
                        <a:pt x="1040251" y="87958"/>
                        <a:pt x="893023" y="-2034"/>
                        <a:pt x="695110" y="35"/>
                      </a:cubicBezTo>
                      <a:cubicBezTo>
                        <a:pt x="497197" y="2104"/>
                        <a:pt x="248598" y="96233"/>
                        <a:pt x="0" y="190363"/>
                      </a:cubicBezTo>
                    </a:path>
                  </a:pathLst>
                </a:custGeom>
                <a:noFill/>
                <a:ln cap="flat" cmpd="sng" w="12700">
                  <a:solidFill>
                    <a:srgbClr val="EF6425">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6"/>
                <p:cNvSpPr/>
                <p:nvPr/>
              </p:nvSpPr>
              <p:spPr>
                <a:xfrm rot="-10316084">
                  <a:off x="2086516" y="5751746"/>
                  <a:ext cx="1457440" cy="66501"/>
                </a:xfrm>
                <a:custGeom>
                  <a:rect b="b" l="l" r="r" t="t"/>
                  <a:pathLst>
                    <a:path extrusionOk="0" h="190363" w="1187479">
                      <a:moveTo>
                        <a:pt x="1187479" y="177950"/>
                      </a:moveTo>
                      <a:cubicBezTo>
                        <a:pt x="1040251" y="87958"/>
                        <a:pt x="893023" y="-2034"/>
                        <a:pt x="695110" y="35"/>
                      </a:cubicBezTo>
                      <a:cubicBezTo>
                        <a:pt x="497197" y="2104"/>
                        <a:pt x="248598" y="96233"/>
                        <a:pt x="0" y="190363"/>
                      </a:cubicBezTo>
                    </a:path>
                  </a:pathLst>
                </a:custGeom>
                <a:noFill/>
                <a:ln cap="flat" cmpd="sng" w="12700">
                  <a:solidFill>
                    <a:srgbClr val="EF6425">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6"/>
                <p:cNvSpPr/>
                <p:nvPr/>
              </p:nvSpPr>
              <p:spPr>
                <a:xfrm>
                  <a:off x="1980361" y="5482385"/>
                  <a:ext cx="1641831" cy="167450"/>
                </a:xfrm>
                <a:custGeom>
                  <a:rect b="b" l="l" r="r" t="t"/>
                  <a:pathLst>
                    <a:path extrusionOk="0" h="99721" w="1278505">
                      <a:moveTo>
                        <a:pt x="1278505" y="28963"/>
                      </a:moveTo>
                      <a:cubicBezTo>
                        <a:pt x="1060248" y="66545"/>
                        <a:pt x="841992" y="104128"/>
                        <a:pt x="628908" y="99301"/>
                      </a:cubicBezTo>
                      <a:cubicBezTo>
                        <a:pt x="415824" y="94474"/>
                        <a:pt x="207912" y="47237"/>
                        <a:pt x="0" y="0"/>
                      </a:cubicBezTo>
                    </a:path>
                  </a:pathLst>
                </a:custGeom>
                <a:noFill/>
                <a:ln cap="flat" cmpd="sng" w="12700">
                  <a:solidFill>
                    <a:srgbClr val="EF6425">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 name="Google Shape;250;p6"/>
              <p:cNvSpPr/>
              <p:nvPr/>
            </p:nvSpPr>
            <p:spPr>
              <a:xfrm>
                <a:off x="2226722" y="3718036"/>
                <a:ext cx="143664" cy="143664"/>
              </a:xfrm>
              <a:prstGeom prst="ellipse">
                <a:avLst/>
              </a:prstGeom>
              <a:solidFill>
                <a:srgbClr val="EF642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6"/>
              <p:cNvSpPr/>
              <p:nvPr/>
            </p:nvSpPr>
            <p:spPr>
              <a:xfrm>
                <a:off x="1820040" y="3898029"/>
                <a:ext cx="143664" cy="143664"/>
              </a:xfrm>
              <a:prstGeom prst="ellipse">
                <a:avLst/>
              </a:prstGeom>
              <a:solidFill>
                <a:srgbClr val="EF642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6"/>
              <p:cNvSpPr/>
              <p:nvPr/>
            </p:nvSpPr>
            <p:spPr>
              <a:xfrm>
                <a:off x="2000255" y="4078244"/>
                <a:ext cx="143664" cy="143664"/>
              </a:xfrm>
              <a:prstGeom prst="ellipse">
                <a:avLst/>
              </a:prstGeom>
              <a:solidFill>
                <a:srgbClr val="EF642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grpSp>
        <p:nvGrpSpPr>
          <p:cNvPr id="1372" name="Google Shape;1372;p60"/>
          <p:cNvGrpSpPr/>
          <p:nvPr/>
        </p:nvGrpSpPr>
        <p:grpSpPr>
          <a:xfrm>
            <a:off x="450000" y="450000"/>
            <a:ext cx="9018000" cy="276999"/>
            <a:chOff x="450000" y="450000"/>
            <a:chExt cx="9018000" cy="276999"/>
          </a:xfrm>
        </p:grpSpPr>
        <p:sp>
          <p:nvSpPr>
            <p:cNvPr id="1373" name="Google Shape;1373;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74" name="Google Shape;1374;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375" name="Google Shape;1375;p60"/>
          <p:cNvPicPr preferRelativeResize="0"/>
          <p:nvPr/>
        </p:nvPicPr>
        <p:blipFill rotWithShape="1">
          <a:blip r:embed="rId3">
            <a:alphaModFix/>
          </a:blip>
          <a:srcRect b="0" l="0" r="0" t="0"/>
          <a:stretch/>
        </p:blipFill>
        <p:spPr>
          <a:xfrm>
            <a:off x="846956" y="2046269"/>
            <a:ext cx="4896544" cy="1543956"/>
          </a:xfrm>
          <a:prstGeom prst="rect">
            <a:avLst/>
          </a:prstGeom>
          <a:noFill/>
          <a:ln cap="flat" cmpd="sng" w="9525">
            <a:solidFill>
              <a:srgbClr val="D8D8D8"/>
            </a:solidFill>
            <a:prstDash val="solid"/>
            <a:miter lim="800000"/>
            <a:headEnd len="sm" w="sm" type="none"/>
            <a:tailEnd len="sm" w="sm" type="none"/>
          </a:ln>
        </p:spPr>
      </p:pic>
      <p:sp>
        <p:nvSpPr>
          <p:cNvPr id="1376" name="Google Shape;1376;p60"/>
          <p:cNvSpPr/>
          <p:nvPr/>
        </p:nvSpPr>
        <p:spPr>
          <a:xfrm>
            <a:off x="702940" y="3717032"/>
            <a:ext cx="8640069" cy="769441"/>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Model này được huấn luyện bởi phương thức fit().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sử dụng một phương pháp được chuẩn bị tốt cho đào tạo và đánh giá (phương pháp đánh giá () và dự đoán ()), nó sẽ tự động định cấu hình chế độ của lớp bỏ học và kiểm soát thông minh quy mô đầu ra của các đơn vị ẩn.</a:t>
            </a:r>
            <a:endParaRPr b="0" i="0" sz="1300" u="none" cap="none" strike="noStrike">
              <a:solidFill>
                <a:srgbClr val="262626"/>
              </a:solidFill>
              <a:latin typeface="Arial"/>
              <a:ea typeface="Arial"/>
              <a:cs typeface="Arial"/>
              <a:sym typeface="Arial"/>
            </a:endParaRPr>
          </a:p>
        </p:txBody>
      </p:sp>
      <p:grpSp>
        <p:nvGrpSpPr>
          <p:cNvPr id="1377" name="Google Shape;1377;p60"/>
          <p:cNvGrpSpPr/>
          <p:nvPr/>
        </p:nvGrpSpPr>
        <p:grpSpPr>
          <a:xfrm>
            <a:off x="559817" y="1428745"/>
            <a:ext cx="8783192" cy="215444"/>
            <a:chOff x="559817" y="2136914"/>
            <a:chExt cx="8783192" cy="215444"/>
          </a:xfrm>
        </p:grpSpPr>
        <p:sp>
          <p:nvSpPr>
            <p:cNvPr id="1378" name="Google Shape;1378;p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79" name="Google Shape;1379;p6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380" name="Google Shape;1380;p6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Đoạn mã sau triệu tập phương thức build () cho độ trễ thời gian thay đổi, sau đó triệu tập phương thức biên dịch ().</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grpSp>
        <p:nvGrpSpPr>
          <p:cNvPr id="1386" name="Google Shape;1386;p61"/>
          <p:cNvGrpSpPr/>
          <p:nvPr/>
        </p:nvGrpSpPr>
        <p:grpSpPr>
          <a:xfrm>
            <a:off x="559817" y="1428745"/>
            <a:ext cx="8783192" cy="215444"/>
            <a:chOff x="559817" y="2136914"/>
            <a:chExt cx="8783192" cy="215444"/>
          </a:xfrm>
        </p:grpSpPr>
        <p:sp>
          <p:nvSpPr>
            <p:cNvPr id="1387" name="Google Shape;1387;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88" name="Google Shape;1388;p6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389" name="Google Shape;1389;p61"/>
          <p:cNvGrpSpPr/>
          <p:nvPr/>
        </p:nvGrpSpPr>
        <p:grpSpPr>
          <a:xfrm>
            <a:off x="450000" y="450000"/>
            <a:ext cx="9018000" cy="276999"/>
            <a:chOff x="450000" y="450000"/>
            <a:chExt cx="9018000" cy="276999"/>
          </a:xfrm>
        </p:grpSpPr>
        <p:sp>
          <p:nvSpPr>
            <p:cNvPr id="1390" name="Google Shape;1390;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391" name="Google Shape;1391;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92" name="Google Shape;1392;p61"/>
          <p:cNvGrpSpPr/>
          <p:nvPr/>
        </p:nvGrpSpPr>
        <p:grpSpPr>
          <a:xfrm>
            <a:off x="577761" y="2107777"/>
            <a:ext cx="8782050" cy="3600400"/>
            <a:chOff x="577761" y="2107777"/>
            <a:chExt cx="8782050" cy="3600400"/>
          </a:xfrm>
        </p:grpSpPr>
        <p:sp>
          <p:nvSpPr>
            <p:cNvPr id="1393" name="Google Shape;1393;p61"/>
            <p:cNvSpPr/>
            <p:nvPr/>
          </p:nvSpPr>
          <p:spPr>
            <a:xfrm>
              <a:off x="577761" y="2107777"/>
              <a:ext cx="8782050" cy="36004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94" name="Google Shape;1394;p61"/>
            <p:cNvPicPr preferRelativeResize="0"/>
            <p:nvPr/>
          </p:nvPicPr>
          <p:blipFill rotWithShape="1">
            <a:blip r:embed="rId3">
              <a:alphaModFix/>
            </a:blip>
            <a:srcRect b="0" l="0" r="4068" t="0"/>
            <a:stretch/>
          </p:blipFill>
          <p:spPr>
            <a:xfrm>
              <a:off x="632487" y="2177286"/>
              <a:ext cx="8727323" cy="3408174"/>
            </a:xfrm>
            <a:prstGeom prst="rect">
              <a:avLst/>
            </a:prstGeom>
            <a:noFill/>
            <a:ln>
              <a:noFill/>
            </a:ln>
          </p:spPr>
        </p:pic>
      </p:grpSp>
      <p:sp>
        <p:nvSpPr>
          <p:cNvPr id="1395" name="Google Shape;1395;p6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đào tạo mô hình CNN này bằng cách sử dụng bộ dữ liệu xác thực này được tạo để theo dõi các quá trình học tập.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grpSp>
        <p:nvGrpSpPr>
          <p:cNvPr id="1401" name="Google Shape;1401;p62"/>
          <p:cNvGrpSpPr/>
          <p:nvPr/>
        </p:nvGrpSpPr>
        <p:grpSpPr>
          <a:xfrm>
            <a:off x="559817" y="1428745"/>
            <a:ext cx="8783192" cy="215444"/>
            <a:chOff x="559817" y="2136914"/>
            <a:chExt cx="8783192" cy="215444"/>
          </a:xfrm>
        </p:grpSpPr>
        <p:sp>
          <p:nvSpPr>
            <p:cNvPr id="1402" name="Google Shape;1402;p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03" name="Google Shape;1403;p6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404" name="Google Shape;1404;p62"/>
          <p:cNvGrpSpPr/>
          <p:nvPr/>
        </p:nvGrpSpPr>
        <p:grpSpPr>
          <a:xfrm>
            <a:off x="450000" y="450000"/>
            <a:ext cx="9018000" cy="276999"/>
            <a:chOff x="450000" y="450000"/>
            <a:chExt cx="9018000" cy="276999"/>
          </a:xfrm>
        </p:grpSpPr>
        <p:sp>
          <p:nvSpPr>
            <p:cNvPr id="1405" name="Google Shape;1405;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06" name="Google Shape;1406;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407" name="Google Shape;1407;p62"/>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vẽ một đường cong học tập sau giai đoạn đào tạo thứ 20.</a:t>
            </a:r>
            <a:endParaRPr b="0" i="0" sz="1300" u="none" cap="none" strike="noStrike">
              <a:solidFill>
                <a:srgbClr val="262626"/>
              </a:solidFill>
              <a:latin typeface="Arial"/>
              <a:ea typeface="Arial"/>
              <a:cs typeface="Arial"/>
              <a:sym typeface="Arial"/>
            </a:endParaRPr>
          </a:p>
        </p:txBody>
      </p:sp>
      <p:grpSp>
        <p:nvGrpSpPr>
          <p:cNvPr id="1408" name="Google Shape;1408;p62"/>
          <p:cNvGrpSpPr/>
          <p:nvPr/>
        </p:nvGrpSpPr>
        <p:grpSpPr>
          <a:xfrm>
            <a:off x="577761" y="2107777"/>
            <a:ext cx="8782050" cy="3371003"/>
            <a:chOff x="577761" y="2107777"/>
            <a:chExt cx="8782050" cy="3371003"/>
          </a:xfrm>
        </p:grpSpPr>
        <p:sp>
          <p:nvSpPr>
            <p:cNvPr id="1409" name="Google Shape;1409;p62"/>
            <p:cNvSpPr/>
            <p:nvPr/>
          </p:nvSpPr>
          <p:spPr>
            <a:xfrm>
              <a:off x="577761" y="2107777"/>
              <a:ext cx="8782050" cy="33710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10" name="Google Shape;1410;p62"/>
            <p:cNvGrpSpPr/>
            <p:nvPr/>
          </p:nvGrpSpPr>
          <p:grpSpPr>
            <a:xfrm>
              <a:off x="675476" y="2174384"/>
              <a:ext cx="8684334" cy="3225788"/>
              <a:chOff x="675476" y="2174384"/>
              <a:chExt cx="8684334" cy="3225788"/>
            </a:xfrm>
          </p:grpSpPr>
          <p:pic>
            <p:nvPicPr>
              <p:cNvPr id="1411" name="Google Shape;1411;p62"/>
              <p:cNvPicPr preferRelativeResize="0"/>
              <p:nvPr/>
            </p:nvPicPr>
            <p:blipFill rotWithShape="1">
              <a:blip r:embed="rId3">
                <a:alphaModFix/>
              </a:blip>
              <a:srcRect b="0" l="657" r="14288" t="0"/>
              <a:stretch/>
            </p:blipFill>
            <p:spPr>
              <a:xfrm>
                <a:off x="675476" y="2174384"/>
                <a:ext cx="8460526" cy="3225788"/>
              </a:xfrm>
              <a:prstGeom prst="rect">
                <a:avLst/>
              </a:prstGeom>
              <a:noFill/>
              <a:ln>
                <a:noFill/>
              </a:ln>
            </p:spPr>
          </p:pic>
          <p:pic>
            <p:nvPicPr>
              <p:cNvPr id="1412" name="Google Shape;1412;p62"/>
              <p:cNvPicPr preferRelativeResize="0"/>
              <p:nvPr/>
            </p:nvPicPr>
            <p:blipFill rotWithShape="1">
              <a:blip r:embed="rId3">
                <a:alphaModFix/>
              </a:blip>
              <a:srcRect b="0" l="81207" r="14288" t="0"/>
              <a:stretch/>
            </p:blipFill>
            <p:spPr>
              <a:xfrm>
                <a:off x="8911851" y="2174384"/>
                <a:ext cx="447959" cy="3225788"/>
              </a:xfrm>
              <a:prstGeom prst="rect">
                <a:avLst/>
              </a:prstGeom>
              <a:noFill/>
              <a:ln>
                <a:noFill/>
              </a:ln>
            </p:spPr>
          </p:pic>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grpSp>
        <p:nvGrpSpPr>
          <p:cNvPr id="1417" name="Google Shape;1417;p63"/>
          <p:cNvGrpSpPr/>
          <p:nvPr/>
        </p:nvGrpSpPr>
        <p:grpSpPr>
          <a:xfrm>
            <a:off x="450000" y="450000"/>
            <a:ext cx="9018000" cy="276999"/>
            <a:chOff x="450000" y="450000"/>
            <a:chExt cx="9018000" cy="276999"/>
          </a:xfrm>
        </p:grpSpPr>
        <p:sp>
          <p:nvSpPr>
            <p:cNvPr id="1418" name="Google Shape;1418;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19" name="Google Shape;1419;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20" name="Google Shape;1420;p63"/>
          <p:cNvGrpSpPr/>
          <p:nvPr/>
        </p:nvGrpSpPr>
        <p:grpSpPr>
          <a:xfrm>
            <a:off x="559817" y="1428745"/>
            <a:ext cx="8783192" cy="215444"/>
            <a:chOff x="559817" y="2136914"/>
            <a:chExt cx="8783192" cy="215444"/>
          </a:xfrm>
        </p:grpSpPr>
        <p:sp>
          <p:nvSpPr>
            <p:cNvPr id="1421" name="Google Shape;1421;p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22" name="Google Shape;1422;p6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423" name="Google Shape;1423;p6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Mất mát và độ chính xác của tập dữ liệu đào tạo và xác nhận</a:t>
            </a:r>
            <a:endParaRPr b="0" i="0" sz="1300" u="none" cap="none" strike="noStrike">
              <a:solidFill>
                <a:srgbClr val="262626"/>
              </a:solidFill>
              <a:latin typeface="Arial"/>
              <a:ea typeface="Arial"/>
              <a:cs typeface="Arial"/>
              <a:sym typeface="Arial"/>
            </a:endParaRPr>
          </a:p>
        </p:txBody>
      </p:sp>
      <p:grpSp>
        <p:nvGrpSpPr>
          <p:cNvPr id="1424" name="Google Shape;1424;p63"/>
          <p:cNvGrpSpPr/>
          <p:nvPr/>
        </p:nvGrpSpPr>
        <p:grpSpPr>
          <a:xfrm>
            <a:off x="1068338" y="2390408"/>
            <a:ext cx="7902028" cy="2928773"/>
            <a:chOff x="1068338" y="2390408"/>
            <a:chExt cx="7902028" cy="2928773"/>
          </a:xfrm>
        </p:grpSpPr>
        <p:pic>
          <p:nvPicPr>
            <p:cNvPr id="1425" name="Google Shape;1425;p63"/>
            <p:cNvPicPr preferRelativeResize="0"/>
            <p:nvPr/>
          </p:nvPicPr>
          <p:blipFill rotWithShape="1">
            <a:blip r:embed="rId3">
              <a:alphaModFix/>
            </a:blip>
            <a:srcRect b="0" l="0" r="0" t="0"/>
            <a:stretch/>
          </p:blipFill>
          <p:spPr>
            <a:xfrm>
              <a:off x="1068338" y="2390408"/>
              <a:ext cx="7902028" cy="2928773"/>
            </a:xfrm>
            <a:prstGeom prst="rect">
              <a:avLst/>
            </a:prstGeom>
            <a:noFill/>
            <a:ln>
              <a:noFill/>
            </a:ln>
          </p:spPr>
        </p:pic>
        <p:sp>
          <p:nvSpPr>
            <p:cNvPr id="1426" name="Google Shape;1426;p63"/>
            <p:cNvSpPr txBox="1"/>
            <p:nvPr/>
          </p:nvSpPr>
          <p:spPr>
            <a:xfrm rot="-5400000">
              <a:off x="936173" y="3597731"/>
              <a:ext cx="538930" cy="20146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Mất mát</a:t>
              </a:r>
              <a:endParaRPr sz="1400">
                <a:solidFill>
                  <a:schemeClr val="dk1"/>
                </a:solidFill>
                <a:latin typeface="Arial"/>
                <a:ea typeface="Arial"/>
                <a:cs typeface="Arial"/>
                <a:sym typeface="Arial"/>
              </a:endParaRPr>
            </a:p>
          </p:txBody>
        </p:sp>
        <p:sp>
          <p:nvSpPr>
            <p:cNvPr id="1427" name="Google Shape;1427;p63"/>
            <p:cNvSpPr txBox="1"/>
            <p:nvPr/>
          </p:nvSpPr>
          <p:spPr>
            <a:xfrm rot="-5400000">
              <a:off x="4691937" y="3602277"/>
              <a:ext cx="923758" cy="22320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Độ chính xác</a:t>
              </a:r>
              <a:endParaRPr sz="1400">
                <a:solidFill>
                  <a:schemeClr val="dk1"/>
                </a:solidFill>
                <a:latin typeface="Arial"/>
                <a:ea typeface="Arial"/>
                <a:cs typeface="Arial"/>
                <a:sym typeface="Arial"/>
              </a:endParaRPr>
            </a:p>
          </p:txBody>
        </p:sp>
        <p:sp>
          <p:nvSpPr>
            <p:cNvPr id="1428" name="Google Shape;1428;p63"/>
            <p:cNvSpPr txBox="1"/>
            <p:nvPr/>
          </p:nvSpPr>
          <p:spPr>
            <a:xfrm>
              <a:off x="2935188" y="5069951"/>
              <a:ext cx="712275" cy="24923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Epoch</a:t>
              </a:r>
              <a:endParaRPr sz="1400">
                <a:solidFill>
                  <a:schemeClr val="dk1"/>
                </a:solidFill>
                <a:latin typeface="Arial"/>
                <a:ea typeface="Arial"/>
                <a:cs typeface="Arial"/>
                <a:sym typeface="Arial"/>
              </a:endParaRPr>
            </a:p>
          </p:txBody>
        </p:sp>
        <p:sp>
          <p:nvSpPr>
            <p:cNvPr id="1429" name="Google Shape;1429;p63"/>
            <p:cNvSpPr txBox="1"/>
            <p:nvPr/>
          </p:nvSpPr>
          <p:spPr>
            <a:xfrm>
              <a:off x="6895628" y="5069951"/>
              <a:ext cx="712275" cy="24923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Epoch</a:t>
              </a:r>
              <a:endParaRPr sz="1400">
                <a:solidFill>
                  <a:schemeClr val="dk1"/>
                </a:solidFill>
                <a:latin typeface="Arial"/>
                <a:ea typeface="Arial"/>
                <a:cs typeface="Arial"/>
                <a:sym typeface="Arial"/>
              </a:endParaRPr>
            </a:p>
          </p:txBody>
        </p:sp>
        <p:sp>
          <p:nvSpPr>
            <p:cNvPr id="1430" name="Google Shape;1430;p63"/>
            <p:cNvSpPr txBox="1"/>
            <p:nvPr/>
          </p:nvSpPr>
          <p:spPr>
            <a:xfrm>
              <a:off x="3588101" y="2621280"/>
              <a:ext cx="1258219" cy="44196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Train loss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Validation loss</a:t>
              </a:r>
              <a:endParaRPr sz="1400">
                <a:solidFill>
                  <a:schemeClr val="dk1"/>
                </a:solidFill>
                <a:latin typeface="Arial"/>
                <a:ea typeface="Arial"/>
                <a:cs typeface="Arial"/>
                <a:sym typeface="Arial"/>
              </a:endParaRPr>
            </a:p>
          </p:txBody>
        </p:sp>
        <p:sp>
          <p:nvSpPr>
            <p:cNvPr id="1431" name="Google Shape;1431;p63"/>
            <p:cNvSpPr txBox="1"/>
            <p:nvPr/>
          </p:nvSpPr>
          <p:spPr>
            <a:xfrm>
              <a:off x="7556669" y="4284100"/>
              <a:ext cx="1229192" cy="44196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Train acc.</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Validation acc.</a:t>
              </a:r>
              <a:endParaRPr sz="1400">
                <a:solidFill>
                  <a:schemeClr val="dk1"/>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pSp>
        <p:nvGrpSpPr>
          <p:cNvPr id="1437" name="Google Shape;1437;p64"/>
          <p:cNvGrpSpPr/>
          <p:nvPr/>
        </p:nvGrpSpPr>
        <p:grpSpPr>
          <a:xfrm>
            <a:off x="450000" y="450000"/>
            <a:ext cx="9018000" cy="276999"/>
            <a:chOff x="450000" y="450000"/>
            <a:chExt cx="9018000" cy="276999"/>
          </a:xfrm>
        </p:grpSpPr>
        <p:sp>
          <p:nvSpPr>
            <p:cNvPr id="1438" name="Google Shape;1438;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39" name="Google Shape;1439;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40" name="Google Shape;1440;p64"/>
          <p:cNvGrpSpPr/>
          <p:nvPr/>
        </p:nvGrpSpPr>
        <p:grpSpPr>
          <a:xfrm>
            <a:off x="559817" y="1428745"/>
            <a:ext cx="8783192" cy="215444"/>
            <a:chOff x="559817" y="2136914"/>
            <a:chExt cx="8783192" cy="215444"/>
          </a:xfrm>
        </p:grpSpPr>
        <p:sp>
          <p:nvSpPr>
            <p:cNvPr id="1441" name="Google Shape;1441;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2" name="Google Shape;1442;p6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443" name="Google Shape;1443;p64"/>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 bạn đã xem chương trước, bạn sử dụng phương thức .evaluate để đánh giá một mô hình được đào tạo trong tập dữ liệu thử nghiệm</a:t>
            </a:r>
            <a:endParaRPr b="0" i="0" sz="1300" u="none" cap="none" strike="noStrike">
              <a:solidFill>
                <a:srgbClr val="262626"/>
              </a:solidFill>
              <a:latin typeface="Arial"/>
              <a:ea typeface="Arial"/>
              <a:cs typeface="Arial"/>
              <a:sym typeface="Arial"/>
            </a:endParaRPr>
          </a:p>
        </p:txBody>
      </p:sp>
      <p:sp>
        <p:nvSpPr>
          <p:cNvPr id="1444" name="Google Shape;1444;p64"/>
          <p:cNvSpPr/>
          <p:nvPr/>
        </p:nvSpPr>
        <p:spPr>
          <a:xfrm>
            <a:off x="712182" y="3645024"/>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hình CNN này đạt độ chính xác 99,24%</a:t>
            </a:r>
            <a:endParaRPr/>
          </a:p>
        </p:txBody>
      </p:sp>
      <p:grpSp>
        <p:nvGrpSpPr>
          <p:cNvPr id="1445" name="Google Shape;1445;p64"/>
          <p:cNvGrpSpPr/>
          <p:nvPr/>
        </p:nvGrpSpPr>
        <p:grpSpPr>
          <a:xfrm>
            <a:off x="698842" y="2311544"/>
            <a:ext cx="8645058" cy="1261472"/>
            <a:chOff x="698842" y="2311544"/>
            <a:chExt cx="8645058" cy="1261472"/>
          </a:xfrm>
        </p:grpSpPr>
        <p:pic>
          <p:nvPicPr>
            <p:cNvPr id="1446" name="Google Shape;1446;p64"/>
            <p:cNvPicPr preferRelativeResize="0"/>
            <p:nvPr/>
          </p:nvPicPr>
          <p:blipFill rotWithShape="1">
            <a:blip r:embed="rId3">
              <a:alphaModFix/>
            </a:blip>
            <a:srcRect b="0" l="0" r="17762" t="0"/>
            <a:stretch/>
          </p:blipFill>
          <p:spPr>
            <a:xfrm>
              <a:off x="698842" y="2311544"/>
              <a:ext cx="8645058" cy="1261472"/>
            </a:xfrm>
            <a:prstGeom prst="rect">
              <a:avLst/>
            </a:prstGeom>
            <a:noFill/>
            <a:ln cap="flat" cmpd="sng" w="9525">
              <a:solidFill>
                <a:srgbClr val="D8D8D8"/>
              </a:solidFill>
              <a:prstDash val="solid"/>
              <a:round/>
              <a:headEnd len="sm" w="sm" type="none"/>
              <a:tailEnd len="sm" w="sm" type="none"/>
            </a:ln>
          </p:spPr>
        </p:pic>
        <p:sp>
          <p:nvSpPr>
            <p:cNvPr id="1447" name="Google Shape;1447;p64"/>
            <p:cNvSpPr txBox="1"/>
            <p:nvPr/>
          </p:nvSpPr>
          <p:spPr>
            <a:xfrm>
              <a:off x="1999336" y="2636520"/>
              <a:ext cx="4320227" cy="18770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AD3131"/>
                  </a:solidFill>
                  <a:latin typeface="Arial"/>
                  <a:ea typeface="Arial"/>
                  <a:cs typeface="Arial"/>
                  <a:sym typeface="Arial"/>
                </a:rPr>
                <a:t>'\n test accuracy {:.2f}%'</a:t>
              </a:r>
              <a:r>
                <a:rPr lang="en-US" sz="1200">
                  <a:solidFill>
                    <a:schemeClr val="dk1"/>
                  </a:solidFill>
                  <a:latin typeface="Arial"/>
                  <a:ea typeface="Arial"/>
                  <a:cs typeface="Arial"/>
                  <a:sym typeface="Arial"/>
                </a:rPr>
                <a:t>.format(test_results[</a:t>
              </a:r>
              <a:r>
                <a:rPr lang="en-US" sz="1200">
                  <a:solidFill>
                    <a:srgbClr val="58942D"/>
                  </a:solidFill>
                  <a:latin typeface="Arial"/>
                  <a:ea typeface="Arial"/>
                  <a:cs typeface="Arial"/>
                  <a:sym typeface="Arial"/>
                </a:rPr>
                <a:t>1</a:t>
              </a:r>
              <a:r>
                <a:rPr lang="en-US" sz="1200">
                  <a:solidFill>
                    <a:schemeClr val="dk1"/>
                  </a:solidFill>
                  <a:latin typeface="Arial"/>
                  <a:ea typeface="Arial"/>
                  <a:cs typeface="Arial"/>
                  <a:sym typeface="Arial"/>
                </a:rPr>
                <a:t>]</a:t>
              </a:r>
              <a:r>
                <a:rPr lang="en-US" sz="1200">
                  <a:solidFill>
                    <a:srgbClr val="AB1EFF"/>
                  </a:solidFill>
                  <a:latin typeface="Arial"/>
                  <a:ea typeface="Arial"/>
                  <a:cs typeface="Arial"/>
                  <a:sym typeface="Arial"/>
                </a:rPr>
                <a:t>*</a:t>
              </a:r>
              <a:r>
                <a:rPr lang="en-US" sz="1200">
                  <a:solidFill>
                    <a:srgbClr val="58942D"/>
                  </a:solidFill>
                  <a:latin typeface="Arial"/>
                  <a:ea typeface="Arial"/>
                  <a:cs typeface="Arial"/>
                  <a:sym typeface="Arial"/>
                </a:rPr>
                <a:t>100)</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1448" name="Google Shape;1448;p64"/>
            <p:cNvSpPr txBox="1"/>
            <p:nvPr/>
          </p:nvSpPr>
          <p:spPr>
            <a:xfrm>
              <a:off x="1556876" y="3274587"/>
              <a:ext cx="1018684" cy="187701"/>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test accuracy</a:t>
              </a:r>
              <a:endParaRPr sz="1200">
                <a:solidFill>
                  <a:schemeClr val="dk1"/>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grpSp>
        <p:nvGrpSpPr>
          <p:cNvPr id="1454" name="Google Shape;1454;p65"/>
          <p:cNvGrpSpPr/>
          <p:nvPr/>
        </p:nvGrpSpPr>
        <p:grpSpPr>
          <a:xfrm>
            <a:off x="450000" y="450000"/>
            <a:ext cx="9018000" cy="276999"/>
            <a:chOff x="450000" y="450000"/>
            <a:chExt cx="9018000" cy="276999"/>
          </a:xfrm>
        </p:grpSpPr>
        <p:sp>
          <p:nvSpPr>
            <p:cNvPr id="1455" name="Google Shape;1455;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56" name="Google Shape;1456;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pic>
        <p:nvPicPr>
          <p:cNvPr id="1457" name="Google Shape;1457;p65"/>
          <p:cNvPicPr preferRelativeResize="0"/>
          <p:nvPr/>
        </p:nvPicPr>
        <p:blipFill rotWithShape="1">
          <a:blip r:embed="rId3">
            <a:alphaModFix/>
          </a:blip>
          <a:srcRect b="0" l="0" r="14290" t="0"/>
          <a:stretch/>
        </p:blipFill>
        <p:spPr>
          <a:xfrm>
            <a:off x="701892" y="2556318"/>
            <a:ext cx="8563143" cy="3703749"/>
          </a:xfrm>
          <a:prstGeom prst="rect">
            <a:avLst/>
          </a:prstGeom>
          <a:noFill/>
          <a:ln cap="flat" cmpd="sng" w="9525">
            <a:solidFill>
              <a:srgbClr val="D8D8D8"/>
            </a:solidFill>
            <a:prstDash val="solid"/>
            <a:round/>
            <a:headEnd len="sm" w="sm" type="none"/>
            <a:tailEnd len="sm" w="sm" type="none"/>
          </a:ln>
        </p:spPr>
      </p:pic>
      <p:grpSp>
        <p:nvGrpSpPr>
          <p:cNvPr id="1458" name="Google Shape;1458;p65"/>
          <p:cNvGrpSpPr/>
          <p:nvPr/>
        </p:nvGrpSpPr>
        <p:grpSpPr>
          <a:xfrm>
            <a:off x="559817" y="1428745"/>
            <a:ext cx="8783192" cy="215444"/>
            <a:chOff x="559817" y="2136914"/>
            <a:chExt cx="8783192" cy="215444"/>
          </a:xfrm>
        </p:grpSpPr>
        <p:sp>
          <p:nvSpPr>
            <p:cNvPr id="1459" name="Google Shape;1459;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0" name="Google Shape;1460;p6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sp>
        <p:nvSpPr>
          <p:cNvPr id="1461" name="Google Shape;1461;p65"/>
          <p:cNvSpPr/>
          <p:nvPr/>
        </p:nvSpPr>
        <p:spPr>
          <a:xfrm>
            <a:off x="702940" y="1700808"/>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Cuối cùng, sau khi nhận được kết quả dự đoán ở dạng xác suất bao gồm lớp, bạn có thể sửa đổi nhãn dự đoán bằng cách tìm đơn vị xác suất tối đa bằng cách sử dụng hàm tf.argmax.</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thực hiện điều này trên 12 mẫu lô và vẽ biểu đồ đầu vào và nhãn dự đoán.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grpSp>
        <p:nvGrpSpPr>
          <p:cNvPr id="1467" name="Google Shape;1467;p66"/>
          <p:cNvGrpSpPr/>
          <p:nvPr/>
        </p:nvGrpSpPr>
        <p:grpSpPr>
          <a:xfrm>
            <a:off x="559817" y="1428745"/>
            <a:ext cx="8783192" cy="215444"/>
            <a:chOff x="559817" y="2136914"/>
            <a:chExt cx="8783192" cy="215444"/>
          </a:xfrm>
        </p:grpSpPr>
        <p:sp>
          <p:nvSpPr>
            <p:cNvPr id="1468" name="Google Shape;1468;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9" name="Google Shape;1469;p6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470" name="Google Shape;1470;p66"/>
          <p:cNvGrpSpPr/>
          <p:nvPr/>
        </p:nvGrpSpPr>
        <p:grpSpPr>
          <a:xfrm>
            <a:off x="450000" y="450000"/>
            <a:ext cx="9018000" cy="276999"/>
            <a:chOff x="450000" y="450000"/>
            <a:chExt cx="9018000" cy="276999"/>
          </a:xfrm>
        </p:grpSpPr>
        <p:sp>
          <p:nvSpPr>
            <p:cNvPr id="1471" name="Google Shape;1471;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72" name="Google Shape;1472;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73" name="Google Shape;1473;p66"/>
          <p:cNvGrpSpPr/>
          <p:nvPr/>
        </p:nvGrpSpPr>
        <p:grpSpPr>
          <a:xfrm>
            <a:off x="558396" y="1772816"/>
            <a:ext cx="8782050" cy="2727176"/>
            <a:chOff x="558396" y="1844824"/>
            <a:chExt cx="8782050" cy="2727176"/>
          </a:xfrm>
        </p:grpSpPr>
        <p:sp>
          <p:nvSpPr>
            <p:cNvPr id="1474" name="Google Shape;1474;p66"/>
            <p:cNvSpPr/>
            <p:nvPr/>
          </p:nvSpPr>
          <p:spPr>
            <a:xfrm>
              <a:off x="558396" y="1844824"/>
              <a:ext cx="8782050" cy="2727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5" name="Google Shape;1475;p66"/>
            <p:cNvPicPr preferRelativeResize="0"/>
            <p:nvPr/>
          </p:nvPicPr>
          <p:blipFill rotWithShape="1">
            <a:blip r:embed="rId3">
              <a:alphaModFix/>
            </a:blip>
            <a:srcRect b="0" l="0" r="14290" t="0"/>
            <a:stretch/>
          </p:blipFill>
          <p:spPr>
            <a:xfrm>
              <a:off x="712182" y="1947267"/>
              <a:ext cx="8487702" cy="2553514"/>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grpSp>
        <p:nvGrpSpPr>
          <p:cNvPr id="1481" name="Google Shape;1481;p67"/>
          <p:cNvGrpSpPr/>
          <p:nvPr/>
        </p:nvGrpSpPr>
        <p:grpSpPr>
          <a:xfrm>
            <a:off x="559817" y="1428745"/>
            <a:ext cx="8783192" cy="215444"/>
            <a:chOff x="559817" y="2136914"/>
            <a:chExt cx="8783192" cy="215444"/>
          </a:xfrm>
        </p:grpSpPr>
        <p:sp>
          <p:nvSpPr>
            <p:cNvPr id="1482" name="Google Shape;1482;p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83" name="Google Shape;1483;p6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Xây dựng CNN bằng API TensorFlow Keras</a:t>
              </a:r>
              <a:endParaRPr sz="1400">
                <a:solidFill>
                  <a:srgbClr val="262626"/>
                </a:solidFill>
                <a:latin typeface="Arial"/>
                <a:ea typeface="Arial"/>
                <a:cs typeface="Arial"/>
                <a:sym typeface="Arial"/>
              </a:endParaRPr>
            </a:p>
          </p:txBody>
        </p:sp>
      </p:grpSp>
      <p:grpSp>
        <p:nvGrpSpPr>
          <p:cNvPr id="1484" name="Google Shape;1484;p67"/>
          <p:cNvGrpSpPr/>
          <p:nvPr/>
        </p:nvGrpSpPr>
        <p:grpSpPr>
          <a:xfrm>
            <a:off x="450000" y="450000"/>
            <a:ext cx="9018000" cy="276999"/>
            <a:chOff x="450000" y="450000"/>
            <a:chExt cx="9018000" cy="276999"/>
          </a:xfrm>
        </p:grpSpPr>
        <p:sp>
          <p:nvSpPr>
            <p:cNvPr id="1485" name="Google Shape;1485;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Xây dựng Mạng nơ-ron tích hợp bằng TensorFlow</a:t>
              </a:r>
              <a:endParaRPr sz="1800">
                <a:solidFill>
                  <a:schemeClr val="lt1"/>
                </a:solidFill>
                <a:latin typeface="Arial"/>
                <a:ea typeface="Arial"/>
                <a:cs typeface="Arial"/>
                <a:sym typeface="Arial"/>
              </a:endParaRPr>
            </a:p>
          </p:txBody>
        </p:sp>
        <p:sp>
          <p:nvSpPr>
            <p:cNvPr id="1486" name="Google Shape;1486;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87" name="Google Shape;1487;p67"/>
          <p:cNvGrpSpPr/>
          <p:nvPr/>
        </p:nvGrpSpPr>
        <p:grpSpPr>
          <a:xfrm>
            <a:off x="558396" y="1772816"/>
            <a:ext cx="8782050" cy="1507976"/>
            <a:chOff x="558396" y="1844824"/>
            <a:chExt cx="8782050" cy="1507976"/>
          </a:xfrm>
        </p:grpSpPr>
        <p:sp>
          <p:nvSpPr>
            <p:cNvPr id="1488" name="Google Shape;1488;p67"/>
            <p:cNvSpPr/>
            <p:nvPr/>
          </p:nvSpPr>
          <p:spPr>
            <a:xfrm>
              <a:off x="558396" y="1844824"/>
              <a:ext cx="8782050" cy="15079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9" name="Google Shape;1489;p67"/>
            <p:cNvPicPr preferRelativeResize="0"/>
            <p:nvPr/>
          </p:nvPicPr>
          <p:blipFill rotWithShape="1">
            <a:blip r:embed="rId3">
              <a:alphaModFix/>
            </a:blip>
            <a:srcRect b="0" l="0" r="14290" t="0"/>
            <a:stretch/>
          </p:blipFill>
          <p:spPr>
            <a:xfrm>
              <a:off x="605502" y="1908952"/>
              <a:ext cx="8729222" cy="1367648"/>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68"/>
          <p:cNvSpPr/>
          <p:nvPr/>
        </p:nvSpPr>
        <p:spPr>
          <a:xfrm>
            <a:off x="989683" y="3133792"/>
            <a:ext cx="8570241"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Mạng nơ-ron hồi quy (RNN) cho mô hình hóa dữ liệu tuần tự</a:t>
            </a:r>
            <a:endParaRPr b="1" sz="3200">
              <a:solidFill>
                <a:srgbClr val="000000"/>
              </a:solidFill>
              <a:latin typeface="Arial"/>
              <a:ea typeface="Arial"/>
              <a:cs typeface="Arial"/>
              <a:sym typeface="Arial"/>
            </a:endParaRPr>
          </a:p>
        </p:txBody>
      </p:sp>
      <p:sp>
        <p:nvSpPr>
          <p:cNvPr id="1496" name="Google Shape;1496;p6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497" name="Google Shape;1497;p68"/>
          <p:cNvGrpSpPr/>
          <p:nvPr/>
        </p:nvGrpSpPr>
        <p:grpSpPr>
          <a:xfrm>
            <a:off x="1051140" y="4437112"/>
            <a:ext cx="5700472" cy="707780"/>
            <a:chOff x="1051307" y="4065033"/>
            <a:chExt cx="5700472" cy="707780"/>
          </a:xfrm>
        </p:grpSpPr>
        <p:sp>
          <p:nvSpPr>
            <p:cNvPr id="1498" name="Google Shape;1498;p68"/>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Giới thiệu về Mạng nơ-ron hồi quy (RNN)</a:t>
              </a:r>
              <a:endParaRPr sz="1799">
                <a:solidFill>
                  <a:srgbClr val="3F3F3F"/>
                </a:solidFill>
                <a:latin typeface="Arial"/>
                <a:ea typeface="Arial"/>
                <a:cs typeface="Arial"/>
                <a:sym typeface="Arial"/>
              </a:endParaRPr>
            </a:p>
          </p:txBody>
        </p:sp>
        <p:sp>
          <p:nvSpPr>
            <p:cNvPr id="1499" name="Google Shape;1499;p68"/>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500" name="Google Shape;1500;p68"/>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Ô nhớ dài-ngắn hạn</a:t>
              </a:r>
              <a:endParaRPr sz="1799">
                <a:solidFill>
                  <a:srgbClr val="A5A5A5"/>
                </a:solidFill>
                <a:latin typeface="Arial"/>
                <a:ea typeface="Arial"/>
                <a:cs typeface="Arial"/>
                <a:sym typeface="Arial"/>
              </a:endParaRPr>
            </a:p>
          </p:txBody>
        </p:sp>
        <p:sp>
          <p:nvSpPr>
            <p:cNvPr id="1501" name="Google Shape;1501;p6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grpSp>
        <p:nvGrpSpPr>
          <p:cNvPr id="1507" name="Google Shape;1507;p69"/>
          <p:cNvGrpSpPr/>
          <p:nvPr/>
        </p:nvGrpSpPr>
        <p:grpSpPr>
          <a:xfrm>
            <a:off x="450000" y="450000"/>
            <a:ext cx="9018000" cy="276999"/>
            <a:chOff x="450000" y="450000"/>
            <a:chExt cx="9018000" cy="276999"/>
          </a:xfrm>
        </p:grpSpPr>
        <p:sp>
          <p:nvSpPr>
            <p:cNvPr id="1508" name="Google Shape;1508;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509" name="Google Shape;1509;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510" name="Google Shape;1510;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nơ-ron hồi quy (RNN)</a:t>
            </a:r>
            <a:endParaRPr sz="2400">
              <a:solidFill>
                <a:srgbClr val="0C0C0C"/>
              </a:solidFill>
              <a:latin typeface="Arial"/>
              <a:ea typeface="Arial"/>
              <a:cs typeface="Arial"/>
              <a:sym typeface="Arial"/>
            </a:endParaRPr>
          </a:p>
        </p:txBody>
      </p:sp>
      <p:grpSp>
        <p:nvGrpSpPr>
          <p:cNvPr id="1511" name="Google Shape;1511;p69"/>
          <p:cNvGrpSpPr/>
          <p:nvPr/>
        </p:nvGrpSpPr>
        <p:grpSpPr>
          <a:xfrm>
            <a:off x="559817" y="1902381"/>
            <a:ext cx="8783192" cy="215444"/>
            <a:chOff x="559817" y="2136914"/>
            <a:chExt cx="8783192" cy="215444"/>
          </a:xfrm>
        </p:grpSpPr>
        <p:sp>
          <p:nvSpPr>
            <p:cNvPr id="1512" name="Google Shape;1512;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13" name="Google Shape;1513;p6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hồi quy (RNN):</a:t>
              </a:r>
              <a:endParaRPr sz="1400">
                <a:solidFill>
                  <a:srgbClr val="262626"/>
                </a:solidFill>
                <a:latin typeface="Arial"/>
                <a:ea typeface="Arial"/>
                <a:cs typeface="Arial"/>
                <a:sym typeface="Arial"/>
              </a:endParaRPr>
            </a:p>
          </p:txBody>
        </p:sp>
      </p:grpSp>
      <p:sp>
        <p:nvSpPr>
          <p:cNvPr id="1514" name="Google Shape;1514;p69"/>
          <p:cNvSpPr/>
          <p:nvPr/>
        </p:nvSpPr>
        <p:spPr>
          <a:xfrm>
            <a:off x="702940" y="2244605"/>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RNN là một mạng nơ-ron sâu thường được sử dụng với dữ liệu chuỗi.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Chuỗi có trật tự rõ ràng; các bước được sắp xếp theo trình tự thời gian.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Ta cần một mô hình có thể xem xét tự tương quan.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p7"/>
          <p:cNvGrpSpPr/>
          <p:nvPr/>
        </p:nvGrpSpPr>
        <p:grpSpPr>
          <a:xfrm>
            <a:off x="559817" y="1428745"/>
            <a:ext cx="8783192" cy="215444"/>
            <a:chOff x="559817" y="2136914"/>
            <a:chExt cx="8783192" cy="215444"/>
          </a:xfrm>
        </p:grpSpPr>
        <p:sp>
          <p:nvSpPr>
            <p:cNvPr id="259" name="Google Shape;259;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 name="Google Shape;260;p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sp>
        <p:nvSpPr>
          <p:cNvPr id="261" name="Google Shape;261;p7"/>
          <p:cNvSpPr/>
          <p:nvPr/>
        </p:nvSpPr>
        <p:spPr>
          <a:xfrm>
            <a:off x="702940" y="1700808"/>
            <a:ext cx="8632825" cy="355005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62" name="Google Shape;262;p7"/>
          <p:cNvGrpSpPr/>
          <p:nvPr/>
        </p:nvGrpSpPr>
        <p:grpSpPr>
          <a:xfrm>
            <a:off x="450000" y="450000"/>
            <a:ext cx="9018000" cy="276999"/>
            <a:chOff x="450000" y="450000"/>
            <a:chExt cx="9018000" cy="276999"/>
          </a:xfrm>
        </p:grpSpPr>
        <p:sp>
          <p:nvSpPr>
            <p:cNvPr id="263" name="Google Shape;263;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264" name="Google Shape;264;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grpSp>
        <p:nvGrpSpPr>
          <p:cNvPr id="1520" name="Google Shape;1520;p70"/>
          <p:cNvGrpSpPr/>
          <p:nvPr/>
        </p:nvGrpSpPr>
        <p:grpSpPr>
          <a:xfrm>
            <a:off x="559817" y="1428745"/>
            <a:ext cx="8783192" cy="215444"/>
            <a:chOff x="559817" y="2136914"/>
            <a:chExt cx="8783192" cy="215444"/>
          </a:xfrm>
        </p:grpSpPr>
        <p:sp>
          <p:nvSpPr>
            <p:cNvPr id="1521" name="Google Shape;1521;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2" name="Google Shape;1522;p7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hồi quy (RNN):</a:t>
              </a:r>
              <a:endParaRPr sz="1400">
                <a:solidFill>
                  <a:srgbClr val="262626"/>
                </a:solidFill>
                <a:latin typeface="Arial"/>
                <a:ea typeface="Arial"/>
                <a:cs typeface="Arial"/>
                <a:sym typeface="Arial"/>
              </a:endParaRPr>
            </a:p>
          </p:txBody>
        </p:sp>
      </p:grpSp>
      <p:sp>
        <p:nvSpPr>
          <p:cNvPr id="1523" name="Google Shape;1523;p7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về dữ liệu chuỗi:</a:t>
            </a:r>
            <a:endParaRPr/>
          </a:p>
        </p:txBody>
      </p:sp>
      <p:sp>
        <p:nvSpPr>
          <p:cNvPr id="1524" name="Google Shape;1524;p70"/>
          <p:cNvSpPr/>
          <p:nvPr/>
        </p:nvSpPr>
        <p:spPr>
          <a:xfrm>
            <a:off x="6303168" y="2624408"/>
            <a:ext cx="1278731" cy="213360"/>
          </a:xfrm>
          <a:prstGeom prst="rect">
            <a:avLst/>
          </a:prstGeom>
          <a:solidFill>
            <a:srgbClr val="00B05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5" name="Google Shape;1525;p70"/>
          <p:cNvSpPr/>
          <p:nvPr/>
        </p:nvSpPr>
        <p:spPr>
          <a:xfrm>
            <a:off x="5752870" y="2520628"/>
            <a:ext cx="3591155" cy="1418704"/>
          </a:xfrm>
          <a:prstGeom prst="rect">
            <a:avLst/>
          </a:prstGeom>
          <a:noFill/>
          <a:ln>
            <a:noFill/>
          </a:ln>
        </p:spPr>
        <p:txBody>
          <a:bodyPr anchorCtr="0" anchor="t" bIns="72000" lIns="0" spcFirstLastPara="1" rIns="144000" wrap="square" tIns="72000">
            <a:spAutoFit/>
          </a:bodyPr>
          <a:lstStyle/>
          <a:p>
            <a:pPr indent="0" lvl="0" marL="0" marR="0" rtl="0" algn="ctr">
              <a:lnSpc>
                <a:spcPct val="130000"/>
              </a:lnSpc>
              <a:spcBef>
                <a:spcPts val="0"/>
              </a:spcBef>
              <a:spcAft>
                <a:spcPts val="0"/>
              </a:spcAft>
              <a:buNone/>
            </a:pPr>
            <a:r>
              <a:rPr lang="en-US" sz="1300">
                <a:solidFill>
                  <a:srgbClr val="262626"/>
                </a:solidFill>
                <a:latin typeface="Arial"/>
                <a:ea typeface="Arial"/>
                <a:cs typeface="Arial"/>
                <a:sym typeface="Arial"/>
              </a:rPr>
              <a:t>“Học máy là nghiên cứu khoa học về các thuật toán và mô hình thống kê mà hệ thống máy tính sử dụng để thực hiện một tác vụ cụ thể mà không cần có hướng dẫn rõ ràng, thay vào đó sẽ dựa trên các mẫu và suy luận.”</a:t>
            </a:r>
            <a:endParaRPr/>
          </a:p>
        </p:txBody>
      </p:sp>
      <p:cxnSp>
        <p:nvCxnSpPr>
          <p:cNvPr id="1526" name="Google Shape;1526;p70"/>
          <p:cNvCxnSpPr/>
          <p:nvPr/>
        </p:nvCxnSpPr>
        <p:spPr>
          <a:xfrm>
            <a:off x="6372225" y="2531042"/>
            <a:ext cx="1201934" cy="0"/>
          </a:xfrm>
          <a:prstGeom prst="straightConnector1">
            <a:avLst/>
          </a:prstGeom>
          <a:noFill/>
          <a:ln cap="flat" cmpd="sng" w="9525">
            <a:solidFill>
              <a:srgbClr val="FF0000"/>
            </a:solidFill>
            <a:prstDash val="solid"/>
            <a:miter lim="800000"/>
            <a:headEnd len="sm" w="sm" type="none"/>
            <a:tailEnd len="med" w="med" type="stealth"/>
          </a:ln>
        </p:spPr>
      </p:cxnSp>
      <p:sp>
        <p:nvSpPr>
          <p:cNvPr id="1527" name="Google Shape;1527;p70"/>
          <p:cNvSpPr/>
          <p:nvPr/>
        </p:nvSpPr>
        <p:spPr>
          <a:xfrm>
            <a:off x="901700" y="206084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a) Chuỗi thời gian.</a:t>
            </a:r>
            <a:endParaRPr/>
          </a:p>
        </p:txBody>
      </p:sp>
      <p:sp>
        <p:nvSpPr>
          <p:cNvPr id="1528" name="Google Shape;1528;p70"/>
          <p:cNvSpPr/>
          <p:nvPr/>
        </p:nvSpPr>
        <p:spPr>
          <a:xfrm>
            <a:off x="5752871" y="2060848"/>
            <a:ext cx="373504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 Ngôn ngữ tự nhiên viết tay và truyền miệng.</a:t>
            </a:r>
            <a:endParaRPr/>
          </a:p>
        </p:txBody>
      </p:sp>
      <p:pic>
        <p:nvPicPr>
          <p:cNvPr id="1529" name="Google Shape;1529;p70"/>
          <p:cNvPicPr preferRelativeResize="0"/>
          <p:nvPr/>
        </p:nvPicPr>
        <p:blipFill rotWithShape="1">
          <a:blip r:embed="rId3">
            <a:alphaModFix/>
          </a:blip>
          <a:srcRect b="0" l="0" r="0" t="0"/>
          <a:stretch/>
        </p:blipFill>
        <p:spPr>
          <a:xfrm>
            <a:off x="901699" y="2499142"/>
            <a:ext cx="3956867" cy="2226002"/>
          </a:xfrm>
          <a:prstGeom prst="rect">
            <a:avLst/>
          </a:prstGeom>
          <a:noFill/>
          <a:ln>
            <a:noFill/>
          </a:ln>
        </p:spPr>
      </p:pic>
      <p:grpSp>
        <p:nvGrpSpPr>
          <p:cNvPr id="1530" name="Google Shape;1530;p70"/>
          <p:cNvGrpSpPr/>
          <p:nvPr/>
        </p:nvGrpSpPr>
        <p:grpSpPr>
          <a:xfrm>
            <a:off x="450000" y="450000"/>
            <a:ext cx="9018000" cy="276999"/>
            <a:chOff x="450000" y="450000"/>
            <a:chExt cx="9018000" cy="276999"/>
          </a:xfrm>
        </p:grpSpPr>
        <p:sp>
          <p:nvSpPr>
            <p:cNvPr id="1531" name="Google Shape;1531;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532" name="Google Shape;1532;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pSp>
        <p:nvGrpSpPr>
          <p:cNvPr id="1538" name="Google Shape;1538;p71"/>
          <p:cNvGrpSpPr/>
          <p:nvPr/>
        </p:nvGrpSpPr>
        <p:grpSpPr>
          <a:xfrm>
            <a:off x="559817" y="1428745"/>
            <a:ext cx="8783192" cy="215444"/>
            <a:chOff x="559817" y="2136914"/>
            <a:chExt cx="8783192" cy="215444"/>
          </a:xfrm>
        </p:grpSpPr>
        <p:sp>
          <p:nvSpPr>
            <p:cNvPr id="1539" name="Google Shape;1539;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40" name="Google Shape;1540;p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hồi quy (RNN):</a:t>
              </a:r>
              <a:endParaRPr sz="1400">
                <a:solidFill>
                  <a:srgbClr val="262626"/>
                </a:solidFill>
                <a:latin typeface="Arial"/>
                <a:ea typeface="Arial"/>
                <a:cs typeface="Arial"/>
                <a:sym typeface="Arial"/>
              </a:endParaRPr>
            </a:p>
          </p:txBody>
        </p:sp>
      </p:grpSp>
      <p:grpSp>
        <p:nvGrpSpPr>
          <p:cNvPr id="1541" name="Google Shape;1541;p71"/>
          <p:cNvGrpSpPr/>
          <p:nvPr/>
        </p:nvGrpSpPr>
        <p:grpSpPr>
          <a:xfrm>
            <a:off x="450000" y="450000"/>
            <a:ext cx="9018000" cy="276999"/>
            <a:chOff x="450000" y="450000"/>
            <a:chExt cx="9018000" cy="276999"/>
          </a:xfrm>
        </p:grpSpPr>
        <p:sp>
          <p:nvSpPr>
            <p:cNvPr id="1542" name="Google Shape;1542;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543" name="Google Shape;1543;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1544" name="Google Shape;1544;p71"/>
          <p:cNvGrpSpPr/>
          <p:nvPr/>
        </p:nvGrpSpPr>
        <p:grpSpPr>
          <a:xfrm>
            <a:off x="868595" y="1821811"/>
            <a:ext cx="8165636" cy="2982020"/>
            <a:chOff x="11374730" y="1845226"/>
            <a:chExt cx="9616863" cy="3511995"/>
          </a:xfrm>
        </p:grpSpPr>
        <p:grpSp>
          <p:nvGrpSpPr>
            <p:cNvPr id="1545" name="Google Shape;1545;p71"/>
            <p:cNvGrpSpPr/>
            <p:nvPr/>
          </p:nvGrpSpPr>
          <p:grpSpPr>
            <a:xfrm>
              <a:off x="11898258" y="1872329"/>
              <a:ext cx="7549157" cy="3484892"/>
              <a:chOff x="1761896" y="1872329"/>
              <a:chExt cx="7549157" cy="3484892"/>
            </a:xfrm>
          </p:grpSpPr>
          <p:sp>
            <p:nvSpPr>
              <p:cNvPr id="1546" name="Google Shape;1546;p71"/>
              <p:cNvSpPr/>
              <p:nvPr/>
            </p:nvSpPr>
            <p:spPr>
              <a:xfrm>
                <a:off x="4323501" y="2983028"/>
                <a:ext cx="720000" cy="720000"/>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47" name="Google Shape;1547;p71"/>
              <p:cNvCxnSpPr>
                <a:stCxn id="1546" idx="0"/>
              </p:cNvCxnSpPr>
              <p:nvPr/>
            </p:nvCxnSpPr>
            <p:spPr>
              <a:xfrm rot="10800000">
                <a:off x="4683501" y="2264528"/>
                <a:ext cx="0" cy="718500"/>
              </a:xfrm>
              <a:prstGeom prst="straightConnector1">
                <a:avLst/>
              </a:prstGeom>
              <a:noFill/>
              <a:ln cap="flat" cmpd="sng" w="19050">
                <a:solidFill>
                  <a:srgbClr val="3F3F3F"/>
                </a:solidFill>
                <a:prstDash val="solid"/>
                <a:round/>
                <a:headEnd len="sm" w="sm" type="none"/>
                <a:tailEnd len="med" w="med" type="triangle"/>
              </a:ln>
            </p:spPr>
          </p:cxnSp>
          <p:cxnSp>
            <p:nvCxnSpPr>
              <p:cNvPr id="1548" name="Google Shape;1548;p71"/>
              <p:cNvCxnSpPr>
                <a:endCxn id="1546" idx="4"/>
              </p:cNvCxnSpPr>
              <p:nvPr/>
            </p:nvCxnSpPr>
            <p:spPr>
              <a:xfrm rot="10800000">
                <a:off x="4683501" y="3703028"/>
                <a:ext cx="0" cy="713400"/>
              </a:xfrm>
              <a:prstGeom prst="straightConnector1">
                <a:avLst/>
              </a:prstGeom>
              <a:noFill/>
              <a:ln cap="flat" cmpd="sng" w="19050">
                <a:solidFill>
                  <a:srgbClr val="3F3F3F"/>
                </a:solidFill>
                <a:prstDash val="solid"/>
                <a:round/>
                <a:headEnd len="sm" w="sm" type="none"/>
                <a:tailEnd len="med" w="med" type="triangle"/>
              </a:ln>
            </p:spPr>
          </p:cxnSp>
          <p:sp>
            <p:nvSpPr>
              <p:cNvPr id="1549" name="Google Shape;1549;p71"/>
              <p:cNvSpPr txBox="1"/>
              <p:nvPr/>
            </p:nvSpPr>
            <p:spPr>
              <a:xfrm>
                <a:off x="4050154" y="4416414"/>
                <a:ext cx="1258506" cy="33836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50" name="Google Shape;1550;p71"/>
              <p:cNvSpPr txBox="1"/>
              <p:nvPr/>
            </p:nvSpPr>
            <p:spPr>
              <a:xfrm>
                <a:off x="3970714" y="1872329"/>
                <a:ext cx="1417386" cy="38410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51" name="Google Shape;1551;p71"/>
              <p:cNvCxnSpPr>
                <a:stCxn id="1546" idx="0"/>
              </p:cNvCxnSpPr>
              <p:nvPr/>
            </p:nvCxnSpPr>
            <p:spPr>
              <a:xfrm flipH="1" rot="-5400000">
                <a:off x="5076801" y="2589728"/>
                <a:ext cx="552600" cy="1339200"/>
              </a:xfrm>
              <a:prstGeom prst="curvedConnector5">
                <a:avLst>
                  <a:gd fmla="val -41373" name="adj1"/>
                  <a:gd fmla="val -698648" name="adj2"/>
                  <a:gd fmla="val 141373" name="adj3"/>
                </a:avLst>
              </a:prstGeom>
              <a:noFill/>
              <a:ln cap="flat" cmpd="sng" w="12700">
                <a:solidFill>
                  <a:srgbClr val="3F3F3F"/>
                </a:solidFill>
                <a:prstDash val="solid"/>
                <a:round/>
                <a:headEnd len="sm" w="sm" type="none"/>
                <a:tailEnd len="med" w="med" type="triangle"/>
              </a:ln>
            </p:spPr>
          </p:cxnSp>
          <p:sp>
            <p:nvSpPr>
              <p:cNvPr id="1552" name="Google Shape;1552;p71"/>
              <p:cNvSpPr txBox="1"/>
              <p:nvPr/>
            </p:nvSpPr>
            <p:spPr>
              <a:xfrm>
                <a:off x="1761896" y="5103488"/>
                <a:ext cx="1597800" cy="2537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time</a:t>
                </a:r>
                <a:endParaRPr sz="1400">
                  <a:solidFill>
                    <a:srgbClr val="3F3F3F"/>
                  </a:solidFill>
                  <a:latin typeface="Arial"/>
                  <a:ea typeface="Arial"/>
                  <a:cs typeface="Arial"/>
                  <a:sym typeface="Arial"/>
                </a:endParaRPr>
              </a:p>
            </p:txBody>
          </p:sp>
          <p:sp>
            <p:nvSpPr>
              <p:cNvPr id="1553" name="Google Shape;1553;p71"/>
              <p:cNvSpPr/>
              <p:nvPr/>
            </p:nvSpPr>
            <p:spPr>
              <a:xfrm>
                <a:off x="5965641" y="2983508"/>
                <a:ext cx="720000" cy="720000"/>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54" name="Google Shape;1554;p71"/>
              <p:cNvCxnSpPr>
                <a:stCxn id="1553" idx="0"/>
              </p:cNvCxnSpPr>
              <p:nvPr/>
            </p:nvCxnSpPr>
            <p:spPr>
              <a:xfrm rot="10800000">
                <a:off x="6325641" y="2265008"/>
                <a:ext cx="0" cy="718500"/>
              </a:xfrm>
              <a:prstGeom prst="straightConnector1">
                <a:avLst/>
              </a:prstGeom>
              <a:noFill/>
              <a:ln cap="flat" cmpd="sng" w="19050">
                <a:solidFill>
                  <a:srgbClr val="3F3F3F"/>
                </a:solidFill>
                <a:prstDash val="solid"/>
                <a:round/>
                <a:headEnd len="sm" w="sm" type="none"/>
                <a:tailEnd len="med" w="med" type="triangle"/>
              </a:ln>
            </p:spPr>
          </p:cxnSp>
          <p:cxnSp>
            <p:nvCxnSpPr>
              <p:cNvPr id="1555" name="Google Shape;1555;p71"/>
              <p:cNvCxnSpPr>
                <a:endCxn id="1553" idx="4"/>
              </p:cNvCxnSpPr>
              <p:nvPr/>
            </p:nvCxnSpPr>
            <p:spPr>
              <a:xfrm rot="10800000">
                <a:off x="6325641" y="3703508"/>
                <a:ext cx="0" cy="712800"/>
              </a:xfrm>
              <a:prstGeom prst="straightConnector1">
                <a:avLst/>
              </a:prstGeom>
              <a:noFill/>
              <a:ln cap="flat" cmpd="sng" w="19050">
                <a:solidFill>
                  <a:srgbClr val="3F3F3F"/>
                </a:solidFill>
                <a:prstDash val="solid"/>
                <a:round/>
                <a:headEnd len="sm" w="sm" type="none"/>
                <a:tailEnd len="med" w="med" type="triangle"/>
              </a:ln>
            </p:spPr>
          </p:cxnSp>
          <p:sp>
            <p:nvSpPr>
              <p:cNvPr id="1556" name="Google Shape;1556;p71"/>
              <p:cNvSpPr txBox="1"/>
              <p:nvPr/>
            </p:nvSpPr>
            <p:spPr>
              <a:xfrm>
                <a:off x="5692294" y="4416414"/>
                <a:ext cx="1258506" cy="33836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57" name="Google Shape;1557;p71"/>
              <p:cNvSpPr txBox="1"/>
              <p:nvPr/>
            </p:nvSpPr>
            <p:spPr>
              <a:xfrm>
                <a:off x="5612853" y="1872329"/>
                <a:ext cx="1417386" cy="38410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58" name="Google Shape;1558;p71"/>
              <p:cNvCxnSpPr>
                <a:stCxn id="1553" idx="0"/>
              </p:cNvCxnSpPr>
              <p:nvPr/>
            </p:nvCxnSpPr>
            <p:spPr>
              <a:xfrm flipH="1" rot="-5400000">
                <a:off x="6718941" y="2590208"/>
                <a:ext cx="552600" cy="1339200"/>
              </a:xfrm>
              <a:prstGeom prst="curvedConnector5">
                <a:avLst>
                  <a:gd fmla="val -41373" name="adj1"/>
                  <a:gd fmla="val -698648" name="adj2"/>
                  <a:gd fmla="val 141373" name="adj3"/>
                </a:avLst>
              </a:prstGeom>
              <a:noFill/>
              <a:ln cap="flat" cmpd="sng" w="12700">
                <a:solidFill>
                  <a:srgbClr val="3F3F3F"/>
                </a:solidFill>
                <a:prstDash val="solid"/>
                <a:round/>
                <a:headEnd len="sm" w="sm" type="none"/>
                <a:tailEnd len="med" w="med" type="triangle"/>
              </a:ln>
            </p:spPr>
          </p:cxnSp>
          <p:sp>
            <p:nvSpPr>
              <p:cNvPr id="1559" name="Google Shape;1559;p71"/>
              <p:cNvSpPr/>
              <p:nvPr/>
            </p:nvSpPr>
            <p:spPr>
              <a:xfrm>
                <a:off x="7615841" y="2983027"/>
                <a:ext cx="720000" cy="720000"/>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60" name="Google Shape;1560;p71"/>
              <p:cNvCxnSpPr>
                <a:stCxn id="1559" idx="0"/>
              </p:cNvCxnSpPr>
              <p:nvPr/>
            </p:nvCxnSpPr>
            <p:spPr>
              <a:xfrm rot="10800000">
                <a:off x="7975841" y="2264527"/>
                <a:ext cx="0" cy="718500"/>
              </a:xfrm>
              <a:prstGeom prst="straightConnector1">
                <a:avLst/>
              </a:prstGeom>
              <a:noFill/>
              <a:ln cap="flat" cmpd="sng" w="19050">
                <a:solidFill>
                  <a:srgbClr val="3F3F3F"/>
                </a:solidFill>
                <a:prstDash val="solid"/>
                <a:round/>
                <a:headEnd len="sm" w="sm" type="none"/>
                <a:tailEnd len="med" w="med" type="triangle"/>
              </a:ln>
            </p:spPr>
          </p:cxnSp>
          <p:cxnSp>
            <p:nvCxnSpPr>
              <p:cNvPr id="1561" name="Google Shape;1561;p71"/>
              <p:cNvCxnSpPr>
                <a:endCxn id="1559" idx="4"/>
              </p:cNvCxnSpPr>
              <p:nvPr/>
            </p:nvCxnSpPr>
            <p:spPr>
              <a:xfrm rot="10800000">
                <a:off x="7975841" y="3703027"/>
                <a:ext cx="0" cy="713400"/>
              </a:xfrm>
              <a:prstGeom prst="straightConnector1">
                <a:avLst/>
              </a:prstGeom>
              <a:noFill/>
              <a:ln cap="flat" cmpd="sng" w="19050">
                <a:solidFill>
                  <a:schemeClr val="dk1"/>
                </a:solidFill>
                <a:prstDash val="solid"/>
                <a:round/>
                <a:headEnd len="sm" w="sm" type="none"/>
                <a:tailEnd len="med" w="med" type="triangle"/>
              </a:ln>
            </p:spPr>
          </p:cxnSp>
          <p:sp>
            <p:nvSpPr>
              <p:cNvPr id="1562" name="Google Shape;1562;p71"/>
              <p:cNvSpPr txBox="1"/>
              <p:nvPr/>
            </p:nvSpPr>
            <p:spPr>
              <a:xfrm>
                <a:off x="7342494" y="4416414"/>
                <a:ext cx="1258506" cy="33836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63" name="Google Shape;1563;p71"/>
              <p:cNvSpPr txBox="1"/>
              <p:nvPr/>
            </p:nvSpPr>
            <p:spPr>
              <a:xfrm>
                <a:off x="7263054" y="1872329"/>
                <a:ext cx="1417386" cy="38410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64" name="Google Shape;1564;p71"/>
              <p:cNvCxnSpPr/>
              <p:nvPr/>
            </p:nvCxnSpPr>
            <p:spPr>
              <a:xfrm flipH="1" rot="-5400000">
                <a:off x="8365133" y="2566238"/>
                <a:ext cx="552534" cy="1339306"/>
              </a:xfrm>
              <a:prstGeom prst="curvedConnector5">
                <a:avLst>
                  <a:gd fmla="val -41373" name="adj1"/>
                  <a:gd fmla="val -698648" name="adj2"/>
                  <a:gd fmla="val 141373" name="adj3"/>
                </a:avLst>
              </a:prstGeom>
              <a:noFill/>
              <a:ln cap="flat" cmpd="sng" w="25400">
                <a:solidFill>
                  <a:schemeClr val="dk1">
                    <a:alpha val="20000"/>
                  </a:schemeClr>
                </a:solidFill>
                <a:prstDash val="solid"/>
                <a:round/>
                <a:headEnd len="sm" w="sm" type="none"/>
                <a:tailEnd len="med" w="med" type="triangle"/>
              </a:ln>
            </p:spPr>
          </p:cxnSp>
          <p:cxnSp>
            <p:nvCxnSpPr>
              <p:cNvPr id="1565" name="Google Shape;1565;p71"/>
              <p:cNvCxnSpPr/>
              <p:nvPr/>
            </p:nvCxnSpPr>
            <p:spPr>
              <a:xfrm flipH="1" rot="-5400000">
                <a:off x="3418349" y="2589641"/>
                <a:ext cx="552534" cy="1339306"/>
              </a:xfrm>
              <a:prstGeom prst="curvedConnector5">
                <a:avLst>
                  <a:gd fmla="val -41373" name="adj1"/>
                  <a:gd fmla="val -698648" name="adj2"/>
                  <a:gd fmla="val 141373" name="adj3"/>
                </a:avLst>
              </a:prstGeom>
              <a:noFill/>
              <a:ln cap="flat" cmpd="sng" w="25400">
                <a:solidFill>
                  <a:schemeClr val="dk1">
                    <a:alpha val="20000"/>
                  </a:schemeClr>
                </a:solidFill>
                <a:prstDash val="solid"/>
                <a:round/>
                <a:headEnd len="sm" w="sm" type="none"/>
                <a:tailEnd len="med" w="med" type="triangle"/>
              </a:ln>
            </p:spPr>
          </p:cxnSp>
        </p:grpSp>
        <p:grpSp>
          <p:nvGrpSpPr>
            <p:cNvPr id="1566" name="Google Shape;1566;p71"/>
            <p:cNvGrpSpPr/>
            <p:nvPr/>
          </p:nvGrpSpPr>
          <p:grpSpPr>
            <a:xfrm>
              <a:off x="19586678" y="4342320"/>
              <a:ext cx="1315063" cy="507467"/>
              <a:chOff x="9405256" y="4411694"/>
              <a:chExt cx="1315063" cy="507467"/>
            </a:xfrm>
          </p:grpSpPr>
          <p:cxnSp>
            <p:nvCxnSpPr>
              <p:cNvPr id="1567" name="Google Shape;1567;p71"/>
              <p:cNvCxnSpPr/>
              <p:nvPr/>
            </p:nvCxnSpPr>
            <p:spPr>
              <a:xfrm rot="10800000">
                <a:off x="9405256" y="4654731"/>
                <a:ext cx="540000" cy="0"/>
              </a:xfrm>
              <a:prstGeom prst="straightConnector1">
                <a:avLst/>
              </a:prstGeom>
              <a:noFill/>
              <a:ln cap="flat" cmpd="sng" w="12700">
                <a:solidFill>
                  <a:srgbClr val="0070C0"/>
                </a:solidFill>
                <a:prstDash val="solid"/>
                <a:miter lim="800000"/>
                <a:headEnd len="sm" w="sm" type="none"/>
                <a:tailEnd len="med" w="med" type="triangle"/>
              </a:ln>
            </p:spPr>
          </p:cxnSp>
          <p:sp>
            <p:nvSpPr>
              <p:cNvPr id="1568" name="Google Shape;1568;p71"/>
              <p:cNvSpPr txBox="1"/>
              <p:nvPr/>
            </p:nvSpPr>
            <p:spPr>
              <a:xfrm>
                <a:off x="9945257" y="4411694"/>
                <a:ext cx="775062" cy="50746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Dữ liệu nhập</a:t>
                </a:r>
                <a:endParaRPr sz="1400">
                  <a:solidFill>
                    <a:srgbClr val="193EB0"/>
                  </a:solidFill>
                  <a:latin typeface="Arial"/>
                  <a:ea typeface="Arial"/>
                  <a:cs typeface="Arial"/>
                  <a:sym typeface="Arial"/>
                </a:endParaRPr>
              </a:p>
            </p:txBody>
          </p:sp>
        </p:grpSp>
        <p:grpSp>
          <p:nvGrpSpPr>
            <p:cNvPr id="1569" name="Google Shape;1569;p71"/>
            <p:cNvGrpSpPr/>
            <p:nvPr/>
          </p:nvGrpSpPr>
          <p:grpSpPr>
            <a:xfrm>
              <a:off x="19586677" y="1845226"/>
              <a:ext cx="1404916" cy="507467"/>
              <a:chOff x="9405256" y="4400997"/>
              <a:chExt cx="1404916" cy="507467"/>
            </a:xfrm>
          </p:grpSpPr>
          <p:cxnSp>
            <p:nvCxnSpPr>
              <p:cNvPr id="1570" name="Google Shape;1570;p71"/>
              <p:cNvCxnSpPr/>
              <p:nvPr/>
            </p:nvCxnSpPr>
            <p:spPr>
              <a:xfrm rot="10800000">
                <a:off x="9405256" y="4654731"/>
                <a:ext cx="540000" cy="0"/>
              </a:xfrm>
              <a:prstGeom prst="straightConnector1">
                <a:avLst/>
              </a:prstGeom>
              <a:noFill/>
              <a:ln cap="flat" cmpd="sng" w="12700">
                <a:solidFill>
                  <a:srgbClr val="FF0000"/>
                </a:solidFill>
                <a:prstDash val="solid"/>
                <a:miter lim="800000"/>
                <a:headEnd len="sm" w="sm" type="none"/>
                <a:tailEnd len="med" w="med" type="triangle"/>
              </a:ln>
            </p:spPr>
          </p:cxnSp>
          <p:sp>
            <p:nvSpPr>
              <p:cNvPr id="1571" name="Google Shape;1571;p71"/>
              <p:cNvSpPr txBox="1"/>
              <p:nvPr/>
            </p:nvSpPr>
            <p:spPr>
              <a:xfrm>
                <a:off x="9945256" y="4400997"/>
                <a:ext cx="864916" cy="50746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Dữ liệu xuất</a:t>
                </a:r>
                <a:endParaRPr sz="1400">
                  <a:solidFill>
                    <a:srgbClr val="FF0000"/>
                  </a:solidFill>
                  <a:latin typeface="Arial"/>
                  <a:ea typeface="Arial"/>
                  <a:cs typeface="Arial"/>
                  <a:sym typeface="Arial"/>
                </a:endParaRPr>
              </a:p>
            </p:txBody>
          </p:sp>
        </p:grpSp>
        <p:grpSp>
          <p:nvGrpSpPr>
            <p:cNvPr id="1572" name="Google Shape;1572;p71"/>
            <p:cNvGrpSpPr/>
            <p:nvPr/>
          </p:nvGrpSpPr>
          <p:grpSpPr>
            <a:xfrm>
              <a:off x="11374730" y="3225434"/>
              <a:ext cx="1400320" cy="253734"/>
              <a:chOff x="1044646" y="3302964"/>
              <a:chExt cx="1400320" cy="253734"/>
            </a:xfrm>
          </p:grpSpPr>
          <p:cxnSp>
            <p:nvCxnSpPr>
              <p:cNvPr id="1573" name="Google Shape;1573;p71"/>
              <p:cNvCxnSpPr/>
              <p:nvPr/>
            </p:nvCxnSpPr>
            <p:spPr>
              <a:xfrm rot="10800000">
                <a:off x="1904966" y="3429000"/>
                <a:ext cx="540000" cy="0"/>
              </a:xfrm>
              <a:prstGeom prst="straightConnector1">
                <a:avLst/>
              </a:prstGeom>
              <a:noFill/>
              <a:ln cap="flat" cmpd="sng" w="12700">
                <a:solidFill>
                  <a:srgbClr val="7030A0"/>
                </a:solidFill>
                <a:prstDash val="solid"/>
                <a:miter lim="800000"/>
                <a:headEnd len="med" w="med" type="triangle"/>
                <a:tailEnd len="sm" w="sm" type="none"/>
              </a:ln>
            </p:spPr>
          </p:cxnSp>
          <p:sp>
            <p:nvSpPr>
              <p:cNvPr id="1574" name="Google Shape;1574;p71"/>
              <p:cNvSpPr txBox="1"/>
              <p:nvPr/>
            </p:nvSpPr>
            <p:spPr>
              <a:xfrm>
                <a:off x="1044646" y="3302964"/>
                <a:ext cx="864916" cy="25373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7030A0"/>
                    </a:solidFill>
                    <a:latin typeface="Arial"/>
                    <a:ea typeface="Arial"/>
                    <a:cs typeface="Arial"/>
                    <a:sym typeface="Arial"/>
                  </a:rPr>
                  <a:t>Ẩn</a:t>
                </a:r>
                <a:endParaRPr sz="1400">
                  <a:solidFill>
                    <a:srgbClr val="7030A0"/>
                  </a:solidFill>
                  <a:latin typeface="Arial"/>
                  <a:ea typeface="Arial"/>
                  <a:cs typeface="Arial"/>
                  <a:sym typeface="Arial"/>
                </a:endParaRPr>
              </a:p>
            </p:txBody>
          </p:sp>
        </p:grpSp>
        <p:sp>
          <p:nvSpPr>
            <p:cNvPr id="1575" name="Google Shape;1575;p71"/>
            <p:cNvSpPr txBox="1"/>
            <p:nvPr/>
          </p:nvSpPr>
          <p:spPr>
            <a:xfrm>
              <a:off x="15179862" y="2455750"/>
              <a:ext cx="864098" cy="38410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76" name="Google Shape;1576;p71"/>
            <p:cNvSpPr txBox="1"/>
            <p:nvPr/>
          </p:nvSpPr>
          <p:spPr>
            <a:xfrm>
              <a:off x="16719946" y="2456016"/>
              <a:ext cx="864098" cy="38410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77" name="Google Shape;1577;p71"/>
            <p:cNvSpPr txBox="1"/>
            <p:nvPr/>
          </p:nvSpPr>
          <p:spPr>
            <a:xfrm>
              <a:off x="18500857" y="2456018"/>
              <a:ext cx="864098" cy="38410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78" name="Google Shape;1578;p71"/>
            <p:cNvSpPr txBox="1"/>
            <p:nvPr/>
          </p:nvSpPr>
          <p:spPr>
            <a:xfrm>
              <a:off x="13520883" y="2455751"/>
              <a:ext cx="864098" cy="38410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579" name="Google Shape;1579;p71"/>
          <p:cNvSpPr/>
          <p:nvPr/>
        </p:nvSpPr>
        <p:spPr>
          <a:xfrm>
            <a:off x="2328208" y="4576641"/>
            <a:ext cx="5196465" cy="285852"/>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0" name="Google Shape;1580;p71"/>
          <p:cNvGrpSpPr/>
          <p:nvPr/>
        </p:nvGrpSpPr>
        <p:grpSpPr>
          <a:xfrm>
            <a:off x="560708" y="5157772"/>
            <a:ext cx="8783192" cy="215444"/>
            <a:chOff x="559817" y="2136914"/>
            <a:chExt cx="8783192" cy="215444"/>
          </a:xfrm>
        </p:grpSpPr>
        <p:sp>
          <p:nvSpPr>
            <p:cNvPr id="1581" name="Google Shape;1581;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82" name="Google Shape;1582;p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Tại mỗi bước thời gian, có hai dữ liệu nhập: từ bước trước đó và từ bên ngoài.</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grpSp>
        <p:nvGrpSpPr>
          <p:cNvPr id="1588" name="Google Shape;1588;p72"/>
          <p:cNvGrpSpPr/>
          <p:nvPr/>
        </p:nvGrpSpPr>
        <p:grpSpPr>
          <a:xfrm>
            <a:off x="559817" y="1428745"/>
            <a:ext cx="8783192" cy="215444"/>
            <a:chOff x="559817" y="2136914"/>
            <a:chExt cx="8783192" cy="215444"/>
          </a:xfrm>
        </p:grpSpPr>
        <p:sp>
          <p:nvSpPr>
            <p:cNvPr id="1589" name="Google Shape;1589;p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0" name="Google Shape;1590;p7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nơ-ron hồi quy (RNN):</a:t>
              </a:r>
              <a:endParaRPr sz="1400">
                <a:solidFill>
                  <a:srgbClr val="262626"/>
                </a:solidFill>
                <a:latin typeface="Arial"/>
                <a:ea typeface="Arial"/>
                <a:cs typeface="Arial"/>
                <a:sym typeface="Arial"/>
              </a:endParaRPr>
            </a:p>
          </p:txBody>
        </p:sp>
      </p:grpSp>
      <p:grpSp>
        <p:nvGrpSpPr>
          <p:cNvPr id="1591" name="Google Shape;1591;p72"/>
          <p:cNvGrpSpPr/>
          <p:nvPr/>
        </p:nvGrpSpPr>
        <p:grpSpPr>
          <a:xfrm>
            <a:off x="450000" y="450000"/>
            <a:ext cx="9018000" cy="276999"/>
            <a:chOff x="450000" y="450000"/>
            <a:chExt cx="9018000" cy="276999"/>
          </a:xfrm>
        </p:grpSpPr>
        <p:sp>
          <p:nvSpPr>
            <p:cNvPr id="1592" name="Google Shape;1592;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593" name="Google Shape;1593;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1594" name="Google Shape;1594;p72"/>
          <p:cNvGrpSpPr/>
          <p:nvPr/>
        </p:nvGrpSpPr>
        <p:grpSpPr>
          <a:xfrm>
            <a:off x="560708" y="5157772"/>
            <a:ext cx="8783192" cy="215444"/>
            <a:chOff x="559817" y="2136914"/>
            <a:chExt cx="8783192" cy="215444"/>
          </a:xfrm>
        </p:grpSpPr>
        <p:sp>
          <p:nvSpPr>
            <p:cNvPr id="1595" name="Google Shape;1595;p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6" name="Google Shape;1596;p7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Ở mỗi bước thời gian, có thể có một tầng với vài nút.</a:t>
              </a:r>
              <a:endParaRPr/>
            </a:p>
          </p:txBody>
        </p:sp>
      </p:grpSp>
      <p:sp>
        <p:nvSpPr>
          <p:cNvPr id="1597" name="Google Shape;1597;p72"/>
          <p:cNvSpPr/>
          <p:nvPr/>
        </p:nvSpPr>
        <p:spPr>
          <a:xfrm>
            <a:off x="3788346" y="2396989"/>
            <a:ext cx="1228206" cy="1533255"/>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72"/>
          <p:cNvSpPr/>
          <p:nvPr/>
        </p:nvSpPr>
        <p:spPr>
          <a:xfrm>
            <a:off x="5172184" y="2396988"/>
            <a:ext cx="1228206" cy="1533255"/>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72"/>
          <p:cNvSpPr/>
          <p:nvPr/>
        </p:nvSpPr>
        <p:spPr>
          <a:xfrm>
            <a:off x="6595114" y="2398940"/>
            <a:ext cx="1228206" cy="1533255"/>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2700">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72"/>
          <p:cNvSpPr/>
          <p:nvPr/>
        </p:nvSpPr>
        <p:spPr>
          <a:xfrm>
            <a:off x="2448894" y="2392875"/>
            <a:ext cx="1228206" cy="1533255"/>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2700">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01" name="Google Shape;1601;p72"/>
          <p:cNvCxnSpPr/>
          <p:nvPr/>
        </p:nvCxnSpPr>
        <p:spPr>
          <a:xfrm rot="10800000">
            <a:off x="3790367" y="2177879"/>
            <a:ext cx="0" cy="610035"/>
          </a:xfrm>
          <a:prstGeom prst="straightConnector1">
            <a:avLst/>
          </a:prstGeom>
          <a:noFill/>
          <a:ln cap="flat" cmpd="sng" w="19050">
            <a:solidFill>
              <a:srgbClr val="3F3F3F"/>
            </a:solidFill>
            <a:prstDash val="solid"/>
            <a:round/>
            <a:headEnd len="sm" w="sm" type="none"/>
            <a:tailEnd len="med" w="med" type="triangle"/>
          </a:ln>
        </p:spPr>
      </p:cxnSp>
      <p:cxnSp>
        <p:nvCxnSpPr>
          <p:cNvPr id="1602" name="Google Shape;1602;p72"/>
          <p:cNvCxnSpPr>
            <a:stCxn id="1603" idx="0"/>
          </p:cNvCxnSpPr>
          <p:nvPr/>
        </p:nvCxnSpPr>
        <p:spPr>
          <a:xfrm rot="10800000">
            <a:off x="3790366" y="3399296"/>
            <a:ext cx="0" cy="605700"/>
          </a:xfrm>
          <a:prstGeom prst="straightConnector1">
            <a:avLst/>
          </a:prstGeom>
          <a:noFill/>
          <a:ln cap="flat" cmpd="sng" w="19050">
            <a:solidFill>
              <a:srgbClr val="3F3F3F"/>
            </a:solidFill>
            <a:prstDash val="solid"/>
            <a:round/>
            <a:headEnd len="sm" w="sm" type="none"/>
            <a:tailEnd len="med" w="med" type="triangle"/>
          </a:ln>
        </p:spPr>
      </p:cxnSp>
      <p:sp>
        <p:nvSpPr>
          <p:cNvPr id="1603" name="Google Shape;1603;p72"/>
          <p:cNvSpPr txBox="1"/>
          <p:nvPr/>
        </p:nvSpPr>
        <p:spPr>
          <a:xfrm>
            <a:off x="3256070" y="4004996"/>
            <a:ext cx="1068592" cy="28730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04" name="Google Shape;1604;p72"/>
          <p:cNvSpPr txBox="1"/>
          <p:nvPr/>
        </p:nvSpPr>
        <p:spPr>
          <a:xfrm>
            <a:off x="3188618" y="1844824"/>
            <a:ext cx="1203496" cy="32613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05" name="Google Shape;1605;p72"/>
          <p:cNvSpPr txBox="1"/>
          <p:nvPr/>
        </p:nvSpPr>
        <p:spPr>
          <a:xfrm>
            <a:off x="1313120" y="4588387"/>
            <a:ext cx="135668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Thời gian</a:t>
            </a:r>
            <a:endParaRPr sz="1400">
              <a:solidFill>
                <a:srgbClr val="3F3F3F"/>
              </a:solidFill>
              <a:latin typeface="Arial"/>
              <a:ea typeface="Arial"/>
              <a:cs typeface="Arial"/>
              <a:sym typeface="Arial"/>
            </a:endParaRPr>
          </a:p>
        </p:txBody>
      </p:sp>
      <p:cxnSp>
        <p:nvCxnSpPr>
          <p:cNvPr id="1606" name="Google Shape;1606;p72"/>
          <p:cNvCxnSpPr/>
          <p:nvPr/>
        </p:nvCxnSpPr>
        <p:spPr>
          <a:xfrm rot="10800000">
            <a:off x="5184701" y="2178287"/>
            <a:ext cx="0" cy="610035"/>
          </a:xfrm>
          <a:prstGeom prst="straightConnector1">
            <a:avLst/>
          </a:prstGeom>
          <a:noFill/>
          <a:ln cap="flat" cmpd="sng" w="19050">
            <a:solidFill>
              <a:srgbClr val="3F3F3F"/>
            </a:solidFill>
            <a:prstDash val="solid"/>
            <a:round/>
            <a:headEnd len="sm" w="sm" type="none"/>
            <a:tailEnd len="med" w="med" type="triangle"/>
          </a:ln>
        </p:spPr>
      </p:cxnSp>
      <p:cxnSp>
        <p:nvCxnSpPr>
          <p:cNvPr id="1607" name="Google Shape;1607;p72"/>
          <p:cNvCxnSpPr>
            <a:stCxn id="1608" idx="0"/>
          </p:cNvCxnSpPr>
          <p:nvPr/>
        </p:nvCxnSpPr>
        <p:spPr>
          <a:xfrm rot="10800000">
            <a:off x="5184700" y="3399596"/>
            <a:ext cx="0" cy="605400"/>
          </a:xfrm>
          <a:prstGeom prst="straightConnector1">
            <a:avLst/>
          </a:prstGeom>
          <a:noFill/>
          <a:ln cap="flat" cmpd="sng" w="19050">
            <a:solidFill>
              <a:srgbClr val="3F3F3F"/>
            </a:solidFill>
            <a:prstDash val="solid"/>
            <a:round/>
            <a:headEnd len="sm" w="sm" type="none"/>
            <a:tailEnd len="med" w="med" type="triangle"/>
          </a:ln>
        </p:spPr>
      </p:cxnSp>
      <p:sp>
        <p:nvSpPr>
          <p:cNvPr id="1608" name="Google Shape;1608;p72"/>
          <p:cNvSpPr txBox="1"/>
          <p:nvPr/>
        </p:nvSpPr>
        <p:spPr>
          <a:xfrm>
            <a:off x="4650404" y="4004996"/>
            <a:ext cx="1068592" cy="28730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09" name="Google Shape;1609;p72"/>
          <p:cNvSpPr txBox="1"/>
          <p:nvPr/>
        </p:nvSpPr>
        <p:spPr>
          <a:xfrm>
            <a:off x="4582951" y="1844824"/>
            <a:ext cx="1203496" cy="32613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10" name="Google Shape;1610;p72"/>
          <p:cNvCxnSpPr/>
          <p:nvPr/>
        </p:nvCxnSpPr>
        <p:spPr>
          <a:xfrm rot="10800000">
            <a:off x="6585879" y="2177878"/>
            <a:ext cx="0" cy="610035"/>
          </a:xfrm>
          <a:prstGeom prst="straightConnector1">
            <a:avLst/>
          </a:prstGeom>
          <a:noFill/>
          <a:ln cap="flat" cmpd="sng" w="19050">
            <a:solidFill>
              <a:srgbClr val="3F3F3F"/>
            </a:solidFill>
            <a:prstDash val="solid"/>
            <a:round/>
            <a:headEnd len="sm" w="sm" type="none"/>
            <a:tailEnd len="med" w="med" type="triangle"/>
          </a:ln>
        </p:spPr>
      </p:cxnSp>
      <p:cxnSp>
        <p:nvCxnSpPr>
          <p:cNvPr id="1611" name="Google Shape;1611;p72"/>
          <p:cNvCxnSpPr>
            <a:stCxn id="1612" idx="0"/>
          </p:cNvCxnSpPr>
          <p:nvPr/>
        </p:nvCxnSpPr>
        <p:spPr>
          <a:xfrm rot="10800000">
            <a:off x="6585877" y="3399296"/>
            <a:ext cx="0" cy="605700"/>
          </a:xfrm>
          <a:prstGeom prst="straightConnector1">
            <a:avLst/>
          </a:prstGeom>
          <a:noFill/>
          <a:ln cap="flat" cmpd="sng" w="19050">
            <a:solidFill>
              <a:srgbClr val="3F3F3F"/>
            </a:solidFill>
            <a:prstDash val="solid"/>
            <a:round/>
            <a:headEnd len="sm" w="sm" type="none"/>
            <a:tailEnd len="med" w="med" type="triangle"/>
          </a:ln>
        </p:spPr>
      </p:cxnSp>
      <p:sp>
        <p:nvSpPr>
          <p:cNvPr id="1612" name="Google Shape;1612;p72"/>
          <p:cNvSpPr txBox="1"/>
          <p:nvPr/>
        </p:nvSpPr>
        <p:spPr>
          <a:xfrm>
            <a:off x="6051581" y="4004996"/>
            <a:ext cx="1068592" cy="28730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613" name="Google Shape;1613;p72"/>
          <p:cNvGrpSpPr/>
          <p:nvPr/>
        </p:nvGrpSpPr>
        <p:grpSpPr>
          <a:xfrm>
            <a:off x="7841324" y="3942082"/>
            <a:ext cx="1116614" cy="430887"/>
            <a:chOff x="9405256" y="4411694"/>
            <a:chExt cx="1315063" cy="507467"/>
          </a:xfrm>
        </p:grpSpPr>
        <p:cxnSp>
          <p:nvCxnSpPr>
            <p:cNvPr id="1614" name="Google Shape;1614;p72"/>
            <p:cNvCxnSpPr/>
            <p:nvPr/>
          </p:nvCxnSpPr>
          <p:spPr>
            <a:xfrm rot="10800000">
              <a:off x="9405256" y="4654731"/>
              <a:ext cx="540000" cy="0"/>
            </a:xfrm>
            <a:prstGeom prst="straightConnector1">
              <a:avLst/>
            </a:prstGeom>
            <a:noFill/>
            <a:ln cap="flat" cmpd="sng" w="12700">
              <a:solidFill>
                <a:srgbClr val="0070C0"/>
              </a:solidFill>
              <a:prstDash val="solid"/>
              <a:miter lim="800000"/>
              <a:headEnd len="sm" w="sm" type="none"/>
              <a:tailEnd len="med" w="med" type="triangle"/>
            </a:ln>
          </p:spPr>
        </p:cxnSp>
        <p:sp>
          <p:nvSpPr>
            <p:cNvPr id="1615" name="Google Shape;1615;p72"/>
            <p:cNvSpPr txBox="1"/>
            <p:nvPr/>
          </p:nvSpPr>
          <p:spPr>
            <a:xfrm>
              <a:off x="9945257" y="4411694"/>
              <a:ext cx="775062" cy="50746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Dữ liệu nhập</a:t>
              </a:r>
              <a:endParaRPr sz="1400">
                <a:solidFill>
                  <a:srgbClr val="193EB0"/>
                </a:solidFill>
                <a:latin typeface="Arial"/>
                <a:ea typeface="Arial"/>
                <a:cs typeface="Arial"/>
                <a:sym typeface="Arial"/>
              </a:endParaRPr>
            </a:p>
          </p:txBody>
        </p:sp>
      </p:grpSp>
      <p:grpSp>
        <p:nvGrpSpPr>
          <p:cNvPr id="1616" name="Google Shape;1616;p72"/>
          <p:cNvGrpSpPr/>
          <p:nvPr/>
        </p:nvGrpSpPr>
        <p:grpSpPr>
          <a:xfrm>
            <a:off x="7841323" y="1821803"/>
            <a:ext cx="1192908" cy="430887"/>
            <a:chOff x="9405256" y="4400997"/>
            <a:chExt cx="1404916" cy="507467"/>
          </a:xfrm>
        </p:grpSpPr>
        <p:cxnSp>
          <p:nvCxnSpPr>
            <p:cNvPr id="1617" name="Google Shape;1617;p72"/>
            <p:cNvCxnSpPr/>
            <p:nvPr/>
          </p:nvCxnSpPr>
          <p:spPr>
            <a:xfrm rot="10800000">
              <a:off x="9405256" y="4654731"/>
              <a:ext cx="540000" cy="0"/>
            </a:xfrm>
            <a:prstGeom prst="straightConnector1">
              <a:avLst/>
            </a:prstGeom>
            <a:noFill/>
            <a:ln cap="flat" cmpd="sng" w="12700">
              <a:solidFill>
                <a:srgbClr val="FF0000"/>
              </a:solidFill>
              <a:prstDash val="solid"/>
              <a:miter lim="800000"/>
              <a:headEnd len="sm" w="sm" type="none"/>
              <a:tailEnd len="med" w="med" type="triangle"/>
            </a:ln>
          </p:spPr>
        </p:cxnSp>
        <p:sp>
          <p:nvSpPr>
            <p:cNvPr id="1618" name="Google Shape;1618;p72"/>
            <p:cNvSpPr txBox="1"/>
            <p:nvPr/>
          </p:nvSpPr>
          <p:spPr>
            <a:xfrm>
              <a:off x="9945256" y="4400997"/>
              <a:ext cx="864916" cy="50746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Dữ liệu xuất</a:t>
              </a:r>
              <a:endParaRPr sz="1400">
                <a:solidFill>
                  <a:srgbClr val="FF0000"/>
                </a:solidFill>
                <a:latin typeface="Arial"/>
                <a:ea typeface="Arial"/>
                <a:cs typeface="Arial"/>
                <a:sym typeface="Arial"/>
              </a:endParaRPr>
            </a:p>
          </p:txBody>
        </p:sp>
      </p:grpSp>
      <p:grpSp>
        <p:nvGrpSpPr>
          <p:cNvPr id="1619" name="Google Shape;1619;p72"/>
          <p:cNvGrpSpPr/>
          <p:nvPr/>
        </p:nvGrpSpPr>
        <p:grpSpPr>
          <a:xfrm>
            <a:off x="868595" y="2993740"/>
            <a:ext cx="1189006" cy="215444"/>
            <a:chOff x="1044646" y="3302964"/>
            <a:chExt cx="1400320" cy="253734"/>
          </a:xfrm>
        </p:grpSpPr>
        <p:cxnSp>
          <p:nvCxnSpPr>
            <p:cNvPr id="1620" name="Google Shape;1620;p72"/>
            <p:cNvCxnSpPr/>
            <p:nvPr/>
          </p:nvCxnSpPr>
          <p:spPr>
            <a:xfrm rot="10800000">
              <a:off x="1904966" y="3429000"/>
              <a:ext cx="540000" cy="0"/>
            </a:xfrm>
            <a:prstGeom prst="straightConnector1">
              <a:avLst/>
            </a:prstGeom>
            <a:noFill/>
            <a:ln cap="flat" cmpd="sng" w="12700">
              <a:solidFill>
                <a:srgbClr val="7030A0"/>
              </a:solidFill>
              <a:prstDash val="solid"/>
              <a:miter lim="800000"/>
              <a:headEnd len="med" w="med" type="triangle"/>
              <a:tailEnd len="sm" w="sm" type="none"/>
            </a:ln>
          </p:spPr>
        </p:cxnSp>
        <p:sp>
          <p:nvSpPr>
            <p:cNvPr id="1621" name="Google Shape;1621;p72"/>
            <p:cNvSpPr txBox="1"/>
            <p:nvPr/>
          </p:nvSpPr>
          <p:spPr>
            <a:xfrm>
              <a:off x="1044646" y="3302964"/>
              <a:ext cx="864916" cy="25373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7030A0"/>
                  </a:solidFill>
                  <a:latin typeface="Arial"/>
                  <a:ea typeface="Arial"/>
                  <a:cs typeface="Arial"/>
                  <a:sym typeface="Arial"/>
                </a:rPr>
                <a:t>Ẩn</a:t>
              </a:r>
              <a:endParaRPr sz="1400">
                <a:solidFill>
                  <a:srgbClr val="7030A0"/>
                </a:solidFill>
                <a:latin typeface="Arial"/>
                <a:ea typeface="Arial"/>
                <a:cs typeface="Arial"/>
                <a:sym typeface="Arial"/>
              </a:endParaRPr>
            </a:p>
          </p:txBody>
        </p:sp>
      </p:grpSp>
      <p:sp>
        <p:nvSpPr>
          <p:cNvPr id="1622" name="Google Shape;1622;p72"/>
          <p:cNvSpPr txBox="1"/>
          <p:nvPr/>
        </p:nvSpPr>
        <p:spPr>
          <a:xfrm>
            <a:off x="4153222" y="2340204"/>
            <a:ext cx="733702" cy="32613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3" name="Google Shape;1623;p72"/>
          <p:cNvSpPr txBox="1"/>
          <p:nvPr/>
        </p:nvSpPr>
        <p:spPr>
          <a:xfrm>
            <a:off x="5460900" y="2340430"/>
            <a:ext cx="733702" cy="326139"/>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4" name="Google Shape;1624;p72"/>
          <p:cNvSpPr txBox="1"/>
          <p:nvPr/>
        </p:nvSpPr>
        <p:spPr>
          <a:xfrm>
            <a:off x="6973064" y="2340432"/>
            <a:ext cx="733702" cy="326139"/>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5" name="Google Shape;1625;p72"/>
          <p:cNvSpPr txBox="1"/>
          <p:nvPr/>
        </p:nvSpPr>
        <p:spPr>
          <a:xfrm>
            <a:off x="2909858" y="2340205"/>
            <a:ext cx="733702" cy="326139"/>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626" name="Google Shape;1626;p72"/>
          <p:cNvGrpSpPr/>
          <p:nvPr/>
        </p:nvGrpSpPr>
        <p:grpSpPr>
          <a:xfrm>
            <a:off x="3301882" y="2783745"/>
            <a:ext cx="986640" cy="603832"/>
            <a:chOff x="4136573" y="3012066"/>
            <a:chExt cx="1080000" cy="660967"/>
          </a:xfrm>
        </p:grpSpPr>
        <p:sp>
          <p:nvSpPr>
            <p:cNvPr id="1627" name="Google Shape;1627;p72"/>
            <p:cNvSpPr/>
            <p:nvPr/>
          </p:nvSpPr>
          <p:spPr>
            <a:xfrm>
              <a:off x="4215048" y="3244395"/>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72"/>
            <p:cNvSpPr/>
            <p:nvPr/>
          </p:nvSpPr>
          <p:spPr>
            <a:xfrm>
              <a:off x="4571898"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72"/>
            <p:cNvSpPr/>
            <p:nvPr/>
          </p:nvSpPr>
          <p:spPr>
            <a:xfrm>
              <a:off x="4925023"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72"/>
            <p:cNvSpPr/>
            <p:nvPr/>
          </p:nvSpPr>
          <p:spPr>
            <a:xfrm>
              <a:off x="4136573" y="3012066"/>
              <a:ext cx="1080000" cy="660967"/>
            </a:xfrm>
            <a:prstGeom prst="rect">
              <a:avLst/>
            </a:prstGeom>
            <a:solidFill>
              <a:schemeClr val="accent1">
                <a:alpha val="20000"/>
              </a:schemeClr>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31" name="Google Shape;1631;p72"/>
          <p:cNvGrpSpPr/>
          <p:nvPr/>
        </p:nvGrpSpPr>
        <p:grpSpPr>
          <a:xfrm>
            <a:off x="4686798" y="2783745"/>
            <a:ext cx="986640" cy="603832"/>
            <a:chOff x="4136573" y="3012066"/>
            <a:chExt cx="1080000" cy="660967"/>
          </a:xfrm>
        </p:grpSpPr>
        <p:sp>
          <p:nvSpPr>
            <p:cNvPr id="1632" name="Google Shape;1632;p72"/>
            <p:cNvSpPr/>
            <p:nvPr/>
          </p:nvSpPr>
          <p:spPr>
            <a:xfrm>
              <a:off x="4215048" y="3244395"/>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72"/>
            <p:cNvSpPr/>
            <p:nvPr/>
          </p:nvSpPr>
          <p:spPr>
            <a:xfrm>
              <a:off x="4571898"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72"/>
            <p:cNvSpPr/>
            <p:nvPr/>
          </p:nvSpPr>
          <p:spPr>
            <a:xfrm>
              <a:off x="4925023"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72"/>
            <p:cNvSpPr/>
            <p:nvPr/>
          </p:nvSpPr>
          <p:spPr>
            <a:xfrm>
              <a:off x="4136573" y="3012066"/>
              <a:ext cx="1080000" cy="660967"/>
            </a:xfrm>
            <a:prstGeom prst="rect">
              <a:avLst/>
            </a:prstGeom>
            <a:solidFill>
              <a:schemeClr val="accent1">
                <a:alpha val="20000"/>
              </a:schemeClr>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36" name="Google Shape;1636;p72"/>
          <p:cNvGrpSpPr/>
          <p:nvPr/>
        </p:nvGrpSpPr>
        <p:grpSpPr>
          <a:xfrm>
            <a:off x="6071715" y="2783745"/>
            <a:ext cx="986640" cy="603832"/>
            <a:chOff x="4136573" y="3012066"/>
            <a:chExt cx="1080000" cy="660967"/>
          </a:xfrm>
        </p:grpSpPr>
        <p:sp>
          <p:nvSpPr>
            <p:cNvPr id="1637" name="Google Shape;1637;p72"/>
            <p:cNvSpPr/>
            <p:nvPr/>
          </p:nvSpPr>
          <p:spPr>
            <a:xfrm>
              <a:off x="4215048" y="3244395"/>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72"/>
            <p:cNvSpPr/>
            <p:nvPr/>
          </p:nvSpPr>
          <p:spPr>
            <a:xfrm>
              <a:off x="4571898"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72"/>
            <p:cNvSpPr/>
            <p:nvPr/>
          </p:nvSpPr>
          <p:spPr>
            <a:xfrm>
              <a:off x="4925023" y="3238264"/>
              <a:ext cx="216000" cy="216000"/>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72"/>
            <p:cNvSpPr/>
            <p:nvPr/>
          </p:nvSpPr>
          <p:spPr>
            <a:xfrm>
              <a:off x="4136573" y="3012066"/>
              <a:ext cx="1080000" cy="660967"/>
            </a:xfrm>
            <a:prstGeom prst="rect">
              <a:avLst/>
            </a:prstGeom>
            <a:solidFill>
              <a:schemeClr val="accent1">
                <a:alpha val="20000"/>
              </a:schemeClr>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41" name="Google Shape;1641;p72"/>
          <p:cNvSpPr txBox="1"/>
          <p:nvPr/>
        </p:nvSpPr>
        <p:spPr>
          <a:xfrm>
            <a:off x="5984129" y="1844824"/>
            <a:ext cx="1203496" cy="326139"/>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42" name="Google Shape;1642;p72"/>
          <p:cNvSpPr/>
          <p:nvPr/>
        </p:nvSpPr>
        <p:spPr>
          <a:xfrm>
            <a:off x="2328208" y="4576641"/>
            <a:ext cx="5196465" cy="285852"/>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grpSp>
        <p:nvGrpSpPr>
          <p:cNvPr id="1648" name="Google Shape;1648;p73"/>
          <p:cNvGrpSpPr/>
          <p:nvPr/>
        </p:nvGrpSpPr>
        <p:grpSpPr>
          <a:xfrm>
            <a:off x="559817" y="1428745"/>
            <a:ext cx="8783192" cy="215444"/>
            <a:chOff x="559817" y="2136914"/>
            <a:chExt cx="8783192" cy="215444"/>
          </a:xfrm>
        </p:grpSpPr>
        <p:sp>
          <p:nvSpPr>
            <p:cNvPr id="1649" name="Google Shape;1649;p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50" name="Google Shape;1650;p7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Chuỗi vào và chuỗi ra:</a:t>
              </a:r>
              <a:endParaRPr/>
            </a:p>
          </p:txBody>
        </p:sp>
      </p:grpSp>
      <p:grpSp>
        <p:nvGrpSpPr>
          <p:cNvPr id="1651" name="Google Shape;1651;p73"/>
          <p:cNvGrpSpPr/>
          <p:nvPr/>
        </p:nvGrpSpPr>
        <p:grpSpPr>
          <a:xfrm>
            <a:off x="450000" y="450000"/>
            <a:ext cx="9018000" cy="276999"/>
            <a:chOff x="450000" y="450000"/>
            <a:chExt cx="9018000" cy="276999"/>
          </a:xfrm>
        </p:grpSpPr>
        <p:sp>
          <p:nvSpPr>
            <p:cNvPr id="1652" name="Google Shape;1652;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653" name="Google Shape;1653;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54" name="Google Shape;1654;p7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dụng để dự đoán chuỗi thời gian, dịch máy, v.v.</a:t>
            </a:r>
            <a:endParaRPr/>
          </a:p>
        </p:txBody>
      </p:sp>
      <p:cxnSp>
        <p:nvCxnSpPr>
          <p:cNvPr id="1655" name="Google Shape;1655;p73"/>
          <p:cNvCxnSpPr/>
          <p:nvPr/>
        </p:nvCxnSpPr>
        <p:spPr>
          <a:xfrm rot="10800000">
            <a:off x="2156570"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56" name="Google Shape;1656;p73"/>
          <p:cNvCxnSpPr/>
          <p:nvPr/>
        </p:nvCxnSpPr>
        <p:spPr>
          <a:xfrm rot="10800000">
            <a:off x="3558206"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57" name="Google Shape;1657;p73"/>
          <p:cNvCxnSpPr/>
          <p:nvPr/>
        </p:nvCxnSpPr>
        <p:spPr>
          <a:xfrm rot="10800000">
            <a:off x="4959841"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58" name="Google Shape;1658;p73"/>
          <p:cNvCxnSpPr/>
          <p:nvPr/>
        </p:nvCxnSpPr>
        <p:spPr>
          <a:xfrm rot="10800000">
            <a:off x="6361476"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59" name="Google Shape;1659;p73"/>
          <p:cNvCxnSpPr/>
          <p:nvPr/>
        </p:nvCxnSpPr>
        <p:spPr>
          <a:xfrm rot="10800000">
            <a:off x="7763112"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60" name="Google Shape;1660;p73"/>
          <p:cNvCxnSpPr/>
          <p:nvPr/>
        </p:nvCxnSpPr>
        <p:spPr>
          <a:xfrm rot="10800000">
            <a:off x="2145239"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61" name="Google Shape;1661;p73"/>
          <p:cNvCxnSpPr/>
          <p:nvPr/>
        </p:nvCxnSpPr>
        <p:spPr>
          <a:xfrm rot="10800000">
            <a:off x="3548326"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62" name="Google Shape;1662;p73"/>
          <p:cNvCxnSpPr/>
          <p:nvPr/>
        </p:nvCxnSpPr>
        <p:spPr>
          <a:xfrm rot="10800000">
            <a:off x="4949961"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63" name="Google Shape;1663;p73"/>
          <p:cNvCxnSpPr/>
          <p:nvPr/>
        </p:nvCxnSpPr>
        <p:spPr>
          <a:xfrm rot="10800000">
            <a:off x="6355950"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64" name="Google Shape;1664;p73"/>
          <p:cNvCxnSpPr/>
          <p:nvPr/>
        </p:nvCxnSpPr>
        <p:spPr>
          <a:xfrm rot="10800000">
            <a:off x="7762734" y="4212606"/>
            <a:ext cx="0" cy="720000"/>
          </a:xfrm>
          <a:prstGeom prst="straightConnector1">
            <a:avLst/>
          </a:prstGeom>
          <a:noFill/>
          <a:ln cap="flat" cmpd="sng" w="19050">
            <a:solidFill>
              <a:schemeClr val="dk1"/>
            </a:solidFill>
            <a:prstDash val="solid"/>
            <a:round/>
            <a:headEnd len="sm" w="sm" type="none"/>
            <a:tailEnd len="med" w="med" type="triangle"/>
          </a:ln>
        </p:spPr>
      </p:cxnSp>
      <p:sp>
        <p:nvSpPr>
          <p:cNvPr id="1665" name="Google Shape;1665;p73"/>
          <p:cNvSpPr/>
          <p:nvPr/>
        </p:nvSpPr>
        <p:spPr>
          <a:xfrm>
            <a:off x="2175042"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6" name="Google Shape;1666;p73"/>
          <p:cNvSpPr/>
          <p:nvPr/>
        </p:nvSpPr>
        <p:spPr>
          <a:xfrm>
            <a:off x="638382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7" name="Google Shape;1667;p73"/>
          <p:cNvSpPr/>
          <p:nvPr/>
        </p:nvSpPr>
        <p:spPr>
          <a:xfrm>
            <a:off x="498781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8" name="Google Shape;1668;p73"/>
          <p:cNvSpPr/>
          <p:nvPr/>
        </p:nvSpPr>
        <p:spPr>
          <a:xfrm>
            <a:off x="3586179"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9" name="Google Shape;1669;p73"/>
          <p:cNvSpPr txBox="1"/>
          <p:nvPr/>
        </p:nvSpPr>
        <p:spPr>
          <a:xfrm>
            <a:off x="1522962" y="5041853"/>
            <a:ext cx="1258506" cy="215444"/>
          </a:xfrm>
          <a:prstGeom prst="rect">
            <a:avLst/>
          </a:prstGeom>
          <a:blipFill rotWithShape="1">
            <a:blip r:embed="rId3">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0" name="Google Shape;1670;p73"/>
          <p:cNvSpPr txBox="1"/>
          <p:nvPr/>
        </p:nvSpPr>
        <p:spPr>
          <a:xfrm>
            <a:off x="2928953" y="5041853"/>
            <a:ext cx="1258506" cy="215444"/>
          </a:xfrm>
          <a:prstGeom prst="rect">
            <a:avLst/>
          </a:prstGeom>
          <a:blipFill rotWithShape="1">
            <a:blip r:embed="rId4">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1" name="Google Shape;1671;p73"/>
          <p:cNvSpPr txBox="1"/>
          <p:nvPr/>
        </p:nvSpPr>
        <p:spPr>
          <a:xfrm>
            <a:off x="4322286" y="5041853"/>
            <a:ext cx="1258506" cy="215444"/>
          </a:xfrm>
          <a:prstGeom prst="rect">
            <a:avLst/>
          </a:prstGeom>
          <a:blipFill rotWithShape="1">
            <a:blip r:embed="rId5">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2" name="Google Shape;1672;p73"/>
          <p:cNvSpPr txBox="1"/>
          <p:nvPr/>
        </p:nvSpPr>
        <p:spPr>
          <a:xfrm>
            <a:off x="5754571" y="5041853"/>
            <a:ext cx="1258506" cy="215444"/>
          </a:xfrm>
          <a:prstGeom prst="rect">
            <a:avLst/>
          </a:prstGeom>
          <a:blipFill rotWithShape="1">
            <a:blip r:embed="rId6">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3" name="Google Shape;1673;p73"/>
          <p:cNvSpPr txBox="1"/>
          <p:nvPr/>
        </p:nvSpPr>
        <p:spPr>
          <a:xfrm>
            <a:off x="7128333" y="5041853"/>
            <a:ext cx="1258506" cy="215444"/>
          </a:xfrm>
          <a:prstGeom prst="rect">
            <a:avLst/>
          </a:prstGeom>
          <a:blipFill rotWithShape="1">
            <a:blip r:embed="rId7">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4" name="Google Shape;1674;p73"/>
          <p:cNvSpPr txBox="1"/>
          <p:nvPr/>
        </p:nvSpPr>
        <p:spPr>
          <a:xfrm>
            <a:off x="1436546" y="2214410"/>
            <a:ext cx="1417386" cy="38410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5" name="Google Shape;1675;p73"/>
          <p:cNvSpPr txBox="1"/>
          <p:nvPr/>
        </p:nvSpPr>
        <p:spPr>
          <a:xfrm>
            <a:off x="2839633" y="2209929"/>
            <a:ext cx="1417386" cy="38410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6" name="Google Shape;1676;p73"/>
          <p:cNvSpPr txBox="1"/>
          <p:nvPr/>
        </p:nvSpPr>
        <p:spPr>
          <a:xfrm>
            <a:off x="4241268" y="2212845"/>
            <a:ext cx="1417386" cy="38410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7" name="Google Shape;1677;p73"/>
          <p:cNvSpPr txBox="1"/>
          <p:nvPr/>
        </p:nvSpPr>
        <p:spPr>
          <a:xfrm>
            <a:off x="5642903" y="2212845"/>
            <a:ext cx="1417386" cy="38410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8" name="Google Shape;1678;p73"/>
          <p:cNvSpPr txBox="1"/>
          <p:nvPr/>
        </p:nvSpPr>
        <p:spPr>
          <a:xfrm>
            <a:off x="7048893" y="2204864"/>
            <a:ext cx="1417386" cy="38410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9" name="Google Shape;1679;p73"/>
          <p:cNvSpPr/>
          <p:nvPr/>
        </p:nvSpPr>
        <p:spPr>
          <a:xfrm>
            <a:off x="1775731"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73"/>
          <p:cNvSpPr/>
          <p:nvPr/>
        </p:nvSpPr>
        <p:spPr>
          <a:xfrm>
            <a:off x="317736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73"/>
          <p:cNvSpPr/>
          <p:nvPr/>
        </p:nvSpPr>
        <p:spPr>
          <a:xfrm>
            <a:off x="4579002"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73"/>
          <p:cNvSpPr/>
          <p:nvPr/>
        </p:nvSpPr>
        <p:spPr>
          <a:xfrm>
            <a:off x="598063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73"/>
          <p:cNvSpPr/>
          <p:nvPr/>
        </p:nvSpPr>
        <p:spPr>
          <a:xfrm>
            <a:off x="7382273"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grpSp>
        <p:nvGrpSpPr>
          <p:cNvPr id="1689" name="Google Shape;1689;p74"/>
          <p:cNvGrpSpPr/>
          <p:nvPr/>
        </p:nvGrpSpPr>
        <p:grpSpPr>
          <a:xfrm>
            <a:off x="559817" y="1428745"/>
            <a:ext cx="8783192" cy="215444"/>
            <a:chOff x="559817" y="2136914"/>
            <a:chExt cx="8783192" cy="215444"/>
          </a:xfrm>
        </p:grpSpPr>
        <p:sp>
          <p:nvSpPr>
            <p:cNvPr id="1690" name="Google Shape;1690;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91" name="Google Shape;1691;p7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Chuỗi vào và vectơ ra:</a:t>
              </a:r>
              <a:endParaRPr/>
            </a:p>
          </p:txBody>
        </p:sp>
      </p:grpSp>
      <p:grpSp>
        <p:nvGrpSpPr>
          <p:cNvPr id="1692" name="Google Shape;1692;p74"/>
          <p:cNvGrpSpPr/>
          <p:nvPr/>
        </p:nvGrpSpPr>
        <p:grpSpPr>
          <a:xfrm>
            <a:off x="450000" y="450000"/>
            <a:ext cx="9018000" cy="276999"/>
            <a:chOff x="450000" y="450000"/>
            <a:chExt cx="9018000" cy="276999"/>
          </a:xfrm>
        </p:grpSpPr>
        <p:sp>
          <p:nvSpPr>
            <p:cNvPr id="1693" name="Google Shape;1693;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694" name="Google Shape;1694;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695" name="Google Shape;1695;p7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dụng để phân loại (gắn nhãn) cho tài liệu văn bản.</a:t>
            </a:r>
            <a:endParaRPr/>
          </a:p>
        </p:txBody>
      </p:sp>
      <p:cxnSp>
        <p:nvCxnSpPr>
          <p:cNvPr id="1696" name="Google Shape;1696;p74"/>
          <p:cNvCxnSpPr/>
          <p:nvPr/>
        </p:nvCxnSpPr>
        <p:spPr>
          <a:xfrm rot="10800000">
            <a:off x="7763112"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697" name="Google Shape;1697;p74"/>
          <p:cNvCxnSpPr/>
          <p:nvPr/>
        </p:nvCxnSpPr>
        <p:spPr>
          <a:xfrm rot="10800000">
            <a:off x="2145239"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98" name="Google Shape;1698;p74"/>
          <p:cNvCxnSpPr/>
          <p:nvPr/>
        </p:nvCxnSpPr>
        <p:spPr>
          <a:xfrm rot="10800000">
            <a:off x="3548326"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699" name="Google Shape;1699;p74"/>
          <p:cNvCxnSpPr/>
          <p:nvPr/>
        </p:nvCxnSpPr>
        <p:spPr>
          <a:xfrm rot="10800000">
            <a:off x="4949961"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700" name="Google Shape;1700;p74"/>
          <p:cNvCxnSpPr/>
          <p:nvPr/>
        </p:nvCxnSpPr>
        <p:spPr>
          <a:xfrm rot="10800000">
            <a:off x="6355950" y="4212606"/>
            <a:ext cx="0" cy="720000"/>
          </a:xfrm>
          <a:prstGeom prst="straightConnector1">
            <a:avLst/>
          </a:prstGeom>
          <a:noFill/>
          <a:ln cap="flat" cmpd="sng" w="19050">
            <a:solidFill>
              <a:schemeClr val="dk1"/>
            </a:solidFill>
            <a:prstDash val="solid"/>
            <a:round/>
            <a:headEnd len="sm" w="sm" type="none"/>
            <a:tailEnd len="med" w="med" type="triangle"/>
          </a:ln>
        </p:spPr>
      </p:cxnSp>
      <p:cxnSp>
        <p:nvCxnSpPr>
          <p:cNvPr id="1701" name="Google Shape;1701;p74"/>
          <p:cNvCxnSpPr/>
          <p:nvPr/>
        </p:nvCxnSpPr>
        <p:spPr>
          <a:xfrm rot="10800000">
            <a:off x="7762734" y="4212606"/>
            <a:ext cx="0" cy="720000"/>
          </a:xfrm>
          <a:prstGeom prst="straightConnector1">
            <a:avLst/>
          </a:prstGeom>
          <a:noFill/>
          <a:ln cap="flat" cmpd="sng" w="19050">
            <a:solidFill>
              <a:schemeClr val="dk1"/>
            </a:solidFill>
            <a:prstDash val="solid"/>
            <a:round/>
            <a:headEnd len="sm" w="sm" type="none"/>
            <a:tailEnd len="med" w="med" type="triangle"/>
          </a:ln>
        </p:spPr>
      </p:cxnSp>
      <p:sp>
        <p:nvSpPr>
          <p:cNvPr id="1702" name="Google Shape;1702;p74"/>
          <p:cNvSpPr/>
          <p:nvPr/>
        </p:nvSpPr>
        <p:spPr>
          <a:xfrm>
            <a:off x="2175042"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3" name="Google Shape;1703;p74"/>
          <p:cNvSpPr/>
          <p:nvPr/>
        </p:nvSpPr>
        <p:spPr>
          <a:xfrm>
            <a:off x="638382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4" name="Google Shape;1704;p74"/>
          <p:cNvSpPr/>
          <p:nvPr/>
        </p:nvSpPr>
        <p:spPr>
          <a:xfrm>
            <a:off x="498781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74"/>
          <p:cNvSpPr/>
          <p:nvPr/>
        </p:nvSpPr>
        <p:spPr>
          <a:xfrm>
            <a:off x="3586179"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74"/>
          <p:cNvSpPr txBox="1"/>
          <p:nvPr/>
        </p:nvSpPr>
        <p:spPr>
          <a:xfrm>
            <a:off x="1522962" y="5041853"/>
            <a:ext cx="1258506" cy="215444"/>
          </a:xfrm>
          <a:prstGeom prst="rect">
            <a:avLst/>
          </a:prstGeom>
          <a:blipFill rotWithShape="1">
            <a:blip r:embed="rId3">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7" name="Google Shape;1707;p74"/>
          <p:cNvSpPr txBox="1"/>
          <p:nvPr/>
        </p:nvSpPr>
        <p:spPr>
          <a:xfrm>
            <a:off x="2928953" y="5041853"/>
            <a:ext cx="1258506" cy="215444"/>
          </a:xfrm>
          <a:prstGeom prst="rect">
            <a:avLst/>
          </a:prstGeom>
          <a:blipFill rotWithShape="1">
            <a:blip r:embed="rId4">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8" name="Google Shape;1708;p74"/>
          <p:cNvSpPr txBox="1"/>
          <p:nvPr/>
        </p:nvSpPr>
        <p:spPr>
          <a:xfrm>
            <a:off x="4322286" y="5041853"/>
            <a:ext cx="1258506" cy="215444"/>
          </a:xfrm>
          <a:prstGeom prst="rect">
            <a:avLst/>
          </a:prstGeom>
          <a:blipFill rotWithShape="1">
            <a:blip r:embed="rId5">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9" name="Google Shape;1709;p74"/>
          <p:cNvSpPr txBox="1"/>
          <p:nvPr/>
        </p:nvSpPr>
        <p:spPr>
          <a:xfrm>
            <a:off x="5754571" y="5041853"/>
            <a:ext cx="1258506" cy="215444"/>
          </a:xfrm>
          <a:prstGeom prst="rect">
            <a:avLst/>
          </a:prstGeom>
          <a:blipFill rotWithShape="1">
            <a:blip r:embed="rId6">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0" name="Google Shape;1710;p74"/>
          <p:cNvSpPr txBox="1"/>
          <p:nvPr/>
        </p:nvSpPr>
        <p:spPr>
          <a:xfrm>
            <a:off x="7128333" y="5041853"/>
            <a:ext cx="1258506" cy="215444"/>
          </a:xfrm>
          <a:prstGeom prst="rect">
            <a:avLst/>
          </a:prstGeom>
          <a:blipFill rotWithShape="1">
            <a:blip r:embed="rId7">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1" name="Google Shape;1711;p74"/>
          <p:cNvSpPr txBox="1"/>
          <p:nvPr/>
        </p:nvSpPr>
        <p:spPr>
          <a:xfrm>
            <a:off x="7048893" y="2204864"/>
            <a:ext cx="1417386" cy="38410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2" name="Google Shape;1712;p74"/>
          <p:cNvSpPr/>
          <p:nvPr/>
        </p:nvSpPr>
        <p:spPr>
          <a:xfrm>
            <a:off x="1775731"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74"/>
          <p:cNvSpPr/>
          <p:nvPr/>
        </p:nvSpPr>
        <p:spPr>
          <a:xfrm>
            <a:off x="317736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74"/>
          <p:cNvSpPr/>
          <p:nvPr/>
        </p:nvSpPr>
        <p:spPr>
          <a:xfrm>
            <a:off x="4579002"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74"/>
          <p:cNvSpPr/>
          <p:nvPr/>
        </p:nvSpPr>
        <p:spPr>
          <a:xfrm>
            <a:off x="598063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74"/>
          <p:cNvSpPr/>
          <p:nvPr/>
        </p:nvSpPr>
        <p:spPr>
          <a:xfrm>
            <a:off x="7382273"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grpSp>
        <p:nvGrpSpPr>
          <p:cNvPr id="1722" name="Google Shape;1722;p75"/>
          <p:cNvGrpSpPr/>
          <p:nvPr/>
        </p:nvGrpSpPr>
        <p:grpSpPr>
          <a:xfrm>
            <a:off x="559817" y="1428745"/>
            <a:ext cx="8783192" cy="215444"/>
            <a:chOff x="559817" y="2136914"/>
            <a:chExt cx="8783192" cy="215444"/>
          </a:xfrm>
        </p:grpSpPr>
        <p:sp>
          <p:nvSpPr>
            <p:cNvPr id="1723" name="Google Shape;1723;p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24" name="Google Shape;1724;p7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Vectơ vào và chuỗi ra:</a:t>
              </a:r>
              <a:endParaRPr/>
            </a:p>
          </p:txBody>
        </p:sp>
      </p:grpSp>
      <p:grpSp>
        <p:nvGrpSpPr>
          <p:cNvPr id="1725" name="Google Shape;1725;p75"/>
          <p:cNvGrpSpPr/>
          <p:nvPr/>
        </p:nvGrpSpPr>
        <p:grpSpPr>
          <a:xfrm>
            <a:off x="450000" y="450000"/>
            <a:ext cx="9018000" cy="276999"/>
            <a:chOff x="450000" y="450000"/>
            <a:chExt cx="9018000" cy="276999"/>
          </a:xfrm>
        </p:grpSpPr>
        <p:sp>
          <p:nvSpPr>
            <p:cNvPr id="1726" name="Google Shape;1726;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Giới thiệu về Mạng nơ-ron hồi quy (RNN)</a:t>
              </a:r>
              <a:endParaRPr sz="1800">
                <a:solidFill>
                  <a:schemeClr val="lt1"/>
                </a:solidFill>
                <a:latin typeface="Arial"/>
                <a:ea typeface="Arial"/>
                <a:cs typeface="Arial"/>
                <a:sym typeface="Arial"/>
              </a:endParaRPr>
            </a:p>
          </p:txBody>
        </p:sp>
        <p:sp>
          <p:nvSpPr>
            <p:cNvPr id="1727" name="Google Shape;1727;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28" name="Google Shape;1728;p7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dụng để tạo ra các chuỗi văn bản gán cho đầu vào vectơ.</a:t>
            </a:r>
            <a:endParaRPr/>
          </a:p>
        </p:txBody>
      </p:sp>
      <p:cxnSp>
        <p:nvCxnSpPr>
          <p:cNvPr id="1729" name="Google Shape;1729;p75"/>
          <p:cNvCxnSpPr/>
          <p:nvPr/>
        </p:nvCxnSpPr>
        <p:spPr>
          <a:xfrm rot="10800000">
            <a:off x="2156570"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730" name="Google Shape;1730;p75"/>
          <p:cNvCxnSpPr/>
          <p:nvPr/>
        </p:nvCxnSpPr>
        <p:spPr>
          <a:xfrm rot="10800000">
            <a:off x="3558206"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731" name="Google Shape;1731;p75"/>
          <p:cNvCxnSpPr/>
          <p:nvPr/>
        </p:nvCxnSpPr>
        <p:spPr>
          <a:xfrm rot="10800000">
            <a:off x="4959841"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732" name="Google Shape;1732;p75"/>
          <p:cNvCxnSpPr/>
          <p:nvPr/>
        </p:nvCxnSpPr>
        <p:spPr>
          <a:xfrm rot="10800000">
            <a:off x="6361476"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733" name="Google Shape;1733;p75"/>
          <p:cNvCxnSpPr/>
          <p:nvPr/>
        </p:nvCxnSpPr>
        <p:spPr>
          <a:xfrm rot="10800000">
            <a:off x="7763112" y="2680729"/>
            <a:ext cx="0" cy="761393"/>
          </a:xfrm>
          <a:prstGeom prst="straightConnector1">
            <a:avLst/>
          </a:prstGeom>
          <a:noFill/>
          <a:ln cap="flat" cmpd="sng" w="15875">
            <a:solidFill>
              <a:schemeClr val="dk1"/>
            </a:solidFill>
            <a:prstDash val="solid"/>
            <a:round/>
            <a:headEnd len="sm" w="sm" type="none"/>
            <a:tailEnd len="med" w="med" type="triangle"/>
          </a:ln>
        </p:spPr>
      </p:cxnSp>
      <p:cxnSp>
        <p:nvCxnSpPr>
          <p:cNvPr id="1734" name="Google Shape;1734;p75"/>
          <p:cNvCxnSpPr/>
          <p:nvPr/>
        </p:nvCxnSpPr>
        <p:spPr>
          <a:xfrm rot="10800000">
            <a:off x="2145239" y="4212606"/>
            <a:ext cx="0" cy="720000"/>
          </a:xfrm>
          <a:prstGeom prst="straightConnector1">
            <a:avLst/>
          </a:prstGeom>
          <a:noFill/>
          <a:ln cap="flat" cmpd="sng" w="19050">
            <a:solidFill>
              <a:schemeClr val="dk1"/>
            </a:solidFill>
            <a:prstDash val="solid"/>
            <a:round/>
            <a:headEnd len="sm" w="sm" type="none"/>
            <a:tailEnd len="med" w="med" type="triangle"/>
          </a:ln>
        </p:spPr>
      </p:cxnSp>
      <p:sp>
        <p:nvSpPr>
          <p:cNvPr id="1735" name="Google Shape;1735;p75"/>
          <p:cNvSpPr/>
          <p:nvPr/>
        </p:nvSpPr>
        <p:spPr>
          <a:xfrm>
            <a:off x="2175042"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6" name="Google Shape;1736;p75"/>
          <p:cNvSpPr/>
          <p:nvPr/>
        </p:nvSpPr>
        <p:spPr>
          <a:xfrm>
            <a:off x="638382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Google Shape;1737;p75"/>
          <p:cNvSpPr/>
          <p:nvPr/>
        </p:nvSpPr>
        <p:spPr>
          <a:xfrm>
            <a:off x="4987814"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Google Shape;1738;p75"/>
          <p:cNvSpPr/>
          <p:nvPr/>
        </p:nvSpPr>
        <p:spPr>
          <a:xfrm>
            <a:off x="3586179" y="3122345"/>
            <a:ext cx="1162594" cy="1290416"/>
          </a:xfrm>
          <a:custGeom>
            <a:rect b="b" l="l" r="r" t="t"/>
            <a:pathLst>
              <a:path extrusionOk="0" h="1290416" w="1162594">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75"/>
          <p:cNvSpPr txBox="1"/>
          <p:nvPr/>
        </p:nvSpPr>
        <p:spPr>
          <a:xfrm>
            <a:off x="1522962" y="5041853"/>
            <a:ext cx="1258506" cy="215444"/>
          </a:xfrm>
          <a:prstGeom prst="rect">
            <a:avLst/>
          </a:prstGeom>
          <a:blipFill rotWithShape="1">
            <a:blip r:embed="rId3">
              <a:alphaModFix/>
            </a:blip>
            <a:stretch>
              <a:fillRect b="-5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0" name="Google Shape;1740;p75"/>
          <p:cNvSpPr txBox="1"/>
          <p:nvPr/>
        </p:nvSpPr>
        <p:spPr>
          <a:xfrm>
            <a:off x="1436546" y="2214410"/>
            <a:ext cx="1417386" cy="38410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1" name="Google Shape;1741;p75"/>
          <p:cNvSpPr txBox="1"/>
          <p:nvPr/>
        </p:nvSpPr>
        <p:spPr>
          <a:xfrm>
            <a:off x="2839633" y="2209929"/>
            <a:ext cx="1417386" cy="38410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2" name="Google Shape;1742;p75"/>
          <p:cNvSpPr txBox="1"/>
          <p:nvPr/>
        </p:nvSpPr>
        <p:spPr>
          <a:xfrm>
            <a:off x="4241268" y="2212845"/>
            <a:ext cx="1417386" cy="38410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3" name="Google Shape;1743;p75"/>
          <p:cNvSpPr txBox="1"/>
          <p:nvPr/>
        </p:nvSpPr>
        <p:spPr>
          <a:xfrm>
            <a:off x="5642903" y="2212845"/>
            <a:ext cx="1417386" cy="38410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4" name="Google Shape;1744;p75"/>
          <p:cNvSpPr txBox="1"/>
          <p:nvPr/>
        </p:nvSpPr>
        <p:spPr>
          <a:xfrm>
            <a:off x="7048893" y="2204864"/>
            <a:ext cx="1417386" cy="38410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5" name="Google Shape;1745;p75"/>
          <p:cNvSpPr/>
          <p:nvPr/>
        </p:nvSpPr>
        <p:spPr>
          <a:xfrm>
            <a:off x="1775731"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75"/>
          <p:cNvSpPr/>
          <p:nvPr/>
        </p:nvSpPr>
        <p:spPr>
          <a:xfrm>
            <a:off x="317736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75"/>
          <p:cNvSpPr/>
          <p:nvPr/>
        </p:nvSpPr>
        <p:spPr>
          <a:xfrm>
            <a:off x="4579002"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75"/>
          <p:cNvSpPr/>
          <p:nvPr/>
        </p:nvSpPr>
        <p:spPr>
          <a:xfrm>
            <a:off x="5980637"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75"/>
          <p:cNvSpPr/>
          <p:nvPr/>
        </p:nvSpPr>
        <p:spPr>
          <a:xfrm>
            <a:off x="7382273" y="3437642"/>
            <a:ext cx="750626" cy="750626"/>
          </a:xfrm>
          <a:prstGeom prst="ellipse">
            <a:avLst/>
          </a:prstGeom>
          <a:solidFill>
            <a:srgbClr val="193EB0">
              <a:alpha val="20000"/>
            </a:srgbClr>
          </a:solidFill>
          <a:ln cap="flat" cmpd="sng" w="19050">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76"/>
          <p:cNvSpPr/>
          <p:nvPr/>
        </p:nvSpPr>
        <p:spPr>
          <a:xfrm>
            <a:off x="989683" y="3133792"/>
            <a:ext cx="8282210"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Mạng nơ-ron hồi quy (RNN) cho mô hình hóa dữ liệu tuần tự</a:t>
            </a:r>
            <a:endParaRPr b="1" sz="3200">
              <a:solidFill>
                <a:srgbClr val="000000"/>
              </a:solidFill>
              <a:latin typeface="Arial"/>
              <a:ea typeface="Arial"/>
              <a:cs typeface="Arial"/>
              <a:sym typeface="Arial"/>
            </a:endParaRPr>
          </a:p>
        </p:txBody>
      </p:sp>
      <p:sp>
        <p:nvSpPr>
          <p:cNvPr id="1756" name="Google Shape;1756;p7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757" name="Google Shape;1757;p76"/>
          <p:cNvGrpSpPr/>
          <p:nvPr/>
        </p:nvGrpSpPr>
        <p:grpSpPr>
          <a:xfrm>
            <a:off x="1051140" y="4437112"/>
            <a:ext cx="5700472" cy="707780"/>
            <a:chOff x="1051307" y="4065033"/>
            <a:chExt cx="5700472" cy="707780"/>
          </a:xfrm>
        </p:grpSpPr>
        <p:sp>
          <p:nvSpPr>
            <p:cNvPr id="1758" name="Google Shape;1758;p76"/>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Giới thiệu về Mạng nơ-ron hồi quy (RNN)</a:t>
              </a:r>
              <a:endParaRPr sz="1799">
                <a:solidFill>
                  <a:srgbClr val="A5A5A5"/>
                </a:solidFill>
                <a:latin typeface="Arial"/>
                <a:ea typeface="Arial"/>
                <a:cs typeface="Arial"/>
                <a:sym typeface="Arial"/>
              </a:endParaRPr>
            </a:p>
          </p:txBody>
        </p:sp>
        <p:sp>
          <p:nvSpPr>
            <p:cNvPr id="1759" name="Google Shape;1759;p76"/>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760" name="Google Shape;1760;p76"/>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Ô nhớ dài-ngắn hạn</a:t>
              </a:r>
              <a:endParaRPr sz="1799">
                <a:solidFill>
                  <a:srgbClr val="3F3F3F"/>
                </a:solidFill>
                <a:latin typeface="Arial"/>
                <a:ea typeface="Arial"/>
                <a:cs typeface="Arial"/>
                <a:sym typeface="Arial"/>
              </a:endParaRPr>
            </a:p>
          </p:txBody>
        </p:sp>
        <p:sp>
          <p:nvSpPr>
            <p:cNvPr id="1761" name="Google Shape;1761;p76"/>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grpSp>
        <p:nvGrpSpPr>
          <p:cNvPr id="1767" name="Google Shape;1767;p77"/>
          <p:cNvGrpSpPr/>
          <p:nvPr/>
        </p:nvGrpSpPr>
        <p:grpSpPr>
          <a:xfrm>
            <a:off x="450000" y="450000"/>
            <a:ext cx="9018000" cy="276999"/>
            <a:chOff x="450000" y="450000"/>
            <a:chExt cx="9018000" cy="276999"/>
          </a:xfrm>
        </p:grpSpPr>
        <p:sp>
          <p:nvSpPr>
            <p:cNvPr id="1768" name="Google Shape;1768;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Ô nhớ dài-ngắn hạn</a:t>
              </a:r>
              <a:endParaRPr sz="1800">
                <a:solidFill>
                  <a:schemeClr val="lt1"/>
                </a:solidFill>
                <a:latin typeface="Arial"/>
                <a:ea typeface="Arial"/>
                <a:cs typeface="Arial"/>
                <a:sym typeface="Arial"/>
              </a:endParaRPr>
            </a:p>
          </p:txBody>
        </p:sp>
        <p:sp>
          <p:nvSpPr>
            <p:cNvPr id="1769" name="Google Shape;1769;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1770" name="Google Shape;1770;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Ô nhớ dài-ngắn hạn</a:t>
            </a:r>
            <a:endParaRPr sz="2400">
              <a:solidFill>
                <a:srgbClr val="0C0C0C"/>
              </a:solidFill>
              <a:latin typeface="Arial"/>
              <a:ea typeface="Arial"/>
              <a:cs typeface="Arial"/>
              <a:sym typeface="Arial"/>
            </a:endParaRPr>
          </a:p>
        </p:txBody>
      </p:sp>
      <p:grpSp>
        <p:nvGrpSpPr>
          <p:cNvPr id="1771" name="Google Shape;1771;p77"/>
          <p:cNvGrpSpPr/>
          <p:nvPr/>
        </p:nvGrpSpPr>
        <p:grpSpPr>
          <a:xfrm>
            <a:off x="559817" y="1902381"/>
            <a:ext cx="8783192" cy="215444"/>
            <a:chOff x="559817" y="2136914"/>
            <a:chExt cx="8783192" cy="215444"/>
          </a:xfrm>
        </p:grpSpPr>
        <p:sp>
          <p:nvSpPr>
            <p:cNvPr id="1772" name="Google Shape;1772;p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73" name="Google Shape;1773;p7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Ô nhớ dài-ngắn hạn (LSTM):</a:t>
              </a:r>
              <a:endParaRPr/>
            </a:p>
          </p:txBody>
        </p:sp>
      </p:grpSp>
      <p:sp>
        <p:nvSpPr>
          <p:cNvPr id="1774" name="Google Shape;1774;p77"/>
          <p:cNvSpPr/>
          <p:nvPr/>
        </p:nvSpPr>
        <p:spPr>
          <a:xfrm>
            <a:off x="702940" y="224460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Cải thiện các ô RNN thông thường và duy trì tương quan lâu dài. </a:t>
            </a:r>
            <a:endParaRPr/>
          </a:p>
        </p:txBody>
      </p:sp>
      <p:sp>
        <p:nvSpPr>
          <p:cNvPr id="1775" name="Google Shape;1775;p77"/>
          <p:cNvSpPr/>
          <p:nvPr/>
        </p:nvSpPr>
        <p:spPr>
          <a:xfrm>
            <a:off x="2913491" y="3364242"/>
            <a:ext cx="3608000" cy="1997682"/>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cxnSp>
        <p:nvCxnSpPr>
          <p:cNvPr id="1776" name="Google Shape;1776;p77"/>
          <p:cNvCxnSpPr/>
          <p:nvPr/>
        </p:nvCxnSpPr>
        <p:spPr>
          <a:xfrm>
            <a:off x="2356787" y="3642322"/>
            <a:ext cx="549430" cy="0"/>
          </a:xfrm>
          <a:prstGeom prst="straightConnector1">
            <a:avLst/>
          </a:prstGeom>
          <a:noFill/>
          <a:ln cap="flat" cmpd="sng" w="19050">
            <a:solidFill>
              <a:srgbClr val="000000"/>
            </a:solidFill>
            <a:prstDash val="solid"/>
            <a:round/>
            <a:headEnd len="sm" w="sm" type="none"/>
            <a:tailEnd len="med" w="med" type="triangle"/>
          </a:ln>
        </p:spPr>
      </p:cxnSp>
      <p:cxnSp>
        <p:nvCxnSpPr>
          <p:cNvPr id="1777" name="Google Shape;1777;p77"/>
          <p:cNvCxnSpPr/>
          <p:nvPr/>
        </p:nvCxnSpPr>
        <p:spPr>
          <a:xfrm>
            <a:off x="2356787" y="5103956"/>
            <a:ext cx="549430" cy="0"/>
          </a:xfrm>
          <a:prstGeom prst="straightConnector1">
            <a:avLst/>
          </a:prstGeom>
          <a:noFill/>
          <a:ln cap="flat" cmpd="sng" w="19050">
            <a:solidFill>
              <a:srgbClr val="000000"/>
            </a:solidFill>
            <a:prstDash val="solid"/>
            <a:round/>
            <a:headEnd len="sm" w="sm" type="none"/>
            <a:tailEnd len="med" w="med" type="triangle"/>
          </a:ln>
        </p:spPr>
      </p:cxnSp>
      <p:cxnSp>
        <p:nvCxnSpPr>
          <p:cNvPr id="1778" name="Google Shape;1778;p77"/>
          <p:cNvCxnSpPr/>
          <p:nvPr/>
        </p:nvCxnSpPr>
        <p:spPr>
          <a:xfrm>
            <a:off x="2934392" y="3642300"/>
            <a:ext cx="4092576" cy="0"/>
          </a:xfrm>
          <a:prstGeom prst="straightConnector1">
            <a:avLst/>
          </a:prstGeom>
          <a:noFill/>
          <a:ln cap="flat" cmpd="sng" w="19050">
            <a:solidFill>
              <a:srgbClr val="000000"/>
            </a:solidFill>
            <a:prstDash val="solid"/>
            <a:round/>
            <a:headEnd len="sm" w="sm" type="none"/>
            <a:tailEnd len="med" w="med" type="triangle"/>
          </a:ln>
        </p:spPr>
      </p:cxnSp>
      <p:cxnSp>
        <p:nvCxnSpPr>
          <p:cNvPr id="1779" name="Google Shape;1779;p77"/>
          <p:cNvCxnSpPr/>
          <p:nvPr/>
        </p:nvCxnSpPr>
        <p:spPr>
          <a:xfrm>
            <a:off x="5695950" y="5088166"/>
            <a:ext cx="1329450" cy="1"/>
          </a:xfrm>
          <a:prstGeom prst="straightConnector1">
            <a:avLst/>
          </a:prstGeom>
          <a:noFill/>
          <a:ln cap="flat" cmpd="sng" w="19050">
            <a:solidFill>
              <a:srgbClr val="000000"/>
            </a:solidFill>
            <a:prstDash val="solid"/>
            <a:round/>
            <a:headEnd len="sm" w="sm" type="none"/>
            <a:tailEnd len="med" w="med" type="triangle"/>
          </a:ln>
        </p:spPr>
      </p:cxnSp>
      <p:sp>
        <p:nvSpPr>
          <p:cNvPr id="1780" name="Google Shape;1780;p77"/>
          <p:cNvSpPr/>
          <p:nvPr/>
        </p:nvSpPr>
        <p:spPr>
          <a:xfrm>
            <a:off x="3664781" y="4515960"/>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sp>
        <p:nvSpPr>
          <p:cNvPr id="1781" name="Google Shape;1781;p77"/>
          <p:cNvSpPr/>
          <p:nvPr/>
        </p:nvSpPr>
        <p:spPr>
          <a:xfrm>
            <a:off x="4938729" y="4515960"/>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sp>
        <p:nvSpPr>
          <p:cNvPr id="1782" name="Google Shape;1782;p77"/>
          <p:cNvSpPr/>
          <p:nvPr/>
        </p:nvSpPr>
        <p:spPr>
          <a:xfrm>
            <a:off x="3091119" y="3477133"/>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sp>
        <p:nvSpPr>
          <p:cNvPr id="1783" name="Google Shape;1783;p77"/>
          <p:cNvSpPr/>
          <p:nvPr/>
        </p:nvSpPr>
        <p:spPr>
          <a:xfrm>
            <a:off x="4341027" y="3455043"/>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cxnSp>
        <p:nvCxnSpPr>
          <p:cNvPr id="1784" name="Google Shape;1784;p77"/>
          <p:cNvCxnSpPr>
            <a:endCxn id="1780" idx="2"/>
          </p:cNvCxnSpPr>
          <p:nvPr/>
        </p:nvCxnSpPr>
        <p:spPr>
          <a:xfrm rot="10800000">
            <a:off x="3905173" y="4846338"/>
            <a:ext cx="0" cy="257700"/>
          </a:xfrm>
          <a:prstGeom prst="straightConnector1">
            <a:avLst/>
          </a:prstGeom>
          <a:noFill/>
          <a:ln cap="flat" cmpd="sng" w="19050">
            <a:solidFill>
              <a:srgbClr val="000000"/>
            </a:solidFill>
            <a:prstDash val="solid"/>
            <a:round/>
            <a:headEnd len="sm" w="sm" type="none"/>
            <a:tailEnd len="sm" w="sm" type="none"/>
          </a:ln>
        </p:spPr>
      </p:cxnSp>
      <p:cxnSp>
        <p:nvCxnSpPr>
          <p:cNvPr id="1785" name="Google Shape;1785;p77"/>
          <p:cNvCxnSpPr/>
          <p:nvPr/>
        </p:nvCxnSpPr>
        <p:spPr>
          <a:xfrm rot="10800000">
            <a:off x="5179121" y="4846340"/>
            <a:ext cx="0" cy="258914"/>
          </a:xfrm>
          <a:prstGeom prst="straightConnector1">
            <a:avLst/>
          </a:prstGeom>
          <a:noFill/>
          <a:ln cap="flat" cmpd="sng" w="19050">
            <a:solidFill>
              <a:srgbClr val="000000"/>
            </a:solidFill>
            <a:prstDash val="solid"/>
            <a:round/>
            <a:headEnd len="sm" w="sm" type="none"/>
            <a:tailEnd len="sm" w="sm" type="none"/>
          </a:ln>
        </p:spPr>
      </p:cxnSp>
      <p:cxnSp>
        <p:nvCxnSpPr>
          <p:cNvPr id="1786" name="Google Shape;1786;p77"/>
          <p:cNvCxnSpPr>
            <a:endCxn id="1782" idx="4"/>
          </p:cNvCxnSpPr>
          <p:nvPr/>
        </p:nvCxnSpPr>
        <p:spPr>
          <a:xfrm rot="10800000">
            <a:off x="3256308" y="3807511"/>
            <a:ext cx="0" cy="1291500"/>
          </a:xfrm>
          <a:prstGeom prst="straightConnector1">
            <a:avLst/>
          </a:prstGeom>
          <a:noFill/>
          <a:ln cap="flat" cmpd="sng" w="19050">
            <a:solidFill>
              <a:srgbClr val="000000"/>
            </a:solidFill>
            <a:prstDash val="solid"/>
            <a:round/>
            <a:headEnd len="sm" w="sm" type="none"/>
            <a:tailEnd len="med" w="med" type="triangle"/>
          </a:ln>
        </p:spPr>
      </p:cxnSp>
      <p:sp>
        <p:nvSpPr>
          <p:cNvPr id="1787" name="Google Shape;1787;p77"/>
          <p:cNvSpPr/>
          <p:nvPr/>
        </p:nvSpPr>
        <p:spPr>
          <a:xfrm>
            <a:off x="3015916" y="4515960"/>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cxnSp>
        <p:nvCxnSpPr>
          <p:cNvPr id="1788" name="Google Shape;1788;p77"/>
          <p:cNvCxnSpPr>
            <a:stCxn id="1780" idx="0"/>
            <a:endCxn id="1789" idx="2"/>
          </p:cNvCxnSpPr>
          <p:nvPr/>
        </p:nvCxnSpPr>
        <p:spPr>
          <a:xfrm rot="-5400000">
            <a:off x="3965023" y="4139910"/>
            <a:ext cx="316200" cy="435900"/>
          </a:xfrm>
          <a:prstGeom prst="curvedConnector2">
            <a:avLst/>
          </a:prstGeom>
          <a:noFill/>
          <a:ln cap="flat" cmpd="sng" w="19050">
            <a:solidFill>
              <a:srgbClr val="000000"/>
            </a:solidFill>
            <a:prstDash val="solid"/>
            <a:round/>
            <a:headEnd len="sm" w="sm" type="none"/>
            <a:tailEnd len="med" w="med" type="triangle"/>
          </a:ln>
        </p:spPr>
      </p:cxnSp>
      <p:cxnSp>
        <p:nvCxnSpPr>
          <p:cNvPr id="1790" name="Google Shape;1790;p77"/>
          <p:cNvCxnSpPr>
            <a:endCxn id="1783" idx="4"/>
          </p:cNvCxnSpPr>
          <p:nvPr/>
        </p:nvCxnSpPr>
        <p:spPr>
          <a:xfrm rot="10800000">
            <a:off x="4506216" y="3785421"/>
            <a:ext cx="0" cy="1302600"/>
          </a:xfrm>
          <a:prstGeom prst="straightConnector1">
            <a:avLst/>
          </a:prstGeom>
          <a:noFill/>
          <a:ln cap="flat" cmpd="sng" w="19050">
            <a:solidFill>
              <a:srgbClr val="000000"/>
            </a:solidFill>
            <a:prstDash val="solid"/>
            <a:round/>
            <a:headEnd len="sm" w="sm" type="none"/>
            <a:tailEnd len="med" w="med" type="triangle"/>
          </a:ln>
        </p:spPr>
      </p:cxnSp>
      <p:cxnSp>
        <p:nvCxnSpPr>
          <p:cNvPr id="1791" name="Google Shape;1791;p77"/>
          <p:cNvCxnSpPr>
            <a:stCxn id="1781" idx="0"/>
            <a:endCxn id="1792" idx="2"/>
          </p:cNvCxnSpPr>
          <p:nvPr/>
        </p:nvCxnSpPr>
        <p:spPr>
          <a:xfrm rot="-5400000">
            <a:off x="5325671" y="4298610"/>
            <a:ext cx="70800" cy="363900"/>
          </a:xfrm>
          <a:prstGeom prst="curvedConnector2">
            <a:avLst/>
          </a:prstGeom>
          <a:noFill/>
          <a:ln cap="flat" cmpd="sng" w="19050">
            <a:solidFill>
              <a:srgbClr val="000000"/>
            </a:solidFill>
            <a:prstDash val="solid"/>
            <a:round/>
            <a:headEnd len="sm" w="sm" type="none"/>
            <a:tailEnd len="med" w="med" type="triangle"/>
          </a:ln>
        </p:spPr>
      </p:cxnSp>
      <p:cxnSp>
        <p:nvCxnSpPr>
          <p:cNvPr id="1793" name="Google Shape;1793;p77"/>
          <p:cNvCxnSpPr/>
          <p:nvPr/>
        </p:nvCxnSpPr>
        <p:spPr>
          <a:xfrm flipH="1" rot="10800000">
            <a:off x="5704970" y="3642215"/>
            <a:ext cx="1963" cy="1451609"/>
          </a:xfrm>
          <a:prstGeom prst="straightConnector1">
            <a:avLst/>
          </a:prstGeom>
          <a:noFill/>
          <a:ln cap="flat" cmpd="sng" w="19050">
            <a:solidFill>
              <a:srgbClr val="000000"/>
            </a:solidFill>
            <a:prstDash val="solid"/>
            <a:round/>
            <a:headEnd len="sm" w="sm" type="none"/>
            <a:tailEnd len="sm" w="sm" type="none"/>
          </a:ln>
        </p:spPr>
      </p:cxnSp>
      <p:cxnSp>
        <p:nvCxnSpPr>
          <p:cNvPr id="1794" name="Google Shape;1794;p77"/>
          <p:cNvCxnSpPr/>
          <p:nvPr/>
        </p:nvCxnSpPr>
        <p:spPr>
          <a:xfrm>
            <a:off x="2925528" y="5094863"/>
            <a:ext cx="2260113" cy="0"/>
          </a:xfrm>
          <a:prstGeom prst="straightConnector1">
            <a:avLst/>
          </a:prstGeom>
          <a:noFill/>
          <a:ln cap="flat" cmpd="sng" w="19050">
            <a:solidFill>
              <a:srgbClr val="000000"/>
            </a:solidFill>
            <a:prstDash val="solid"/>
            <a:round/>
            <a:headEnd len="sm" w="sm" type="none"/>
            <a:tailEnd len="sm" w="sm" type="none"/>
          </a:ln>
        </p:spPr>
      </p:cxnSp>
      <p:sp>
        <p:nvSpPr>
          <p:cNvPr id="1795" name="Google Shape;1795;p77"/>
          <p:cNvSpPr/>
          <p:nvPr/>
        </p:nvSpPr>
        <p:spPr>
          <a:xfrm>
            <a:off x="5467313" y="3817303"/>
            <a:ext cx="480784" cy="22213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792" name="Google Shape;1792;p77"/>
          <p:cNvSpPr/>
          <p:nvPr/>
        </p:nvSpPr>
        <p:spPr>
          <a:xfrm>
            <a:off x="5543158" y="4279832"/>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sp>
        <p:nvSpPr>
          <p:cNvPr id="1796" name="Google Shape;1796;p77"/>
          <p:cNvSpPr/>
          <p:nvPr/>
        </p:nvSpPr>
        <p:spPr>
          <a:xfrm>
            <a:off x="4265815" y="4515960"/>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i="1" sz="1400">
              <a:solidFill>
                <a:schemeClr val="dk1"/>
              </a:solidFill>
              <a:latin typeface="Arial"/>
              <a:ea typeface="Arial"/>
              <a:cs typeface="Arial"/>
              <a:sym typeface="Arial"/>
            </a:endParaRPr>
          </a:p>
        </p:txBody>
      </p:sp>
      <p:sp>
        <p:nvSpPr>
          <p:cNvPr id="1789" name="Google Shape;1789;p77"/>
          <p:cNvSpPr/>
          <p:nvPr/>
        </p:nvSpPr>
        <p:spPr>
          <a:xfrm>
            <a:off x="4341027" y="4034512"/>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cxnSp>
        <p:nvCxnSpPr>
          <p:cNvPr id="1797" name="Google Shape;1797;p77"/>
          <p:cNvCxnSpPr/>
          <p:nvPr/>
        </p:nvCxnSpPr>
        <p:spPr>
          <a:xfrm flipH="1" rot="10800000">
            <a:off x="6046604" y="3073336"/>
            <a:ext cx="1" cy="458890"/>
          </a:xfrm>
          <a:prstGeom prst="straightConnector1">
            <a:avLst/>
          </a:prstGeom>
          <a:noFill/>
          <a:ln cap="flat" cmpd="sng" w="19050">
            <a:solidFill>
              <a:srgbClr val="000000"/>
            </a:solidFill>
            <a:prstDash val="solid"/>
            <a:round/>
            <a:headEnd len="sm" w="sm" type="none"/>
            <a:tailEnd len="med" w="med" type="triangle"/>
          </a:ln>
        </p:spPr>
      </p:cxnSp>
      <p:sp>
        <p:nvSpPr>
          <p:cNvPr id="1798" name="Google Shape;1798;p77"/>
          <p:cNvSpPr/>
          <p:nvPr/>
        </p:nvSpPr>
        <p:spPr>
          <a:xfrm>
            <a:off x="6043742" y="3532227"/>
            <a:ext cx="115875" cy="208574"/>
          </a:xfrm>
          <a:custGeom>
            <a:rect b="b" l="l" r="r" t="t"/>
            <a:pathLst>
              <a:path extrusionOk="0" h="235132" w="130629">
                <a:moveTo>
                  <a:pt x="0" y="0"/>
                </a:moveTo>
                <a:cubicBezTo>
                  <a:pt x="65314" y="37011"/>
                  <a:pt x="130629" y="74023"/>
                  <a:pt x="130629" y="113212"/>
                </a:cubicBezTo>
                <a:cubicBezTo>
                  <a:pt x="130629" y="152401"/>
                  <a:pt x="65314" y="193766"/>
                  <a:pt x="0" y="235132"/>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1799" name="Google Shape;1799;p77"/>
          <p:cNvCxnSpPr/>
          <p:nvPr/>
        </p:nvCxnSpPr>
        <p:spPr>
          <a:xfrm rot="10800000">
            <a:off x="6046068" y="3738419"/>
            <a:ext cx="0" cy="1344069"/>
          </a:xfrm>
          <a:prstGeom prst="straightConnector1">
            <a:avLst/>
          </a:prstGeom>
          <a:noFill/>
          <a:ln cap="flat" cmpd="sng" w="19050">
            <a:solidFill>
              <a:srgbClr val="000000"/>
            </a:solidFill>
            <a:prstDash val="solid"/>
            <a:round/>
            <a:headEnd len="sm" w="sm" type="none"/>
            <a:tailEnd len="sm" w="sm" type="none"/>
          </a:ln>
        </p:spPr>
      </p:cxnSp>
      <p:sp>
        <p:nvSpPr>
          <p:cNvPr id="1800" name="Google Shape;1800;p77"/>
          <p:cNvSpPr txBox="1"/>
          <p:nvPr/>
        </p:nvSpPr>
        <p:spPr>
          <a:xfrm>
            <a:off x="5856145" y="2792527"/>
            <a:ext cx="405558" cy="22106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1" name="Google Shape;1801;p77"/>
          <p:cNvSpPr txBox="1"/>
          <p:nvPr/>
        </p:nvSpPr>
        <p:spPr>
          <a:xfrm>
            <a:off x="7017184" y="4988683"/>
            <a:ext cx="405558" cy="22106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2" name="Google Shape;1802;p77"/>
          <p:cNvSpPr txBox="1"/>
          <p:nvPr/>
        </p:nvSpPr>
        <p:spPr>
          <a:xfrm>
            <a:off x="1776851" y="4983289"/>
            <a:ext cx="662408" cy="22106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3" name="Google Shape;1803;p77"/>
          <p:cNvSpPr txBox="1"/>
          <p:nvPr/>
        </p:nvSpPr>
        <p:spPr>
          <a:xfrm>
            <a:off x="2811389" y="5656205"/>
            <a:ext cx="662408" cy="22106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04" name="Google Shape;1804;p77"/>
          <p:cNvCxnSpPr/>
          <p:nvPr/>
        </p:nvCxnSpPr>
        <p:spPr>
          <a:xfrm rot="10800000">
            <a:off x="3106156" y="5123204"/>
            <a:ext cx="0" cy="479007"/>
          </a:xfrm>
          <a:prstGeom prst="straightConnector1">
            <a:avLst/>
          </a:prstGeom>
          <a:noFill/>
          <a:ln cap="flat" cmpd="sng" w="19050">
            <a:solidFill>
              <a:srgbClr val="000000"/>
            </a:solidFill>
            <a:prstDash val="solid"/>
            <a:round/>
            <a:headEnd len="sm" w="sm" type="none"/>
            <a:tailEnd len="med" w="med" type="triangle"/>
          </a:ln>
        </p:spPr>
      </p:cxnSp>
      <p:sp>
        <p:nvSpPr>
          <p:cNvPr id="1805" name="Google Shape;1805;p77"/>
          <p:cNvSpPr txBox="1"/>
          <p:nvPr/>
        </p:nvSpPr>
        <p:spPr>
          <a:xfrm>
            <a:off x="1776851" y="3480367"/>
            <a:ext cx="662408" cy="22106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6" name="Google Shape;1806;p77"/>
          <p:cNvSpPr txBox="1"/>
          <p:nvPr/>
        </p:nvSpPr>
        <p:spPr>
          <a:xfrm>
            <a:off x="6888759" y="3492738"/>
            <a:ext cx="662408" cy="22106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7" name="Google Shape;1807;p77"/>
          <p:cNvSpPr txBox="1"/>
          <p:nvPr/>
        </p:nvSpPr>
        <p:spPr>
          <a:xfrm>
            <a:off x="5398664" y="3774033"/>
            <a:ext cx="585604" cy="31280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400">
                <a:solidFill>
                  <a:schemeClr val="dk1"/>
                </a:solidFill>
                <a:latin typeface="Cambria Math"/>
                <a:ea typeface="Cambria Math"/>
                <a:cs typeface="Cambria Math"/>
                <a:sym typeface="Cambria Math"/>
              </a:rPr>
              <a:t>tanh</a:t>
            </a:r>
            <a:endParaRPr i="1" sz="1400">
              <a:solidFill>
                <a:schemeClr val="dk1"/>
              </a:solidFill>
              <a:latin typeface="Cambria Math"/>
              <a:ea typeface="Cambria Math"/>
              <a:cs typeface="Cambria Math"/>
              <a:sym typeface="Cambria Math"/>
            </a:endParaRPr>
          </a:p>
        </p:txBody>
      </p:sp>
      <p:sp>
        <p:nvSpPr>
          <p:cNvPr id="1808" name="Google Shape;1808;p77"/>
          <p:cNvSpPr txBox="1"/>
          <p:nvPr/>
        </p:nvSpPr>
        <p:spPr>
          <a:xfrm>
            <a:off x="4158953" y="4469328"/>
            <a:ext cx="648157" cy="330378"/>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i="1" lang="en-US" sz="1600">
                <a:solidFill>
                  <a:schemeClr val="dk1"/>
                </a:solidFill>
                <a:latin typeface="Cambria Math"/>
                <a:ea typeface="Cambria Math"/>
                <a:cs typeface="Cambria Math"/>
                <a:sym typeface="Cambria Math"/>
              </a:rPr>
              <a:t>tanh</a:t>
            </a:r>
            <a:endParaRPr i="1" sz="1600">
              <a:solidFill>
                <a:schemeClr val="dk1"/>
              </a:solidFill>
              <a:latin typeface="Cambria Math"/>
              <a:ea typeface="Cambria Math"/>
              <a:cs typeface="Cambria Math"/>
              <a:sym typeface="Cambria Math"/>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grpSp>
        <p:nvGrpSpPr>
          <p:cNvPr id="1814" name="Google Shape;1814;p78"/>
          <p:cNvGrpSpPr/>
          <p:nvPr/>
        </p:nvGrpSpPr>
        <p:grpSpPr>
          <a:xfrm>
            <a:off x="559817" y="1428745"/>
            <a:ext cx="8783192" cy="215444"/>
            <a:chOff x="559817" y="2136914"/>
            <a:chExt cx="8783192" cy="215444"/>
          </a:xfrm>
        </p:grpSpPr>
        <p:sp>
          <p:nvSpPr>
            <p:cNvPr id="1815" name="Google Shape;1815;p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16" name="Google Shape;1816;p7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Ô nhớ dài-ngắn hạn (LSTM):</a:t>
              </a:r>
              <a:endParaRPr/>
            </a:p>
          </p:txBody>
        </p:sp>
      </p:grpSp>
      <p:sp>
        <p:nvSpPr>
          <p:cNvPr id="1817" name="Google Shape;1817;p78"/>
          <p:cNvSpPr/>
          <p:nvPr/>
        </p:nvSpPr>
        <p:spPr>
          <a:xfrm>
            <a:off x="702940" y="1700808"/>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8" name="Google Shape;1818;p78"/>
          <p:cNvSpPr/>
          <p:nvPr/>
        </p:nvSpPr>
        <p:spPr>
          <a:xfrm>
            <a:off x="2913491" y="2920595"/>
            <a:ext cx="3608000" cy="1997682"/>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cxnSp>
        <p:nvCxnSpPr>
          <p:cNvPr id="1819" name="Google Shape;1819;p78"/>
          <p:cNvCxnSpPr/>
          <p:nvPr/>
        </p:nvCxnSpPr>
        <p:spPr>
          <a:xfrm>
            <a:off x="2356787" y="3198675"/>
            <a:ext cx="549430" cy="0"/>
          </a:xfrm>
          <a:prstGeom prst="straightConnector1">
            <a:avLst/>
          </a:prstGeom>
          <a:noFill/>
          <a:ln cap="flat" cmpd="sng" w="19050">
            <a:solidFill>
              <a:srgbClr val="000000"/>
            </a:solidFill>
            <a:prstDash val="solid"/>
            <a:round/>
            <a:headEnd len="sm" w="sm" type="none"/>
            <a:tailEnd len="med" w="med" type="triangle"/>
          </a:ln>
        </p:spPr>
      </p:cxnSp>
      <p:cxnSp>
        <p:nvCxnSpPr>
          <p:cNvPr id="1820" name="Google Shape;1820;p78"/>
          <p:cNvCxnSpPr/>
          <p:nvPr/>
        </p:nvCxnSpPr>
        <p:spPr>
          <a:xfrm>
            <a:off x="2356787" y="4660309"/>
            <a:ext cx="549430" cy="0"/>
          </a:xfrm>
          <a:prstGeom prst="straightConnector1">
            <a:avLst/>
          </a:prstGeom>
          <a:noFill/>
          <a:ln cap="flat" cmpd="sng" w="19050">
            <a:solidFill>
              <a:srgbClr val="000000"/>
            </a:solidFill>
            <a:prstDash val="solid"/>
            <a:round/>
            <a:headEnd len="sm" w="sm" type="none"/>
            <a:tailEnd len="med" w="med" type="triangle"/>
          </a:ln>
        </p:spPr>
      </p:cxnSp>
      <p:cxnSp>
        <p:nvCxnSpPr>
          <p:cNvPr id="1821" name="Google Shape;1821;p78"/>
          <p:cNvCxnSpPr/>
          <p:nvPr/>
        </p:nvCxnSpPr>
        <p:spPr>
          <a:xfrm>
            <a:off x="2934392" y="3198653"/>
            <a:ext cx="4092576" cy="0"/>
          </a:xfrm>
          <a:prstGeom prst="straightConnector1">
            <a:avLst/>
          </a:prstGeom>
          <a:noFill/>
          <a:ln cap="flat" cmpd="sng" w="19050">
            <a:solidFill>
              <a:srgbClr val="000000"/>
            </a:solidFill>
            <a:prstDash val="solid"/>
            <a:round/>
            <a:headEnd len="sm" w="sm" type="none"/>
            <a:tailEnd len="med" w="med" type="triangle"/>
          </a:ln>
        </p:spPr>
      </p:cxnSp>
      <p:cxnSp>
        <p:nvCxnSpPr>
          <p:cNvPr id="1822" name="Google Shape;1822;p78"/>
          <p:cNvCxnSpPr/>
          <p:nvPr/>
        </p:nvCxnSpPr>
        <p:spPr>
          <a:xfrm>
            <a:off x="5695950" y="4644519"/>
            <a:ext cx="1329450" cy="1"/>
          </a:xfrm>
          <a:prstGeom prst="straightConnector1">
            <a:avLst/>
          </a:prstGeom>
          <a:noFill/>
          <a:ln cap="flat" cmpd="sng" w="19050">
            <a:solidFill>
              <a:srgbClr val="000000"/>
            </a:solidFill>
            <a:prstDash val="solid"/>
            <a:round/>
            <a:headEnd len="sm" w="sm" type="none"/>
            <a:tailEnd len="med" w="med" type="triangle"/>
          </a:ln>
        </p:spPr>
      </p:cxnSp>
      <p:sp>
        <p:nvSpPr>
          <p:cNvPr id="1823" name="Google Shape;1823;p78"/>
          <p:cNvSpPr/>
          <p:nvPr/>
        </p:nvSpPr>
        <p:spPr>
          <a:xfrm>
            <a:off x="3664781" y="4072313"/>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sp>
        <p:nvSpPr>
          <p:cNvPr id="1824" name="Google Shape;1824;p78"/>
          <p:cNvSpPr/>
          <p:nvPr/>
        </p:nvSpPr>
        <p:spPr>
          <a:xfrm>
            <a:off x="4938729" y="4072313"/>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sp>
        <p:nvSpPr>
          <p:cNvPr id="1825" name="Google Shape;1825;p78"/>
          <p:cNvSpPr/>
          <p:nvPr/>
        </p:nvSpPr>
        <p:spPr>
          <a:xfrm>
            <a:off x="3091119" y="3033486"/>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sp>
        <p:nvSpPr>
          <p:cNvPr id="1826" name="Google Shape;1826;p78"/>
          <p:cNvSpPr/>
          <p:nvPr/>
        </p:nvSpPr>
        <p:spPr>
          <a:xfrm>
            <a:off x="4341027" y="3011396"/>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cxnSp>
        <p:nvCxnSpPr>
          <p:cNvPr id="1827" name="Google Shape;1827;p78"/>
          <p:cNvCxnSpPr>
            <a:endCxn id="1823" idx="2"/>
          </p:cNvCxnSpPr>
          <p:nvPr/>
        </p:nvCxnSpPr>
        <p:spPr>
          <a:xfrm rot="10800000">
            <a:off x="3905173" y="4402691"/>
            <a:ext cx="0" cy="257700"/>
          </a:xfrm>
          <a:prstGeom prst="straightConnector1">
            <a:avLst/>
          </a:prstGeom>
          <a:noFill/>
          <a:ln cap="flat" cmpd="sng" w="19050">
            <a:solidFill>
              <a:srgbClr val="000000"/>
            </a:solidFill>
            <a:prstDash val="solid"/>
            <a:round/>
            <a:headEnd len="sm" w="sm" type="none"/>
            <a:tailEnd len="sm" w="sm" type="none"/>
          </a:ln>
        </p:spPr>
      </p:cxnSp>
      <p:cxnSp>
        <p:nvCxnSpPr>
          <p:cNvPr id="1828" name="Google Shape;1828;p78"/>
          <p:cNvCxnSpPr/>
          <p:nvPr/>
        </p:nvCxnSpPr>
        <p:spPr>
          <a:xfrm rot="10800000">
            <a:off x="5179121" y="4402693"/>
            <a:ext cx="0" cy="258914"/>
          </a:xfrm>
          <a:prstGeom prst="straightConnector1">
            <a:avLst/>
          </a:prstGeom>
          <a:noFill/>
          <a:ln cap="flat" cmpd="sng" w="19050">
            <a:solidFill>
              <a:srgbClr val="000000"/>
            </a:solidFill>
            <a:prstDash val="solid"/>
            <a:round/>
            <a:headEnd len="sm" w="sm" type="none"/>
            <a:tailEnd len="sm" w="sm" type="none"/>
          </a:ln>
        </p:spPr>
      </p:cxnSp>
      <p:cxnSp>
        <p:nvCxnSpPr>
          <p:cNvPr id="1829" name="Google Shape;1829;p78"/>
          <p:cNvCxnSpPr>
            <a:endCxn id="1825" idx="4"/>
          </p:cNvCxnSpPr>
          <p:nvPr/>
        </p:nvCxnSpPr>
        <p:spPr>
          <a:xfrm rot="10800000">
            <a:off x="3256308" y="3363864"/>
            <a:ext cx="0" cy="1291500"/>
          </a:xfrm>
          <a:prstGeom prst="straightConnector1">
            <a:avLst/>
          </a:prstGeom>
          <a:noFill/>
          <a:ln cap="flat" cmpd="sng" w="19050">
            <a:solidFill>
              <a:srgbClr val="000000"/>
            </a:solidFill>
            <a:prstDash val="solid"/>
            <a:round/>
            <a:headEnd len="sm" w="sm" type="none"/>
            <a:tailEnd len="med" w="med" type="triangle"/>
          </a:ln>
        </p:spPr>
      </p:cxnSp>
      <p:sp>
        <p:nvSpPr>
          <p:cNvPr id="1830" name="Google Shape;1830;p78"/>
          <p:cNvSpPr/>
          <p:nvPr/>
        </p:nvSpPr>
        <p:spPr>
          <a:xfrm>
            <a:off x="3015916" y="4072313"/>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000">
                <a:solidFill>
                  <a:schemeClr val="dk1"/>
                </a:solidFill>
                <a:latin typeface="Cambria Math"/>
                <a:ea typeface="Cambria Math"/>
                <a:cs typeface="Cambria Math"/>
                <a:sym typeface="Cambria Math"/>
              </a:rPr>
              <a:t>σ</a:t>
            </a:r>
            <a:endParaRPr i="1" sz="2000">
              <a:solidFill>
                <a:schemeClr val="dk1"/>
              </a:solidFill>
              <a:latin typeface="Cambria Math"/>
              <a:ea typeface="Cambria Math"/>
              <a:cs typeface="Cambria Math"/>
              <a:sym typeface="Cambria Math"/>
            </a:endParaRPr>
          </a:p>
        </p:txBody>
      </p:sp>
      <p:cxnSp>
        <p:nvCxnSpPr>
          <p:cNvPr id="1831" name="Google Shape;1831;p78"/>
          <p:cNvCxnSpPr>
            <a:stCxn id="1823" idx="0"/>
            <a:endCxn id="1832" idx="2"/>
          </p:cNvCxnSpPr>
          <p:nvPr/>
        </p:nvCxnSpPr>
        <p:spPr>
          <a:xfrm rot="-5400000">
            <a:off x="3965023" y="3696263"/>
            <a:ext cx="316200" cy="435900"/>
          </a:xfrm>
          <a:prstGeom prst="curvedConnector2">
            <a:avLst/>
          </a:prstGeom>
          <a:noFill/>
          <a:ln cap="flat" cmpd="sng" w="19050">
            <a:solidFill>
              <a:srgbClr val="000000"/>
            </a:solidFill>
            <a:prstDash val="solid"/>
            <a:round/>
            <a:headEnd len="sm" w="sm" type="none"/>
            <a:tailEnd len="med" w="med" type="triangle"/>
          </a:ln>
        </p:spPr>
      </p:cxnSp>
      <p:cxnSp>
        <p:nvCxnSpPr>
          <p:cNvPr id="1833" name="Google Shape;1833;p78"/>
          <p:cNvCxnSpPr>
            <a:endCxn id="1826" idx="4"/>
          </p:cNvCxnSpPr>
          <p:nvPr/>
        </p:nvCxnSpPr>
        <p:spPr>
          <a:xfrm rot="10800000">
            <a:off x="4506216" y="3341774"/>
            <a:ext cx="0" cy="1302600"/>
          </a:xfrm>
          <a:prstGeom prst="straightConnector1">
            <a:avLst/>
          </a:prstGeom>
          <a:noFill/>
          <a:ln cap="flat" cmpd="sng" w="19050">
            <a:solidFill>
              <a:srgbClr val="000000"/>
            </a:solidFill>
            <a:prstDash val="solid"/>
            <a:round/>
            <a:headEnd len="sm" w="sm" type="none"/>
            <a:tailEnd len="med" w="med" type="triangle"/>
          </a:ln>
        </p:spPr>
      </p:cxnSp>
      <p:cxnSp>
        <p:nvCxnSpPr>
          <p:cNvPr id="1834" name="Google Shape;1834;p78"/>
          <p:cNvCxnSpPr>
            <a:stCxn id="1824" idx="0"/>
            <a:endCxn id="1835" idx="2"/>
          </p:cNvCxnSpPr>
          <p:nvPr/>
        </p:nvCxnSpPr>
        <p:spPr>
          <a:xfrm rot="-5400000">
            <a:off x="5325671" y="3854963"/>
            <a:ext cx="70800" cy="363900"/>
          </a:xfrm>
          <a:prstGeom prst="curvedConnector2">
            <a:avLst/>
          </a:prstGeom>
          <a:noFill/>
          <a:ln cap="flat" cmpd="sng" w="19050">
            <a:solidFill>
              <a:srgbClr val="000000"/>
            </a:solidFill>
            <a:prstDash val="solid"/>
            <a:round/>
            <a:headEnd len="sm" w="sm" type="none"/>
            <a:tailEnd len="med" w="med" type="triangle"/>
          </a:ln>
        </p:spPr>
      </p:cxnSp>
      <p:cxnSp>
        <p:nvCxnSpPr>
          <p:cNvPr id="1836" name="Google Shape;1836;p78"/>
          <p:cNvCxnSpPr/>
          <p:nvPr/>
        </p:nvCxnSpPr>
        <p:spPr>
          <a:xfrm flipH="1" rot="10800000">
            <a:off x="5704970" y="3198568"/>
            <a:ext cx="1963" cy="1451609"/>
          </a:xfrm>
          <a:prstGeom prst="straightConnector1">
            <a:avLst/>
          </a:prstGeom>
          <a:noFill/>
          <a:ln cap="flat" cmpd="sng" w="19050">
            <a:solidFill>
              <a:srgbClr val="000000"/>
            </a:solidFill>
            <a:prstDash val="solid"/>
            <a:round/>
            <a:headEnd len="sm" w="sm" type="none"/>
            <a:tailEnd len="sm" w="sm" type="none"/>
          </a:ln>
        </p:spPr>
      </p:cxnSp>
      <p:cxnSp>
        <p:nvCxnSpPr>
          <p:cNvPr id="1837" name="Google Shape;1837;p78"/>
          <p:cNvCxnSpPr/>
          <p:nvPr/>
        </p:nvCxnSpPr>
        <p:spPr>
          <a:xfrm>
            <a:off x="2925528" y="4651216"/>
            <a:ext cx="2260113" cy="0"/>
          </a:xfrm>
          <a:prstGeom prst="straightConnector1">
            <a:avLst/>
          </a:prstGeom>
          <a:noFill/>
          <a:ln cap="flat" cmpd="sng" w="19050">
            <a:solidFill>
              <a:srgbClr val="000000"/>
            </a:solidFill>
            <a:prstDash val="solid"/>
            <a:round/>
            <a:headEnd len="sm" w="sm" type="none"/>
            <a:tailEnd len="sm" w="sm" type="none"/>
          </a:ln>
        </p:spPr>
      </p:cxnSp>
      <p:sp>
        <p:nvSpPr>
          <p:cNvPr id="1838" name="Google Shape;1838;p78"/>
          <p:cNvSpPr/>
          <p:nvPr/>
        </p:nvSpPr>
        <p:spPr>
          <a:xfrm>
            <a:off x="5467313" y="3373656"/>
            <a:ext cx="480784" cy="22213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835" name="Google Shape;1835;p78"/>
          <p:cNvSpPr/>
          <p:nvPr/>
        </p:nvSpPr>
        <p:spPr>
          <a:xfrm>
            <a:off x="5543158" y="3836185"/>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sp>
        <p:nvSpPr>
          <p:cNvPr id="1839" name="Google Shape;1839;p78"/>
          <p:cNvSpPr/>
          <p:nvPr/>
        </p:nvSpPr>
        <p:spPr>
          <a:xfrm>
            <a:off x="4265815" y="4072313"/>
            <a:ext cx="480784" cy="330378"/>
          </a:xfrm>
          <a:prstGeom prst="roundRect">
            <a:avLst>
              <a:gd fmla="val 0" name="adj"/>
            </a:avLst>
          </a:prstGeom>
          <a:solidFill>
            <a:schemeClr val="accent1"/>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i="1" sz="1400">
              <a:solidFill>
                <a:schemeClr val="dk1"/>
              </a:solidFill>
              <a:latin typeface="Arial"/>
              <a:ea typeface="Arial"/>
              <a:cs typeface="Arial"/>
              <a:sym typeface="Arial"/>
            </a:endParaRPr>
          </a:p>
        </p:txBody>
      </p:sp>
      <p:sp>
        <p:nvSpPr>
          <p:cNvPr id="1832" name="Google Shape;1832;p78"/>
          <p:cNvSpPr/>
          <p:nvPr/>
        </p:nvSpPr>
        <p:spPr>
          <a:xfrm>
            <a:off x="4341027" y="3590865"/>
            <a:ext cx="330378" cy="330378"/>
          </a:xfrm>
          <a:prstGeom prst="ellipse">
            <a:avLst/>
          </a:prstGeom>
          <a:solidFill>
            <a:srgbClr val="FFD1D1"/>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chemeClr val="dk1"/>
                </a:solidFill>
                <a:latin typeface="Cambria Math"/>
                <a:ea typeface="Cambria Math"/>
                <a:cs typeface="Cambria Math"/>
                <a:sym typeface="Cambria Math"/>
              </a:rPr>
              <a:t>×</a:t>
            </a:r>
            <a:endParaRPr sz="2000">
              <a:solidFill>
                <a:schemeClr val="dk1"/>
              </a:solidFill>
              <a:latin typeface="Cambria Math"/>
              <a:ea typeface="Cambria Math"/>
              <a:cs typeface="Cambria Math"/>
              <a:sym typeface="Cambria Math"/>
            </a:endParaRPr>
          </a:p>
        </p:txBody>
      </p:sp>
      <p:cxnSp>
        <p:nvCxnSpPr>
          <p:cNvPr id="1840" name="Google Shape;1840;p78"/>
          <p:cNvCxnSpPr/>
          <p:nvPr/>
        </p:nvCxnSpPr>
        <p:spPr>
          <a:xfrm flipH="1" rot="10800000">
            <a:off x="6046604" y="2629689"/>
            <a:ext cx="1" cy="458890"/>
          </a:xfrm>
          <a:prstGeom prst="straightConnector1">
            <a:avLst/>
          </a:prstGeom>
          <a:noFill/>
          <a:ln cap="flat" cmpd="sng" w="19050">
            <a:solidFill>
              <a:srgbClr val="000000"/>
            </a:solidFill>
            <a:prstDash val="solid"/>
            <a:round/>
            <a:headEnd len="sm" w="sm" type="none"/>
            <a:tailEnd len="med" w="med" type="triangle"/>
          </a:ln>
        </p:spPr>
      </p:cxnSp>
      <p:sp>
        <p:nvSpPr>
          <p:cNvPr id="1841" name="Google Shape;1841;p78"/>
          <p:cNvSpPr/>
          <p:nvPr/>
        </p:nvSpPr>
        <p:spPr>
          <a:xfrm>
            <a:off x="6043742" y="3088580"/>
            <a:ext cx="115875" cy="208574"/>
          </a:xfrm>
          <a:custGeom>
            <a:rect b="b" l="l" r="r" t="t"/>
            <a:pathLst>
              <a:path extrusionOk="0" h="235132" w="130629">
                <a:moveTo>
                  <a:pt x="0" y="0"/>
                </a:moveTo>
                <a:cubicBezTo>
                  <a:pt x="65314" y="37011"/>
                  <a:pt x="130629" y="74023"/>
                  <a:pt x="130629" y="113212"/>
                </a:cubicBezTo>
                <a:cubicBezTo>
                  <a:pt x="130629" y="152401"/>
                  <a:pt x="65314" y="193766"/>
                  <a:pt x="0" y="235132"/>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1842" name="Google Shape;1842;p78"/>
          <p:cNvCxnSpPr/>
          <p:nvPr/>
        </p:nvCxnSpPr>
        <p:spPr>
          <a:xfrm rot="10800000">
            <a:off x="6046068" y="3294772"/>
            <a:ext cx="0" cy="1344069"/>
          </a:xfrm>
          <a:prstGeom prst="straightConnector1">
            <a:avLst/>
          </a:prstGeom>
          <a:noFill/>
          <a:ln cap="flat" cmpd="sng" w="19050">
            <a:solidFill>
              <a:srgbClr val="000000"/>
            </a:solidFill>
            <a:prstDash val="solid"/>
            <a:round/>
            <a:headEnd len="sm" w="sm" type="none"/>
            <a:tailEnd len="sm" w="sm" type="none"/>
          </a:ln>
        </p:spPr>
      </p:cxnSp>
      <p:sp>
        <p:nvSpPr>
          <p:cNvPr id="1843" name="Google Shape;1843;p78"/>
          <p:cNvSpPr txBox="1"/>
          <p:nvPr/>
        </p:nvSpPr>
        <p:spPr>
          <a:xfrm>
            <a:off x="5856145" y="2348880"/>
            <a:ext cx="405558" cy="22106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4" name="Google Shape;1844;p78"/>
          <p:cNvSpPr txBox="1"/>
          <p:nvPr/>
        </p:nvSpPr>
        <p:spPr>
          <a:xfrm>
            <a:off x="7017184" y="4545036"/>
            <a:ext cx="405558" cy="22106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5" name="Google Shape;1845;p78"/>
          <p:cNvSpPr txBox="1"/>
          <p:nvPr/>
        </p:nvSpPr>
        <p:spPr>
          <a:xfrm>
            <a:off x="1776851" y="4539642"/>
            <a:ext cx="662408" cy="22106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6" name="Google Shape;1846;p78"/>
          <p:cNvSpPr txBox="1"/>
          <p:nvPr/>
        </p:nvSpPr>
        <p:spPr>
          <a:xfrm>
            <a:off x="2811389" y="5212558"/>
            <a:ext cx="662408" cy="22106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47" name="Google Shape;1847;p78"/>
          <p:cNvCxnSpPr/>
          <p:nvPr/>
        </p:nvCxnSpPr>
        <p:spPr>
          <a:xfrm rot="10800000">
            <a:off x="3106156" y="4679557"/>
            <a:ext cx="0" cy="479007"/>
          </a:xfrm>
          <a:prstGeom prst="straightConnector1">
            <a:avLst/>
          </a:prstGeom>
          <a:noFill/>
          <a:ln cap="flat" cmpd="sng" w="19050">
            <a:solidFill>
              <a:srgbClr val="000000"/>
            </a:solidFill>
            <a:prstDash val="solid"/>
            <a:round/>
            <a:headEnd len="sm" w="sm" type="none"/>
            <a:tailEnd len="med" w="med" type="triangle"/>
          </a:ln>
        </p:spPr>
      </p:cxnSp>
      <p:sp>
        <p:nvSpPr>
          <p:cNvPr id="1848" name="Google Shape;1848;p78"/>
          <p:cNvSpPr txBox="1"/>
          <p:nvPr/>
        </p:nvSpPr>
        <p:spPr>
          <a:xfrm>
            <a:off x="1776851" y="3036720"/>
            <a:ext cx="662408" cy="22106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9" name="Google Shape;1849;p78"/>
          <p:cNvSpPr txBox="1"/>
          <p:nvPr/>
        </p:nvSpPr>
        <p:spPr>
          <a:xfrm>
            <a:off x="6888759" y="3049091"/>
            <a:ext cx="662408" cy="22106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50" name="Google Shape;1850;p78"/>
          <p:cNvSpPr txBox="1"/>
          <p:nvPr/>
        </p:nvSpPr>
        <p:spPr>
          <a:xfrm>
            <a:off x="5398664" y="3330386"/>
            <a:ext cx="585604" cy="31280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400">
                <a:solidFill>
                  <a:schemeClr val="dk1"/>
                </a:solidFill>
                <a:latin typeface="Cambria Math"/>
                <a:ea typeface="Cambria Math"/>
                <a:cs typeface="Cambria Math"/>
                <a:sym typeface="Cambria Math"/>
              </a:rPr>
              <a:t>tanh</a:t>
            </a:r>
            <a:endParaRPr i="1" sz="1400">
              <a:solidFill>
                <a:schemeClr val="dk1"/>
              </a:solidFill>
              <a:latin typeface="Cambria Math"/>
              <a:ea typeface="Cambria Math"/>
              <a:cs typeface="Cambria Math"/>
              <a:sym typeface="Cambria Math"/>
            </a:endParaRPr>
          </a:p>
        </p:txBody>
      </p:sp>
      <p:sp>
        <p:nvSpPr>
          <p:cNvPr id="1851" name="Google Shape;1851;p78"/>
          <p:cNvSpPr txBox="1"/>
          <p:nvPr/>
        </p:nvSpPr>
        <p:spPr>
          <a:xfrm>
            <a:off x="4158953" y="4025681"/>
            <a:ext cx="648157" cy="330378"/>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i="1" lang="en-US" sz="1600">
                <a:solidFill>
                  <a:schemeClr val="dk1"/>
                </a:solidFill>
                <a:latin typeface="Cambria Math"/>
                <a:ea typeface="Cambria Math"/>
                <a:cs typeface="Cambria Math"/>
                <a:sym typeface="Cambria Math"/>
              </a:rPr>
              <a:t>tanh</a:t>
            </a:r>
            <a:endParaRPr i="1" sz="1600">
              <a:solidFill>
                <a:schemeClr val="dk1"/>
              </a:solidFill>
              <a:latin typeface="Cambria Math"/>
              <a:ea typeface="Cambria Math"/>
              <a:cs typeface="Cambria Math"/>
              <a:sym typeface="Cambria Math"/>
            </a:endParaRPr>
          </a:p>
        </p:txBody>
      </p:sp>
      <p:grpSp>
        <p:nvGrpSpPr>
          <p:cNvPr id="1852" name="Google Shape;1852;p78"/>
          <p:cNvGrpSpPr/>
          <p:nvPr/>
        </p:nvGrpSpPr>
        <p:grpSpPr>
          <a:xfrm>
            <a:off x="450000" y="450000"/>
            <a:ext cx="9018000" cy="276999"/>
            <a:chOff x="450000" y="450000"/>
            <a:chExt cx="9018000" cy="276999"/>
          </a:xfrm>
        </p:grpSpPr>
        <p:sp>
          <p:nvSpPr>
            <p:cNvPr id="1853" name="Google Shape;1853;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Ô nhớ dài hạn ngắn hạn</a:t>
              </a:r>
              <a:endParaRPr sz="1800">
                <a:solidFill>
                  <a:schemeClr val="lt1"/>
                </a:solidFill>
                <a:latin typeface="Arial"/>
                <a:ea typeface="Arial"/>
                <a:cs typeface="Arial"/>
                <a:sym typeface="Arial"/>
              </a:endParaRPr>
            </a:p>
          </p:txBody>
        </p:sp>
        <p:sp>
          <p:nvSpPr>
            <p:cNvPr id="1854" name="Google Shape;1854;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grpSp>
        <p:nvGrpSpPr>
          <p:cNvPr id="1860" name="Google Shape;1860;p79"/>
          <p:cNvGrpSpPr/>
          <p:nvPr/>
        </p:nvGrpSpPr>
        <p:grpSpPr>
          <a:xfrm>
            <a:off x="559817" y="1428745"/>
            <a:ext cx="8783192" cy="215444"/>
            <a:chOff x="559817" y="2136914"/>
            <a:chExt cx="8783192" cy="215444"/>
          </a:xfrm>
        </p:grpSpPr>
        <p:sp>
          <p:nvSpPr>
            <p:cNvPr id="1861" name="Google Shape;1861;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62" name="Google Shape;1862;p7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Ô nhớ dài-ngắn hạn (LSTM):</a:t>
              </a:r>
              <a:endParaRPr/>
            </a:p>
          </p:txBody>
        </p:sp>
      </p:grpSp>
      <p:sp>
        <p:nvSpPr>
          <p:cNvPr id="1863" name="Google Shape;1863;p7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ô LSTM có thể tạo thành một chuỗi giống như ô RNN thông thường.</a:t>
            </a:r>
            <a:endParaRPr/>
          </a:p>
        </p:txBody>
      </p:sp>
      <p:grpSp>
        <p:nvGrpSpPr>
          <p:cNvPr id="1864" name="Google Shape;1864;p79"/>
          <p:cNvGrpSpPr/>
          <p:nvPr/>
        </p:nvGrpSpPr>
        <p:grpSpPr>
          <a:xfrm>
            <a:off x="450000" y="450000"/>
            <a:ext cx="9018000" cy="276999"/>
            <a:chOff x="450000" y="450000"/>
            <a:chExt cx="9018000" cy="276999"/>
          </a:xfrm>
        </p:grpSpPr>
        <p:sp>
          <p:nvSpPr>
            <p:cNvPr id="1865" name="Google Shape;1865;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Ô nhớ dài hạn ngắn hạn</a:t>
              </a:r>
              <a:endParaRPr sz="1800">
                <a:solidFill>
                  <a:schemeClr val="lt1"/>
                </a:solidFill>
                <a:latin typeface="Arial"/>
                <a:ea typeface="Arial"/>
                <a:cs typeface="Arial"/>
                <a:sym typeface="Arial"/>
              </a:endParaRPr>
            </a:p>
          </p:txBody>
        </p:sp>
        <p:sp>
          <p:nvSpPr>
            <p:cNvPr id="1866" name="Google Shape;1866;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1867" name="Google Shape;1867;p79"/>
          <p:cNvGrpSpPr/>
          <p:nvPr/>
        </p:nvGrpSpPr>
        <p:grpSpPr>
          <a:xfrm>
            <a:off x="2397884" y="2492896"/>
            <a:ext cx="5107056" cy="2326156"/>
            <a:chOff x="2397884" y="3094415"/>
            <a:chExt cx="5107056" cy="2326156"/>
          </a:xfrm>
        </p:grpSpPr>
        <p:grpSp>
          <p:nvGrpSpPr>
            <p:cNvPr id="1868" name="Google Shape;1868;p79"/>
            <p:cNvGrpSpPr/>
            <p:nvPr/>
          </p:nvGrpSpPr>
          <p:grpSpPr>
            <a:xfrm>
              <a:off x="2397884" y="3094415"/>
              <a:ext cx="5107056" cy="2326156"/>
              <a:chOff x="2331849" y="2484815"/>
              <a:chExt cx="5107056" cy="2326156"/>
            </a:xfrm>
          </p:grpSpPr>
          <p:grpSp>
            <p:nvGrpSpPr>
              <p:cNvPr id="1869" name="Google Shape;1869;p79"/>
              <p:cNvGrpSpPr/>
              <p:nvPr/>
            </p:nvGrpSpPr>
            <p:grpSpPr>
              <a:xfrm>
                <a:off x="2441177" y="2484815"/>
                <a:ext cx="1784704" cy="2326156"/>
                <a:chOff x="2441177" y="2484815"/>
                <a:chExt cx="1784704" cy="2326156"/>
              </a:xfrm>
            </p:grpSpPr>
            <p:sp>
              <p:nvSpPr>
                <p:cNvPr id="1870" name="Google Shape;1870;p79"/>
                <p:cNvSpPr txBox="1"/>
                <p:nvPr/>
              </p:nvSpPr>
              <p:spPr>
                <a:xfrm>
                  <a:off x="2441177" y="4410861"/>
                  <a:ext cx="746755" cy="4001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71" name="Google Shape;1871;p79"/>
                <p:cNvCxnSpPr/>
                <p:nvPr/>
              </p:nvCxnSpPr>
              <p:spPr>
                <a:xfrm rot="10800000">
                  <a:off x="2814555" y="4050861"/>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1872" name="Google Shape;1872;p79"/>
                <p:cNvCxnSpPr/>
                <p:nvPr/>
              </p:nvCxnSpPr>
              <p:spPr>
                <a:xfrm flipH="1" rot="10800000">
                  <a:off x="3751980" y="2970861"/>
                  <a:ext cx="1" cy="360000"/>
                </a:xfrm>
                <a:prstGeom prst="straightConnector1">
                  <a:avLst/>
                </a:prstGeom>
                <a:noFill/>
                <a:ln cap="flat" cmpd="sng" w="19050">
                  <a:solidFill>
                    <a:srgbClr val="193EB0"/>
                  </a:solidFill>
                  <a:prstDash val="solid"/>
                  <a:round/>
                  <a:headEnd len="sm" w="sm" type="none"/>
                  <a:tailEnd len="med" w="med" type="triangle"/>
                </a:ln>
              </p:spPr>
            </p:cxnSp>
            <p:sp>
              <p:nvSpPr>
                <p:cNvPr id="1873" name="Google Shape;1873;p79"/>
                <p:cNvSpPr txBox="1"/>
                <p:nvPr/>
              </p:nvSpPr>
              <p:spPr>
                <a:xfrm>
                  <a:off x="3443208" y="2484815"/>
                  <a:ext cx="617543" cy="4001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74" name="Google Shape;1874;p79"/>
                <p:cNvCxnSpPr/>
                <p:nvPr/>
              </p:nvCxnSpPr>
              <p:spPr>
                <a:xfrm>
                  <a:off x="3937881" y="3479044"/>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1875" name="Google Shape;1875;p79"/>
                <p:cNvCxnSpPr/>
                <p:nvPr/>
              </p:nvCxnSpPr>
              <p:spPr>
                <a:xfrm>
                  <a:off x="3937881" y="3901410"/>
                  <a:ext cx="288000" cy="0"/>
                </a:xfrm>
                <a:prstGeom prst="straightConnector1">
                  <a:avLst/>
                </a:prstGeom>
                <a:noFill/>
                <a:ln cap="flat" cmpd="sng" w="19050">
                  <a:solidFill>
                    <a:srgbClr val="193EB0"/>
                  </a:solidFill>
                  <a:prstDash val="solid"/>
                  <a:round/>
                  <a:headEnd len="sm" w="sm" type="none"/>
                  <a:tailEnd len="med" w="med" type="triangle"/>
                </a:ln>
              </p:spPr>
            </p:cxnSp>
          </p:grpSp>
          <p:grpSp>
            <p:nvGrpSpPr>
              <p:cNvPr id="1876" name="Google Shape;1876;p79"/>
              <p:cNvGrpSpPr/>
              <p:nvPr/>
            </p:nvGrpSpPr>
            <p:grpSpPr>
              <a:xfrm>
                <a:off x="4047689" y="2484815"/>
                <a:ext cx="1784704" cy="2233823"/>
                <a:chOff x="2441177" y="2484815"/>
                <a:chExt cx="1784704" cy="2233823"/>
              </a:xfrm>
            </p:grpSpPr>
            <p:sp>
              <p:nvSpPr>
                <p:cNvPr id="1877" name="Google Shape;1877;p79"/>
                <p:cNvSpPr txBox="1"/>
                <p:nvPr/>
              </p:nvSpPr>
              <p:spPr>
                <a:xfrm>
                  <a:off x="2441177" y="4503194"/>
                  <a:ext cx="746755" cy="215444"/>
                </a:xfrm>
                <a:prstGeom prst="rect">
                  <a:avLst/>
                </a:prstGeom>
                <a:blipFill rotWithShape="1">
                  <a:blip r:embed="rId5">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78" name="Google Shape;1878;p79"/>
                <p:cNvCxnSpPr/>
                <p:nvPr/>
              </p:nvCxnSpPr>
              <p:spPr>
                <a:xfrm rot="10800000">
                  <a:off x="2814555" y="4050861"/>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1879" name="Google Shape;1879;p79"/>
                <p:cNvCxnSpPr/>
                <p:nvPr/>
              </p:nvCxnSpPr>
              <p:spPr>
                <a:xfrm flipH="1" rot="10800000">
                  <a:off x="3751980" y="2970861"/>
                  <a:ext cx="1" cy="360000"/>
                </a:xfrm>
                <a:prstGeom prst="straightConnector1">
                  <a:avLst/>
                </a:prstGeom>
                <a:noFill/>
                <a:ln cap="flat" cmpd="sng" w="19050">
                  <a:solidFill>
                    <a:srgbClr val="193EB0"/>
                  </a:solidFill>
                  <a:prstDash val="solid"/>
                  <a:round/>
                  <a:headEnd len="sm" w="sm" type="none"/>
                  <a:tailEnd len="med" w="med" type="triangle"/>
                </a:ln>
              </p:spPr>
            </p:cxnSp>
            <p:sp>
              <p:nvSpPr>
                <p:cNvPr id="1880" name="Google Shape;1880;p79"/>
                <p:cNvSpPr txBox="1"/>
                <p:nvPr/>
              </p:nvSpPr>
              <p:spPr>
                <a:xfrm>
                  <a:off x="3443208" y="2484815"/>
                  <a:ext cx="617543" cy="40011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81" name="Google Shape;1881;p79"/>
                <p:cNvCxnSpPr/>
                <p:nvPr/>
              </p:nvCxnSpPr>
              <p:spPr>
                <a:xfrm>
                  <a:off x="3937881" y="3479044"/>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1882" name="Google Shape;1882;p79"/>
                <p:cNvCxnSpPr/>
                <p:nvPr/>
              </p:nvCxnSpPr>
              <p:spPr>
                <a:xfrm>
                  <a:off x="3937881" y="3901410"/>
                  <a:ext cx="288000" cy="0"/>
                </a:xfrm>
                <a:prstGeom prst="straightConnector1">
                  <a:avLst/>
                </a:prstGeom>
                <a:noFill/>
                <a:ln cap="flat" cmpd="sng" w="19050">
                  <a:solidFill>
                    <a:srgbClr val="193EB0"/>
                  </a:solidFill>
                  <a:prstDash val="solid"/>
                  <a:round/>
                  <a:headEnd len="sm" w="sm" type="none"/>
                  <a:tailEnd len="med" w="med" type="triangle"/>
                </a:ln>
              </p:spPr>
            </p:cxnSp>
          </p:grpSp>
          <p:grpSp>
            <p:nvGrpSpPr>
              <p:cNvPr id="1883" name="Google Shape;1883;p79"/>
              <p:cNvGrpSpPr/>
              <p:nvPr/>
            </p:nvGrpSpPr>
            <p:grpSpPr>
              <a:xfrm>
                <a:off x="5654201" y="2577148"/>
                <a:ext cx="1784704" cy="2233823"/>
                <a:chOff x="2441177" y="2577148"/>
                <a:chExt cx="1784704" cy="2233823"/>
              </a:xfrm>
            </p:grpSpPr>
            <p:sp>
              <p:nvSpPr>
                <p:cNvPr id="1884" name="Google Shape;1884;p79"/>
                <p:cNvSpPr txBox="1"/>
                <p:nvPr/>
              </p:nvSpPr>
              <p:spPr>
                <a:xfrm>
                  <a:off x="2441177" y="4410861"/>
                  <a:ext cx="746755" cy="40011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85" name="Google Shape;1885;p79"/>
                <p:cNvCxnSpPr/>
                <p:nvPr/>
              </p:nvCxnSpPr>
              <p:spPr>
                <a:xfrm rot="10800000">
                  <a:off x="2814555" y="4050861"/>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1886" name="Google Shape;1886;p79"/>
                <p:cNvCxnSpPr/>
                <p:nvPr/>
              </p:nvCxnSpPr>
              <p:spPr>
                <a:xfrm flipH="1" rot="10800000">
                  <a:off x="3751980" y="2970861"/>
                  <a:ext cx="1" cy="360000"/>
                </a:xfrm>
                <a:prstGeom prst="straightConnector1">
                  <a:avLst/>
                </a:prstGeom>
                <a:noFill/>
                <a:ln cap="flat" cmpd="sng" w="19050">
                  <a:solidFill>
                    <a:srgbClr val="193EB0"/>
                  </a:solidFill>
                  <a:prstDash val="solid"/>
                  <a:round/>
                  <a:headEnd len="sm" w="sm" type="none"/>
                  <a:tailEnd len="med" w="med" type="triangle"/>
                </a:ln>
              </p:spPr>
            </p:cxnSp>
            <p:sp>
              <p:nvSpPr>
                <p:cNvPr id="1887" name="Google Shape;1887;p79"/>
                <p:cNvSpPr txBox="1"/>
                <p:nvPr/>
              </p:nvSpPr>
              <p:spPr>
                <a:xfrm>
                  <a:off x="3443208" y="2577148"/>
                  <a:ext cx="617543" cy="215444"/>
                </a:xfrm>
                <a:prstGeom prst="rect">
                  <a:avLst/>
                </a:prstGeom>
                <a:blipFill rotWithShape="1">
                  <a:blip r:embed="rId8">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88" name="Google Shape;1888;p79"/>
                <p:cNvCxnSpPr/>
                <p:nvPr/>
              </p:nvCxnSpPr>
              <p:spPr>
                <a:xfrm>
                  <a:off x="3937881" y="3479044"/>
                  <a:ext cx="288000" cy="0"/>
                </a:xfrm>
                <a:prstGeom prst="straightConnector1">
                  <a:avLst/>
                </a:prstGeom>
                <a:noFill/>
                <a:ln cap="flat" cmpd="sng" w="19050">
                  <a:solidFill>
                    <a:srgbClr val="000000">
                      <a:alpha val="20000"/>
                    </a:srgbClr>
                  </a:solidFill>
                  <a:prstDash val="solid"/>
                  <a:round/>
                  <a:headEnd len="sm" w="sm" type="none"/>
                  <a:tailEnd len="med" w="med" type="triangle"/>
                </a:ln>
              </p:spPr>
            </p:cxnSp>
            <p:cxnSp>
              <p:nvCxnSpPr>
                <p:cNvPr id="1889" name="Google Shape;1889;p79"/>
                <p:cNvCxnSpPr/>
                <p:nvPr/>
              </p:nvCxnSpPr>
              <p:spPr>
                <a:xfrm>
                  <a:off x="3937881" y="3901410"/>
                  <a:ext cx="288000" cy="0"/>
                </a:xfrm>
                <a:prstGeom prst="straightConnector1">
                  <a:avLst/>
                </a:prstGeom>
                <a:noFill/>
                <a:ln cap="flat" cmpd="sng" w="19050">
                  <a:solidFill>
                    <a:srgbClr val="000000">
                      <a:alpha val="20000"/>
                    </a:srgbClr>
                  </a:solidFill>
                  <a:prstDash val="solid"/>
                  <a:round/>
                  <a:headEnd len="sm" w="sm" type="none"/>
                  <a:tailEnd len="med" w="med" type="triangle"/>
                </a:ln>
              </p:spPr>
            </p:cxnSp>
          </p:grpSp>
          <p:cxnSp>
            <p:nvCxnSpPr>
              <p:cNvPr id="1890" name="Google Shape;1890;p79"/>
              <p:cNvCxnSpPr/>
              <p:nvPr/>
            </p:nvCxnSpPr>
            <p:spPr>
              <a:xfrm>
                <a:off x="2331849" y="3479014"/>
                <a:ext cx="288000" cy="0"/>
              </a:xfrm>
              <a:prstGeom prst="straightConnector1">
                <a:avLst/>
              </a:prstGeom>
              <a:noFill/>
              <a:ln cap="flat" cmpd="sng" w="19050">
                <a:solidFill>
                  <a:srgbClr val="000000">
                    <a:alpha val="20000"/>
                  </a:srgbClr>
                </a:solidFill>
                <a:prstDash val="solid"/>
                <a:round/>
                <a:headEnd len="sm" w="sm" type="none"/>
                <a:tailEnd len="med" w="med" type="triangle"/>
              </a:ln>
            </p:spPr>
          </p:cxnSp>
          <p:cxnSp>
            <p:nvCxnSpPr>
              <p:cNvPr id="1891" name="Google Shape;1891;p79"/>
              <p:cNvCxnSpPr/>
              <p:nvPr/>
            </p:nvCxnSpPr>
            <p:spPr>
              <a:xfrm>
                <a:off x="2331849" y="3901380"/>
                <a:ext cx="288000" cy="0"/>
              </a:xfrm>
              <a:prstGeom prst="straightConnector1">
                <a:avLst/>
              </a:prstGeom>
              <a:noFill/>
              <a:ln cap="flat" cmpd="sng" w="19050">
                <a:solidFill>
                  <a:srgbClr val="000000">
                    <a:alpha val="20000"/>
                  </a:srgbClr>
                </a:solidFill>
                <a:prstDash val="solid"/>
                <a:round/>
                <a:headEnd len="sm" w="sm" type="none"/>
                <a:tailEnd len="med" w="med" type="triangle"/>
              </a:ln>
            </p:spPr>
          </p:cxnSp>
        </p:grpSp>
        <p:sp>
          <p:nvSpPr>
            <p:cNvPr id="1892" name="Google Shape;1892;p79"/>
            <p:cNvSpPr/>
            <p:nvPr/>
          </p:nvSpPr>
          <p:spPr>
            <a:xfrm>
              <a:off x="2703529" y="3940461"/>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1893" name="Google Shape;1893;p79"/>
            <p:cNvSpPr/>
            <p:nvPr/>
          </p:nvSpPr>
          <p:spPr>
            <a:xfrm>
              <a:off x="4310041" y="3940461"/>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1894" name="Google Shape;1894;p79"/>
            <p:cNvSpPr/>
            <p:nvPr/>
          </p:nvSpPr>
          <p:spPr>
            <a:xfrm>
              <a:off x="5916553" y="3940461"/>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8"/>
          <p:cNvGrpSpPr/>
          <p:nvPr/>
        </p:nvGrpSpPr>
        <p:grpSpPr>
          <a:xfrm>
            <a:off x="559817" y="1428745"/>
            <a:ext cx="8783192" cy="215444"/>
            <a:chOff x="559817" y="2136914"/>
            <a:chExt cx="8783192" cy="215444"/>
          </a:xfrm>
        </p:grpSpPr>
        <p:sp>
          <p:nvSpPr>
            <p:cNvPr id="271" name="Google Shape;271;p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2" name="Google Shape;272;p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grpSp>
        <p:nvGrpSpPr>
          <p:cNvPr id="273" name="Google Shape;273;p8"/>
          <p:cNvGrpSpPr/>
          <p:nvPr/>
        </p:nvGrpSpPr>
        <p:grpSpPr>
          <a:xfrm>
            <a:off x="450000" y="450000"/>
            <a:ext cx="9018000" cy="276999"/>
            <a:chOff x="450000" y="450000"/>
            <a:chExt cx="9018000" cy="276999"/>
          </a:xfrm>
        </p:grpSpPr>
        <p:sp>
          <p:nvSpPr>
            <p:cNvPr id="274" name="Google Shape;274;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275" name="Google Shape;27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aphicFrame>
        <p:nvGraphicFramePr>
          <p:cNvPr id="276" name="Google Shape;276;p8"/>
          <p:cNvGraphicFramePr/>
          <p:nvPr/>
        </p:nvGraphicFramePr>
        <p:xfrm>
          <a:off x="1170992" y="276290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277" name="Google Shape;277;p8"/>
          <p:cNvSpPr/>
          <p:nvPr/>
        </p:nvSpPr>
        <p:spPr>
          <a:xfrm>
            <a:off x="1182069" y="2771555"/>
            <a:ext cx="1080120"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8"/>
          <p:cNvSpPr/>
          <p:nvPr/>
        </p:nvSpPr>
        <p:spPr>
          <a:xfrm>
            <a:off x="1531031" y="2771555"/>
            <a:ext cx="1098000" cy="1113386"/>
          </a:xfrm>
          <a:prstGeom prst="rect">
            <a:avLst/>
          </a:prstGeom>
          <a:noFill/>
          <a:ln cap="flat" cmpd="sng" w="317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9" name="Google Shape;279;p8"/>
          <p:cNvCxnSpPr/>
          <p:nvPr/>
        </p:nvCxnSpPr>
        <p:spPr>
          <a:xfrm>
            <a:off x="1283408" y="2564904"/>
            <a:ext cx="1080000" cy="0"/>
          </a:xfrm>
          <a:prstGeom prst="straightConnector1">
            <a:avLst/>
          </a:prstGeom>
          <a:noFill/>
          <a:ln cap="flat" cmpd="sng" w="25400">
            <a:solidFill>
              <a:srgbClr val="FF0000"/>
            </a:solidFill>
            <a:prstDash val="solid"/>
            <a:miter lim="800000"/>
            <a:headEnd len="sm" w="sm" type="none"/>
            <a:tailEnd len="med" w="med" type="triangle"/>
          </a:ln>
        </p:spPr>
      </p:cxnSp>
      <p:graphicFrame>
        <p:nvGraphicFramePr>
          <p:cNvPr id="280" name="Google Shape;280;p8"/>
          <p:cNvGraphicFramePr/>
          <p:nvPr/>
        </p:nvGraphicFramePr>
        <p:xfrm>
          <a:off x="6076439" y="276290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281" name="Google Shape;281;p8"/>
          <p:cNvSpPr/>
          <p:nvPr/>
        </p:nvSpPr>
        <p:spPr>
          <a:xfrm>
            <a:off x="6076439" y="2762902"/>
            <a:ext cx="1098000"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8"/>
          <p:cNvSpPr/>
          <p:nvPr/>
        </p:nvSpPr>
        <p:spPr>
          <a:xfrm>
            <a:off x="6076439" y="3154250"/>
            <a:ext cx="1098000" cy="1113386"/>
          </a:xfrm>
          <a:prstGeom prst="rect">
            <a:avLst/>
          </a:prstGeom>
          <a:noFill/>
          <a:ln cap="flat" cmpd="sng" w="317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3" name="Google Shape;283;p8"/>
          <p:cNvCxnSpPr/>
          <p:nvPr/>
        </p:nvCxnSpPr>
        <p:spPr>
          <a:xfrm>
            <a:off x="5861988" y="2887633"/>
            <a:ext cx="0" cy="1080000"/>
          </a:xfrm>
          <a:prstGeom prst="straightConnector1">
            <a:avLst/>
          </a:prstGeom>
          <a:noFill/>
          <a:ln cap="flat" cmpd="sng" w="25400">
            <a:solidFill>
              <a:srgbClr val="FF0000"/>
            </a:solidFill>
            <a:prstDash val="solid"/>
            <a:miter lim="800000"/>
            <a:headEnd len="sm" w="sm" type="none"/>
            <a:tailEnd len="med" w="med" type="triangle"/>
          </a:ln>
        </p:spPr>
      </p:cxnSp>
      <p:sp>
        <p:nvSpPr>
          <p:cNvPr id="284" name="Google Shape;284;p8"/>
          <p:cNvSpPr/>
          <p:nvPr/>
        </p:nvSpPr>
        <p:spPr>
          <a:xfrm>
            <a:off x="4217937" y="5081917"/>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1</a:t>
            </a:r>
            <a:r>
              <a:rPr lang="en-US" sz="1400">
                <a:solidFill>
                  <a:srgbClr val="262626"/>
                </a:solidFill>
                <a:latin typeface="Arial"/>
                <a:ea typeface="Arial"/>
                <a:cs typeface="Arial"/>
                <a:sym typeface="Arial"/>
              </a:rPr>
              <a:t>)</a:t>
            </a:r>
            <a:endParaRPr/>
          </a:p>
        </p:txBody>
      </p:sp>
      <p:sp>
        <p:nvSpPr>
          <p:cNvPr id="285" name="Google Shape;285;p8"/>
          <p:cNvSpPr/>
          <p:nvPr/>
        </p:nvSpPr>
        <p:spPr>
          <a:xfrm>
            <a:off x="710184" y="1846770"/>
            <a:ext cx="8632825" cy="445488"/>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8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1901" name="Google Shape;1901;p80"/>
          <p:cNvSpPr/>
          <p:nvPr/>
        </p:nvSpPr>
        <p:spPr>
          <a:xfrm>
            <a:off x="989683" y="3133792"/>
            <a:ext cx="8066186"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Mạng nơ-ron đối nghịch tạo ra để tạo hình ảnh không tồn tại</a:t>
            </a:r>
            <a:endParaRPr b="1" sz="3200">
              <a:solidFill>
                <a:srgbClr val="000000"/>
              </a:solidFill>
              <a:latin typeface="Arial"/>
              <a:ea typeface="Arial"/>
              <a:cs typeface="Arial"/>
              <a:sym typeface="Arial"/>
            </a:endParaRPr>
          </a:p>
        </p:txBody>
      </p:sp>
      <p:sp>
        <p:nvSpPr>
          <p:cNvPr id="1902" name="Google Shape;1902;p8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grpSp>
        <p:nvGrpSpPr>
          <p:cNvPr id="1903" name="Google Shape;1903;p80"/>
          <p:cNvGrpSpPr/>
          <p:nvPr/>
        </p:nvGrpSpPr>
        <p:grpSpPr>
          <a:xfrm>
            <a:off x="1051140" y="4397426"/>
            <a:ext cx="5700472" cy="1175673"/>
            <a:chOff x="989683" y="4314867"/>
            <a:chExt cx="5700472" cy="1175673"/>
          </a:xfrm>
        </p:grpSpPr>
        <p:grpSp>
          <p:nvGrpSpPr>
            <p:cNvPr id="1904" name="Google Shape;1904;p80"/>
            <p:cNvGrpSpPr/>
            <p:nvPr/>
          </p:nvGrpSpPr>
          <p:grpSpPr>
            <a:xfrm>
              <a:off x="989683" y="4314867"/>
              <a:ext cx="5700472" cy="278083"/>
              <a:chOff x="989683" y="4314867"/>
              <a:chExt cx="5700472" cy="278083"/>
            </a:xfrm>
          </p:grpSpPr>
          <p:sp>
            <p:nvSpPr>
              <p:cNvPr id="1905" name="Google Shape;1905;p80"/>
              <p:cNvSpPr/>
              <p:nvPr/>
            </p:nvSpPr>
            <p:spPr>
              <a:xfrm>
                <a:off x="1172504" y="4316040"/>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3.1. Bộ mã hóa tự động</a:t>
                </a:r>
                <a:endParaRPr sz="1799">
                  <a:solidFill>
                    <a:srgbClr val="3F3F3F"/>
                  </a:solidFill>
                  <a:latin typeface="Arial"/>
                  <a:ea typeface="Arial"/>
                  <a:cs typeface="Arial"/>
                  <a:sym typeface="Arial"/>
                </a:endParaRPr>
              </a:p>
            </p:txBody>
          </p:sp>
          <p:sp>
            <p:nvSpPr>
              <p:cNvPr id="1906" name="Google Shape;1906;p80"/>
              <p:cNvSpPr/>
              <p:nvPr/>
            </p:nvSpPr>
            <p:spPr>
              <a:xfrm>
                <a:off x="989683" y="4314867"/>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907" name="Google Shape;1907;p80"/>
            <p:cNvGrpSpPr/>
            <p:nvPr/>
          </p:nvGrpSpPr>
          <p:grpSpPr>
            <a:xfrm>
              <a:off x="989683" y="4762976"/>
              <a:ext cx="5700472" cy="278084"/>
              <a:chOff x="989683" y="4744563"/>
              <a:chExt cx="5700472" cy="278084"/>
            </a:xfrm>
          </p:grpSpPr>
          <p:sp>
            <p:nvSpPr>
              <p:cNvPr id="1908" name="Google Shape;1908;p80"/>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Giới thiệu về Mạng đối nghịch phát sinh (GAN)</a:t>
                </a:r>
                <a:endParaRPr/>
              </a:p>
            </p:txBody>
          </p:sp>
          <p:sp>
            <p:nvSpPr>
              <p:cNvPr id="1909" name="Google Shape;1909;p80"/>
              <p:cNvSpPr/>
              <p:nvPr/>
            </p:nvSpPr>
            <p:spPr>
              <a:xfrm>
                <a:off x="989683" y="474456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910" name="Google Shape;1910;p80"/>
            <p:cNvGrpSpPr/>
            <p:nvPr/>
          </p:nvGrpSpPr>
          <p:grpSpPr>
            <a:xfrm>
              <a:off x="989683" y="5212456"/>
              <a:ext cx="5700472" cy="278084"/>
              <a:chOff x="989683" y="4744563"/>
              <a:chExt cx="5700472" cy="278084"/>
            </a:xfrm>
          </p:grpSpPr>
          <p:sp>
            <p:nvSpPr>
              <p:cNvPr id="1911" name="Google Shape;1911;p80"/>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Bài tập về mạng lưới đối nghịch phát sinh</a:t>
                </a:r>
                <a:endParaRPr sz="1799">
                  <a:solidFill>
                    <a:srgbClr val="A5A5A5"/>
                  </a:solidFill>
                  <a:latin typeface="Arial"/>
                  <a:ea typeface="Arial"/>
                  <a:cs typeface="Arial"/>
                  <a:sym typeface="Arial"/>
                </a:endParaRPr>
              </a:p>
            </p:txBody>
          </p:sp>
          <p:sp>
            <p:nvSpPr>
              <p:cNvPr id="1912" name="Google Shape;1912;p80"/>
              <p:cNvSpPr/>
              <p:nvPr/>
            </p:nvSpPr>
            <p:spPr>
              <a:xfrm>
                <a:off x="989683" y="474456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grpSp>
        <p:nvGrpSpPr>
          <p:cNvPr id="1918" name="Google Shape;1918;p81"/>
          <p:cNvGrpSpPr/>
          <p:nvPr/>
        </p:nvGrpSpPr>
        <p:grpSpPr>
          <a:xfrm>
            <a:off x="450000" y="450000"/>
            <a:ext cx="9018000" cy="276999"/>
            <a:chOff x="450000" y="450000"/>
            <a:chExt cx="9018000" cy="276999"/>
          </a:xfrm>
        </p:grpSpPr>
        <p:sp>
          <p:nvSpPr>
            <p:cNvPr id="1919" name="Google Shape;1919;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1920" name="Google Shape;1920;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1921" name="Google Shape;1921;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Bộ mã hóa tự động</a:t>
            </a:r>
            <a:endParaRPr sz="2400">
              <a:solidFill>
                <a:srgbClr val="0C0C0C"/>
              </a:solidFill>
              <a:latin typeface="Arial"/>
              <a:ea typeface="Arial"/>
              <a:cs typeface="Arial"/>
              <a:sym typeface="Arial"/>
            </a:endParaRPr>
          </a:p>
        </p:txBody>
      </p:sp>
      <p:grpSp>
        <p:nvGrpSpPr>
          <p:cNvPr id="1922" name="Google Shape;1922;p81"/>
          <p:cNvGrpSpPr/>
          <p:nvPr/>
        </p:nvGrpSpPr>
        <p:grpSpPr>
          <a:xfrm>
            <a:off x="559817" y="1902381"/>
            <a:ext cx="8783192" cy="215444"/>
            <a:chOff x="559817" y="2136914"/>
            <a:chExt cx="8783192" cy="215444"/>
          </a:xfrm>
        </p:grpSpPr>
        <p:sp>
          <p:nvSpPr>
            <p:cNvPr id="1923" name="Google Shape;1923;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24" name="Google Shape;1924;p8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bộ mã hóa tự động</a:t>
              </a:r>
              <a:endParaRPr sz="1400">
                <a:solidFill>
                  <a:srgbClr val="262626"/>
                </a:solidFill>
                <a:latin typeface="Arial"/>
                <a:ea typeface="Arial"/>
                <a:cs typeface="Arial"/>
                <a:sym typeface="Arial"/>
              </a:endParaRPr>
            </a:p>
          </p:txBody>
        </p:sp>
      </p:grpSp>
      <p:sp>
        <p:nvSpPr>
          <p:cNvPr id="1925" name="Google Shape;1925;p81"/>
          <p:cNvSpPr/>
          <p:nvPr/>
        </p:nvSpPr>
        <p:spPr>
          <a:xfrm>
            <a:off x="702940" y="2244605"/>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khi nghiên cứu các cơ chế của GAN, bạn phải tìm hiểu bộ mã hóa tự động nén và giải nén dữ liệu đào tạo.</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mã hóa tự động cơ bản không thể tạo dữ liệu mới, nhưng cơ chế cơ bản của nó giúp hiểu được GAN.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tiêu chính của GAN là tổng hợp một dữ liệu mới có cùng phân phối với tập dữ liệu huấn luyện.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hình thức ban đầu của GAN không cần dữ liệu nhãn nên nó được coi là kiểu học không giám sát.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mở rộng của GAN ban đầu có thể được coi là phương pháp học tập không giám sát và giám sát.</a:t>
            </a:r>
            <a:endParaRPr sz="1300">
              <a:solidFill>
                <a:srgbClr val="262626"/>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grpSp>
        <p:nvGrpSpPr>
          <p:cNvPr id="1931" name="Google Shape;1931;p82"/>
          <p:cNvGrpSpPr/>
          <p:nvPr/>
        </p:nvGrpSpPr>
        <p:grpSpPr>
          <a:xfrm>
            <a:off x="450000" y="450000"/>
            <a:ext cx="9018000" cy="276999"/>
            <a:chOff x="450000" y="450000"/>
            <a:chExt cx="9018000" cy="276999"/>
          </a:xfrm>
        </p:grpSpPr>
        <p:sp>
          <p:nvSpPr>
            <p:cNvPr id="1932" name="Google Shape;1932;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1933" name="Google Shape;1933;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1934" name="Google Shape;1934;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Bộ mã hóa tự động</a:t>
            </a:r>
            <a:endParaRPr sz="2400">
              <a:solidFill>
                <a:srgbClr val="0C0C0C"/>
              </a:solidFill>
              <a:latin typeface="Arial"/>
              <a:ea typeface="Arial"/>
              <a:cs typeface="Arial"/>
              <a:sym typeface="Arial"/>
            </a:endParaRPr>
          </a:p>
        </p:txBody>
      </p:sp>
      <p:grpSp>
        <p:nvGrpSpPr>
          <p:cNvPr id="1935" name="Google Shape;1935;p82"/>
          <p:cNvGrpSpPr/>
          <p:nvPr/>
        </p:nvGrpSpPr>
        <p:grpSpPr>
          <a:xfrm>
            <a:off x="559817" y="1902381"/>
            <a:ext cx="8783192" cy="215444"/>
            <a:chOff x="559817" y="2136914"/>
            <a:chExt cx="8783192" cy="215444"/>
          </a:xfrm>
        </p:grpSpPr>
        <p:sp>
          <p:nvSpPr>
            <p:cNvPr id="1936" name="Google Shape;1936;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37" name="Google Shape;1937;p8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bộ mã hóa tự động</a:t>
              </a:r>
              <a:endParaRPr sz="1400">
                <a:solidFill>
                  <a:srgbClr val="262626"/>
                </a:solidFill>
                <a:latin typeface="Arial"/>
                <a:ea typeface="Arial"/>
                <a:cs typeface="Arial"/>
                <a:sym typeface="Arial"/>
              </a:endParaRPr>
            </a:p>
          </p:txBody>
        </p:sp>
      </p:grpSp>
      <p:sp>
        <p:nvSpPr>
          <p:cNvPr id="1938" name="Google Shape;1938;p82"/>
          <p:cNvSpPr/>
          <p:nvPr/>
        </p:nvSpPr>
        <p:spPr>
          <a:xfrm>
            <a:off x="702940" y="2244605"/>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được sử dụng để “nén” dữ liệu bằng cách giảm chiều.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Bao gồm các phần mã hóa và giải mã đối xứng. </a:t>
            </a:r>
            <a:endParaRPr/>
          </a:p>
        </p:txBody>
      </p:sp>
      <p:sp>
        <p:nvSpPr>
          <p:cNvPr id="1939" name="Google Shape;1939;p82"/>
          <p:cNvSpPr txBox="1"/>
          <p:nvPr/>
        </p:nvSpPr>
        <p:spPr>
          <a:xfrm>
            <a:off x="3450653" y="5777369"/>
            <a:ext cx="158417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Mã hóa</a:t>
            </a:r>
            <a:endParaRPr sz="1400">
              <a:solidFill>
                <a:srgbClr val="FF0000"/>
              </a:solidFill>
              <a:latin typeface="Arial"/>
              <a:ea typeface="Arial"/>
              <a:cs typeface="Arial"/>
              <a:sym typeface="Arial"/>
            </a:endParaRPr>
          </a:p>
        </p:txBody>
      </p:sp>
      <p:sp>
        <p:nvSpPr>
          <p:cNvPr id="1940" name="Google Shape;1940;p82"/>
          <p:cNvSpPr txBox="1"/>
          <p:nvPr/>
        </p:nvSpPr>
        <p:spPr>
          <a:xfrm>
            <a:off x="4831812" y="5777369"/>
            <a:ext cx="158417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Giải mã</a:t>
            </a:r>
            <a:endParaRPr sz="1400">
              <a:solidFill>
                <a:srgbClr val="FF0000"/>
              </a:solidFill>
              <a:latin typeface="Arial"/>
              <a:ea typeface="Arial"/>
              <a:cs typeface="Arial"/>
              <a:sym typeface="Arial"/>
            </a:endParaRPr>
          </a:p>
        </p:txBody>
      </p:sp>
      <p:cxnSp>
        <p:nvCxnSpPr>
          <p:cNvPr id="1941" name="Google Shape;1941;p82"/>
          <p:cNvCxnSpPr/>
          <p:nvPr/>
        </p:nvCxnSpPr>
        <p:spPr>
          <a:xfrm>
            <a:off x="4916322" y="5204010"/>
            <a:ext cx="0" cy="825315"/>
          </a:xfrm>
          <a:prstGeom prst="straightConnector1">
            <a:avLst/>
          </a:prstGeom>
          <a:noFill/>
          <a:ln cap="flat" cmpd="sng" w="9525">
            <a:solidFill>
              <a:srgbClr val="FF0000"/>
            </a:solidFill>
            <a:prstDash val="dash"/>
            <a:miter lim="800000"/>
            <a:headEnd len="sm" w="sm" type="none"/>
            <a:tailEnd len="sm" w="sm" type="none"/>
          </a:ln>
        </p:spPr>
      </p:cxnSp>
      <p:grpSp>
        <p:nvGrpSpPr>
          <p:cNvPr id="1942" name="Google Shape;1942;p82"/>
          <p:cNvGrpSpPr/>
          <p:nvPr/>
        </p:nvGrpSpPr>
        <p:grpSpPr>
          <a:xfrm>
            <a:off x="1557419" y="3228651"/>
            <a:ext cx="6854340" cy="2522060"/>
            <a:chOff x="2182586" y="2696743"/>
            <a:chExt cx="8458200" cy="3112200"/>
          </a:xfrm>
        </p:grpSpPr>
        <p:sp>
          <p:nvSpPr>
            <p:cNvPr id="1943" name="Google Shape;1943;p82"/>
            <p:cNvSpPr/>
            <p:nvPr/>
          </p:nvSpPr>
          <p:spPr>
            <a:xfrm>
              <a:off x="4220263"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82"/>
            <p:cNvSpPr/>
            <p:nvPr/>
          </p:nvSpPr>
          <p:spPr>
            <a:xfrm>
              <a:off x="4221860" y="377059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82"/>
            <p:cNvSpPr/>
            <p:nvPr/>
          </p:nvSpPr>
          <p:spPr>
            <a:xfrm>
              <a:off x="4220263"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82"/>
            <p:cNvSpPr/>
            <p:nvPr/>
          </p:nvSpPr>
          <p:spPr>
            <a:xfrm>
              <a:off x="6051219" y="3777259"/>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82"/>
            <p:cNvSpPr/>
            <p:nvPr/>
          </p:nvSpPr>
          <p:spPr>
            <a:xfrm>
              <a:off x="6051219" y="4529121"/>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48" name="Google Shape;1948;p82"/>
            <p:cNvCxnSpPr>
              <a:stCxn id="1943" idx="6"/>
              <a:endCxn id="1946" idx="2"/>
            </p:cNvCxnSpPr>
            <p:nvPr/>
          </p:nvCxnSpPr>
          <p:spPr>
            <a:xfrm>
              <a:off x="4760263" y="3288737"/>
              <a:ext cx="12909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49" name="Google Shape;1949;p82"/>
            <p:cNvCxnSpPr>
              <a:stCxn id="1944" idx="6"/>
              <a:endCxn id="1947" idx="2"/>
            </p:cNvCxnSpPr>
            <p:nvPr/>
          </p:nvCxnSpPr>
          <p:spPr>
            <a:xfrm>
              <a:off x="4761860" y="4040599"/>
              <a:ext cx="12894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50" name="Google Shape;1950;p82"/>
            <p:cNvCxnSpPr>
              <a:stCxn id="1945" idx="6"/>
              <a:endCxn id="1947" idx="2"/>
            </p:cNvCxnSpPr>
            <p:nvPr/>
          </p:nvCxnSpPr>
          <p:spPr>
            <a:xfrm>
              <a:off x="4760263" y="4789771"/>
              <a:ext cx="1290900" cy="93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51" name="Google Shape;1951;p82"/>
            <p:cNvCxnSpPr>
              <a:stCxn id="1945" idx="6"/>
              <a:endCxn id="1946" idx="2"/>
            </p:cNvCxnSpPr>
            <p:nvPr/>
          </p:nvCxnSpPr>
          <p:spPr>
            <a:xfrm flipH="1" rot="10800000">
              <a:off x="4760263" y="4047271"/>
              <a:ext cx="1290900" cy="742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52" name="Google Shape;1952;p82"/>
            <p:cNvCxnSpPr>
              <a:stCxn id="1943" idx="6"/>
              <a:endCxn id="1947" idx="2"/>
            </p:cNvCxnSpPr>
            <p:nvPr/>
          </p:nvCxnSpPr>
          <p:spPr>
            <a:xfrm>
              <a:off x="4760263" y="3288737"/>
              <a:ext cx="1290900" cy="1510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53" name="Google Shape;1953;p82"/>
            <p:cNvCxnSpPr>
              <a:stCxn id="1944" idx="6"/>
              <a:endCxn id="1946" idx="2"/>
            </p:cNvCxnSpPr>
            <p:nvPr/>
          </p:nvCxnSpPr>
          <p:spPr>
            <a:xfrm>
              <a:off x="4761860" y="4040599"/>
              <a:ext cx="1289400" cy="66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1954" name="Google Shape;1954;p82"/>
            <p:cNvSpPr/>
            <p:nvPr/>
          </p:nvSpPr>
          <p:spPr>
            <a:xfrm>
              <a:off x="4220263" y="5268943"/>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55" name="Google Shape;1955;p82"/>
            <p:cNvCxnSpPr>
              <a:stCxn id="1954" idx="6"/>
              <a:endCxn id="1946" idx="2"/>
            </p:cNvCxnSpPr>
            <p:nvPr/>
          </p:nvCxnSpPr>
          <p:spPr>
            <a:xfrm flipH="1" rot="10800000">
              <a:off x="4760263" y="4047343"/>
              <a:ext cx="1290900" cy="14916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56" name="Google Shape;1956;p82"/>
            <p:cNvCxnSpPr>
              <a:stCxn id="1954" idx="6"/>
              <a:endCxn id="1947" idx="2"/>
            </p:cNvCxnSpPr>
            <p:nvPr/>
          </p:nvCxnSpPr>
          <p:spPr>
            <a:xfrm flipH="1" rot="10800000">
              <a:off x="4760263" y="4799143"/>
              <a:ext cx="1290900" cy="7398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1957" name="Google Shape;1957;p82"/>
            <p:cNvSpPr/>
            <p:nvPr/>
          </p:nvSpPr>
          <p:spPr>
            <a:xfrm>
              <a:off x="7809962"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82"/>
            <p:cNvSpPr/>
            <p:nvPr/>
          </p:nvSpPr>
          <p:spPr>
            <a:xfrm>
              <a:off x="7809962" y="3769548"/>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82"/>
            <p:cNvSpPr/>
            <p:nvPr/>
          </p:nvSpPr>
          <p:spPr>
            <a:xfrm>
              <a:off x="7809962"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82"/>
            <p:cNvSpPr/>
            <p:nvPr/>
          </p:nvSpPr>
          <p:spPr>
            <a:xfrm>
              <a:off x="7809962" y="526458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61" name="Google Shape;1961;p82"/>
            <p:cNvCxnSpPr>
              <a:stCxn id="1957" idx="2"/>
              <a:endCxn id="1946" idx="6"/>
            </p:cNvCxnSpPr>
            <p:nvPr/>
          </p:nvCxnSpPr>
          <p:spPr>
            <a:xfrm flipH="1">
              <a:off x="6591362" y="3288737"/>
              <a:ext cx="1218600" cy="758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2" name="Google Shape;1962;p82"/>
            <p:cNvCxnSpPr>
              <a:stCxn id="1958" idx="2"/>
              <a:endCxn id="1946" idx="6"/>
            </p:cNvCxnSpPr>
            <p:nvPr/>
          </p:nvCxnSpPr>
          <p:spPr>
            <a:xfrm flipH="1">
              <a:off x="6591362" y="4039548"/>
              <a:ext cx="1218600" cy="78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3" name="Google Shape;1963;p82"/>
            <p:cNvCxnSpPr>
              <a:stCxn id="1959" idx="2"/>
              <a:endCxn id="1946" idx="6"/>
            </p:cNvCxnSpPr>
            <p:nvPr/>
          </p:nvCxnSpPr>
          <p:spPr>
            <a:xfrm rot="10800000">
              <a:off x="6591362" y="4047271"/>
              <a:ext cx="1218600" cy="742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4" name="Google Shape;1964;p82"/>
            <p:cNvCxnSpPr>
              <a:stCxn id="1960" idx="2"/>
              <a:endCxn id="1946" idx="6"/>
            </p:cNvCxnSpPr>
            <p:nvPr/>
          </p:nvCxnSpPr>
          <p:spPr>
            <a:xfrm rot="10800000">
              <a:off x="6591362" y="4047189"/>
              <a:ext cx="1218600" cy="1487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5" name="Google Shape;1965;p82"/>
            <p:cNvCxnSpPr>
              <a:stCxn id="1957" idx="2"/>
              <a:endCxn id="1947" idx="6"/>
            </p:cNvCxnSpPr>
            <p:nvPr/>
          </p:nvCxnSpPr>
          <p:spPr>
            <a:xfrm flipH="1">
              <a:off x="6591362" y="3288737"/>
              <a:ext cx="1218600" cy="1510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6" name="Google Shape;1966;p82"/>
            <p:cNvCxnSpPr>
              <a:stCxn id="1958" idx="2"/>
              <a:endCxn id="1947" idx="6"/>
            </p:cNvCxnSpPr>
            <p:nvPr/>
          </p:nvCxnSpPr>
          <p:spPr>
            <a:xfrm flipH="1">
              <a:off x="6591362" y="4039548"/>
              <a:ext cx="1218600" cy="7596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7" name="Google Shape;1967;p82"/>
            <p:cNvCxnSpPr>
              <a:stCxn id="1959" idx="2"/>
              <a:endCxn id="1947" idx="6"/>
            </p:cNvCxnSpPr>
            <p:nvPr/>
          </p:nvCxnSpPr>
          <p:spPr>
            <a:xfrm flipH="1">
              <a:off x="6591362" y="4789771"/>
              <a:ext cx="1218600" cy="93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1968" name="Google Shape;1968;p82"/>
            <p:cNvCxnSpPr>
              <a:stCxn id="1960" idx="2"/>
              <a:endCxn id="1947" idx="6"/>
            </p:cNvCxnSpPr>
            <p:nvPr/>
          </p:nvCxnSpPr>
          <p:spPr>
            <a:xfrm rot="10800000">
              <a:off x="6591362" y="4798989"/>
              <a:ext cx="1218600" cy="735600"/>
            </a:xfrm>
            <a:prstGeom prst="straightConnector1">
              <a:avLst/>
            </a:prstGeom>
            <a:noFill/>
            <a:ln cap="flat" cmpd="sng" w="12700">
              <a:solidFill>
                <a:schemeClr val="dk2">
                  <a:alpha val="60000"/>
                </a:schemeClr>
              </a:solidFill>
              <a:prstDash val="solid"/>
              <a:round/>
              <a:headEnd len="med" w="med" type="stealth"/>
              <a:tailEnd len="sm" w="sm" type="none"/>
            </a:ln>
          </p:spPr>
        </p:cxnSp>
        <p:sp>
          <p:nvSpPr>
            <p:cNvPr id="1969" name="Google Shape;1969;p82"/>
            <p:cNvSpPr txBox="1"/>
            <p:nvPr/>
          </p:nvSpPr>
          <p:spPr>
            <a:xfrm>
              <a:off x="2182586" y="4155171"/>
              <a:ext cx="1340806" cy="53171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70" name="Google Shape;1970;p82"/>
            <p:cNvSpPr txBox="1"/>
            <p:nvPr/>
          </p:nvSpPr>
          <p:spPr>
            <a:xfrm>
              <a:off x="9028705" y="4288098"/>
              <a:ext cx="1612081" cy="2658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71" name="Google Shape;1971;p82"/>
            <p:cNvSpPr txBox="1"/>
            <p:nvPr/>
          </p:nvSpPr>
          <p:spPr>
            <a:xfrm>
              <a:off x="5723641" y="2696743"/>
              <a:ext cx="1195157" cy="53171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972" name="Google Shape;1972;p82"/>
          <p:cNvSpPr/>
          <p:nvPr/>
        </p:nvSpPr>
        <p:spPr>
          <a:xfrm>
            <a:off x="2595060" y="4460575"/>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3" name="Google Shape;1973;p82"/>
          <p:cNvSpPr/>
          <p:nvPr/>
        </p:nvSpPr>
        <p:spPr>
          <a:xfrm>
            <a:off x="6702603" y="4460575"/>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4" name="Google Shape;1974;p82"/>
          <p:cNvSpPr/>
          <p:nvPr/>
        </p:nvSpPr>
        <p:spPr>
          <a:xfrm rot="-5400000">
            <a:off x="4686054" y="3677104"/>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grpSp>
        <p:nvGrpSpPr>
          <p:cNvPr id="1980" name="Google Shape;1980;p83"/>
          <p:cNvGrpSpPr/>
          <p:nvPr/>
        </p:nvGrpSpPr>
        <p:grpSpPr>
          <a:xfrm>
            <a:off x="559817" y="1428745"/>
            <a:ext cx="8783192" cy="215444"/>
            <a:chOff x="559817" y="2136914"/>
            <a:chExt cx="8783192" cy="215444"/>
          </a:xfrm>
        </p:grpSpPr>
        <p:sp>
          <p:nvSpPr>
            <p:cNvPr id="1981" name="Google Shape;1981;p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82" name="Google Shape;1982;p8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bộ mã hóa tự động</a:t>
              </a:r>
              <a:endParaRPr sz="1400">
                <a:solidFill>
                  <a:srgbClr val="262626"/>
                </a:solidFill>
                <a:latin typeface="Arial"/>
                <a:ea typeface="Arial"/>
                <a:cs typeface="Arial"/>
                <a:sym typeface="Arial"/>
              </a:endParaRPr>
            </a:p>
          </p:txBody>
        </p:sp>
      </p:grpSp>
      <p:sp>
        <p:nvSpPr>
          <p:cNvPr id="1983" name="Google Shape;1983;p8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nút dữ liệu nhập </a:t>
            </a:r>
            <a:r>
              <a:rPr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Số nút dữ liệu xuất </a:t>
            </a:r>
            <a:r>
              <a:rPr lang="en-US" sz="1300">
                <a:solidFill>
                  <a:srgbClr val="FF0000"/>
                </a:solidFill>
                <a:latin typeface="Arial"/>
                <a:ea typeface="Arial"/>
                <a:cs typeface="Arial"/>
                <a:sym typeface="Arial"/>
              </a:rPr>
              <a:t>&gt; </a:t>
            </a:r>
            <a:r>
              <a:rPr lang="en-US" sz="1300">
                <a:solidFill>
                  <a:srgbClr val="262626"/>
                </a:solidFill>
                <a:latin typeface="Arial"/>
                <a:ea typeface="Arial"/>
                <a:cs typeface="Arial"/>
                <a:sym typeface="Arial"/>
              </a:rPr>
              <a:t>Số nút ở các tầng ẩn.</a:t>
            </a:r>
            <a:endParaRPr/>
          </a:p>
        </p:txBody>
      </p:sp>
      <p:grpSp>
        <p:nvGrpSpPr>
          <p:cNvPr id="1984" name="Google Shape;1984;p83"/>
          <p:cNvGrpSpPr/>
          <p:nvPr/>
        </p:nvGrpSpPr>
        <p:grpSpPr>
          <a:xfrm>
            <a:off x="450000" y="450000"/>
            <a:ext cx="9018000" cy="276999"/>
            <a:chOff x="450000" y="450000"/>
            <a:chExt cx="9018000" cy="276999"/>
          </a:xfrm>
        </p:grpSpPr>
        <p:sp>
          <p:nvSpPr>
            <p:cNvPr id="1985" name="Google Shape;1985;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1986" name="Google Shape;1986;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1987" name="Google Shape;1987;p83"/>
          <p:cNvSpPr/>
          <p:nvPr/>
        </p:nvSpPr>
        <p:spPr>
          <a:xfrm>
            <a:off x="4290637" y="2270405"/>
            <a:ext cx="1219950" cy="2969677"/>
          </a:xfrm>
          <a:prstGeom prst="rect">
            <a:avLst/>
          </a:prstGeom>
          <a:solidFill>
            <a:srgbClr val="FF0000">
              <a:alpha val="4705"/>
            </a:srgbClr>
          </a:solidFill>
          <a:ln cap="flat" cmpd="sng" w="952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88" name="Google Shape;1988;p83"/>
          <p:cNvGrpSpPr/>
          <p:nvPr/>
        </p:nvGrpSpPr>
        <p:grpSpPr>
          <a:xfrm>
            <a:off x="1557419" y="2410833"/>
            <a:ext cx="6854340" cy="2522060"/>
            <a:chOff x="2182586" y="2696743"/>
            <a:chExt cx="8458200" cy="3112200"/>
          </a:xfrm>
        </p:grpSpPr>
        <p:sp>
          <p:nvSpPr>
            <p:cNvPr id="1989" name="Google Shape;1989;p83"/>
            <p:cNvSpPr/>
            <p:nvPr/>
          </p:nvSpPr>
          <p:spPr>
            <a:xfrm>
              <a:off x="4220263"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83"/>
            <p:cNvSpPr/>
            <p:nvPr/>
          </p:nvSpPr>
          <p:spPr>
            <a:xfrm>
              <a:off x="4221860" y="377059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83"/>
            <p:cNvSpPr/>
            <p:nvPr/>
          </p:nvSpPr>
          <p:spPr>
            <a:xfrm>
              <a:off x="4220263"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83"/>
            <p:cNvSpPr/>
            <p:nvPr/>
          </p:nvSpPr>
          <p:spPr>
            <a:xfrm>
              <a:off x="6051219" y="3777259"/>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83"/>
            <p:cNvSpPr/>
            <p:nvPr/>
          </p:nvSpPr>
          <p:spPr>
            <a:xfrm>
              <a:off x="6051219" y="4529121"/>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94" name="Google Shape;1994;p83"/>
            <p:cNvCxnSpPr>
              <a:stCxn id="1989" idx="6"/>
              <a:endCxn id="1992" idx="2"/>
            </p:cNvCxnSpPr>
            <p:nvPr/>
          </p:nvCxnSpPr>
          <p:spPr>
            <a:xfrm>
              <a:off x="4760263" y="3288737"/>
              <a:ext cx="12909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95" name="Google Shape;1995;p83"/>
            <p:cNvCxnSpPr>
              <a:stCxn id="1990" idx="6"/>
              <a:endCxn id="1993" idx="2"/>
            </p:cNvCxnSpPr>
            <p:nvPr/>
          </p:nvCxnSpPr>
          <p:spPr>
            <a:xfrm>
              <a:off x="4761860" y="4040599"/>
              <a:ext cx="12894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96" name="Google Shape;1996;p83"/>
            <p:cNvCxnSpPr>
              <a:stCxn id="1991" idx="6"/>
              <a:endCxn id="1993" idx="2"/>
            </p:cNvCxnSpPr>
            <p:nvPr/>
          </p:nvCxnSpPr>
          <p:spPr>
            <a:xfrm>
              <a:off x="4760263" y="4789771"/>
              <a:ext cx="1290900" cy="93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97" name="Google Shape;1997;p83"/>
            <p:cNvCxnSpPr>
              <a:stCxn id="1991" idx="6"/>
              <a:endCxn id="1992" idx="2"/>
            </p:cNvCxnSpPr>
            <p:nvPr/>
          </p:nvCxnSpPr>
          <p:spPr>
            <a:xfrm flipH="1" rot="10800000">
              <a:off x="4760263" y="4047271"/>
              <a:ext cx="1290900" cy="742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98" name="Google Shape;1998;p83"/>
            <p:cNvCxnSpPr>
              <a:stCxn id="1989" idx="6"/>
              <a:endCxn id="1993" idx="2"/>
            </p:cNvCxnSpPr>
            <p:nvPr/>
          </p:nvCxnSpPr>
          <p:spPr>
            <a:xfrm>
              <a:off x="4760263" y="3288737"/>
              <a:ext cx="1290900" cy="1510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1999" name="Google Shape;1999;p83"/>
            <p:cNvCxnSpPr>
              <a:stCxn id="1990" idx="6"/>
              <a:endCxn id="1992" idx="2"/>
            </p:cNvCxnSpPr>
            <p:nvPr/>
          </p:nvCxnSpPr>
          <p:spPr>
            <a:xfrm>
              <a:off x="4761860" y="4040599"/>
              <a:ext cx="1289400" cy="66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2000" name="Google Shape;2000;p83"/>
            <p:cNvSpPr/>
            <p:nvPr/>
          </p:nvSpPr>
          <p:spPr>
            <a:xfrm>
              <a:off x="4220263" y="5268943"/>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01" name="Google Shape;2001;p83"/>
            <p:cNvCxnSpPr>
              <a:stCxn id="2000" idx="6"/>
              <a:endCxn id="1992" idx="2"/>
            </p:cNvCxnSpPr>
            <p:nvPr/>
          </p:nvCxnSpPr>
          <p:spPr>
            <a:xfrm flipH="1" rot="10800000">
              <a:off x="4760263" y="4047343"/>
              <a:ext cx="1290900" cy="14916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02" name="Google Shape;2002;p83"/>
            <p:cNvCxnSpPr>
              <a:stCxn id="2000" idx="6"/>
              <a:endCxn id="1993" idx="2"/>
            </p:cNvCxnSpPr>
            <p:nvPr/>
          </p:nvCxnSpPr>
          <p:spPr>
            <a:xfrm flipH="1" rot="10800000">
              <a:off x="4760263" y="4799143"/>
              <a:ext cx="1290900" cy="7398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2003" name="Google Shape;2003;p83"/>
            <p:cNvSpPr/>
            <p:nvPr/>
          </p:nvSpPr>
          <p:spPr>
            <a:xfrm>
              <a:off x="7809962"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83"/>
            <p:cNvSpPr/>
            <p:nvPr/>
          </p:nvSpPr>
          <p:spPr>
            <a:xfrm>
              <a:off x="7809962" y="3769548"/>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83"/>
            <p:cNvSpPr/>
            <p:nvPr/>
          </p:nvSpPr>
          <p:spPr>
            <a:xfrm>
              <a:off x="7809962"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83"/>
            <p:cNvSpPr/>
            <p:nvPr/>
          </p:nvSpPr>
          <p:spPr>
            <a:xfrm>
              <a:off x="7809962" y="526458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07" name="Google Shape;2007;p83"/>
            <p:cNvCxnSpPr>
              <a:stCxn id="2003" idx="2"/>
              <a:endCxn id="1992" idx="6"/>
            </p:cNvCxnSpPr>
            <p:nvPr/>
          </p:nvCxnSpPr>
          <p:spPr>
            <a:xfrm flipH="1">
              <a:off x="6591362" y="3288737"/>
              <a:ext cx="1218600" cy="758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08" name="Google Shape;2008;p83"/>
            <p:cNvCxnSpPr>
              <a:stCxn id="2004" idx="2"/>
              <a:endCxn id="1992" idx="6"/>
            </p:cNvCxnSpPr>
            <p:nvPr/>
          </p:nvCxnSpPr>
          <p:spPr>
            <a:xfrm flipH="1">
              <a:off x="6591362" y="4039548"/>
              <a:ext cx="1218600" cy="78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09" name="Google Shape;2009;p83"/>
            <p:cNvCxnSpPr>
              <a:stCxn id="2005" idx="2"/>
              <a:endCxn id="1992" idx="6"/>
            </p:cNvCxnSpPr>
            <p:nvPr/>
          </p:nvCxnSpPr>
          <p:spPr>
            <a:xfrm rot="10800000">
              <a:off x="6591362" y="4047271"/>
              <a:ext cx="1218600" cy="742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10" name="Google Shape;2010;p83"/>
            <p:cNvCxnSpPr>
              <a:stCxn id="2006" idx="2"/>
              <a:endCxn id="1992" idx="6"/>
            </p:cNvCxnSpPr>
            <p:nvPr/>
          </p:nvCxnSpPr>
          <p:spPr>
            <a:xfrm rot="10800000">
              <a:off x="6591362" y="4047189"/>
              <a:ext cx="1218600" cy="1487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11" name="Google Shape;2011;p83"/>
            <p:cNvCxnSpPr>
              <a:stCxn id="2003" idx="2"/>
              <a:endCxn id="1993" idx="6"/>
            </p:cNvCxnSpPr>
            <p:nvPr/>
          </p:nvCxnSpPr>
          <p:spPr>
            <a:xfrm flipH="1">
              <a:off x="6591362" y="3288737"/>
              <a:ext cx="1218600" cy="1510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12" name="Google Shape;2012;p83"/>
            <p:cNvCxnSpPr>
              <a:stCxn id="2004" idx="2"/>
              <a:endCxn id="1993" idx="6"/>
            </p:cNvCxnSpPr>
            <p:nvPr/>
          </p:nvCxnSpPr>
          <p:spPr>
            <a:xfrm flipH="1">
              <a:off x="6591362" y="4039548"/>
              <a:ext cx="1218600" cy="7596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13" name="Google Shape;2013;p83"/>
            <p:cNvCxnSpPr>
              <a:stCxn id="2005" idx="2"/>
              <a:endCxn id="1993" idx="6"/>
            </p:cNvCxnSpPr>
            <p:nvPr/>
          </p:nvCxnSpPr>
          <p:spPr>
            <a:xfrm flipH="1">
              <a:off x="6591362" y="4789771"/>
              <a:ext cx="1218600" cy="93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14" name="Google Shape;2014;p83"/>
            <p:cNvCxnSpPr>
              <a:stCxn id="2006" idx="2"/>
              <a:endCxn id="1993" idx="6"/>
            </p:cNvCxnSpPr>
            <p:nvPr/>
          </p:nvCxnSpPr>
          <p:spPr>
            <a:xfrm rot="10800000">
              <a:off x="6591362" y="4798989"/>
              <a:ext cx="1218600" cy="735600"/>
            </a:xfrm>
            <a:prstGeom prst="straightConnector1">
              <a:avLst/>
            </a:prstGeom>
            <a:noFill/>
            <a:ln cap="flat" cmpd="sng" w="12700">
              <a:solidFill>
                <a:schemeClr val="dk2">
                  <a:alpha val="60000"/>
                </a:schemeClr>
              </a:solidFill>
              <a:prstDash val="solid"/>
              <a:round/>
              <a:headEnd len="med" w="med" type="stealth"/>
              <a:tailEnd len="sm" w="sm" type="none"/>
            </a:ln>
          </p:spPr>
        </p:cxnSp>
        <p:sp>
          <p:nvSpPr>
            <p:cNvPr id="2015" name="Google Shape;2015;p83"/>
            <p:cNvSpPr txBox="1"/>
            <p:nvPr/>
          </p:nvSpPr>
          <p:spPr>
            <a:xfrm>
              <a:off x="2182586" y="4155171"/>
              <a:ext cx="1340806" cy="53171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16" name="Google Shape;2016;p83"/>
            <p:cNvSpPr txBox="1"/>
            <p:nvPr/>
          </p:nvSpPr>
          <p:spPr>
            <a:xfrm>
              <a:off x="9028705" y="4288098"/>
              <a:ext cx="1612081" cy="265856"/>
            </a:xfrm>
            <a:prstGeom prst="rect">
              <a:avLst/>
            </a:prstGeom>
            <a:blipFill rotWithShape="1">
              <a:blip r:embed="rId4">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17" name="Google Shape;2017;p83"/>
            <p:cNvSpPr txBox="1"/>
            <p:nvPr/>
          </p:nvSpPr>
          <p:spPr>
            <a:xfrm>
              <a:off x="5723641" y="2696743"/>
              <a:ext cx="1195157" cy="53171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18" name="Google Shape;2018;p83"/>
          <p:cNvSpPr/>
          <p:nvPr/>
        </p:nvSpPr>
        <p:spPr>
          <a:xfrm>
            <a:off x="4427013" y="2060848"/>
            <a:ext cx="2926288" cy="182033"/>
          </a:xfrm>
          <a:custGeom>
            <a:rect b="b" l="l" r="r" t="t"/>
            <a:pathLst>
              <a:path extrusionOk="0" h="177800" w="2933700">
                <a:moveTo>
                  <a:pt x="0" y="177800"/>
                </a:moveTo>
                <a:lnTo>
                  <a:pt x="165100" y="0"/>
                </a:lnTo>
                <a:lnTo>
                  <a:pt x="293370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9" name="Google Shape;2019;p83"/>
          <p:cNvSpPr/>
          <p:nvPr/>
        </p:nvSpPr>
        <p:spPr>
          <a:xfrm>
            <a:off x="2595060" y="3642757"/>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0" name="Google Shape;2020;p83"/>
          <p:cNvSpPr/>
          <p:nvPr/>
        </p:nvSpPr>
        <p:spPr>
          <a:xfrm>
            <a:off x="6702603" y="3642757"/>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1" name="Google Shape;2021;p83"/>
          <p:cNvSpPr/>
          <p:nvPr/>
        </p:nvSpPr>
        <p:spPr>
          <a:xfrm rot="-5400000">
            <a:off x="4686054" y="2859286"/>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grpSp>
        <p:nvGrpSpPr>
          <p:cNvPr id="2027" name="Google Shape;2027;p84"/>
          <p:cNvGrpSpPr/>
          <p:nvPr/>
        </p:nvGrpSpPr>
        <p:grpSpPr>
          <a:xfrm>
            <a:off x="559817" y="1428745"/>
            <a:ext cx="8783192" cy="215444"/>
            <a:chOff x="559817" y="2136914"/>
            <a:chExt cx="8783192" cy="215444"/>
          </a:xfrm>
        </p:grpSpPr>
        <p:sp>
          <p:nvSpPr>
            <p:cNvPr id="2028" name="Google Shape;2028;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29" name="Google Shape;2029;p8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bộ mã hóa tự động:</a:t>
              </a:r>
              <a:endParaRPr/>
            </a:p>
          </p:txBody>
        </p:sp>
      </p:grpSp>
      <p:sp>
        <p:nvSpPr>
          <p:cNvPr id="2030" name="Google Shape;2030;p84"/>
          <p:cNvSpPr/>
          <p:nvPr/>
        </p:nvSpPr>
        <p:spPr>
          <a:xfrm>
            <a:off x="702940" y="1700808"/>
            <a:ext cx="8632825" cy="41439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31" name="Google Shape;2031;p84"/>
          <p:cNvGrpSpPr/>
          <p:nvPr/>
        </p:nvGrpSpPr>
        <p:grpSpPr>
          <a:xfrm>
            <a:off x="450000" y="450000"/>
            <a:ext cx="9018000" cy="276999"/>
            <a:chOff x="450000" y="450000"/>
            <a:chExt cx="9018000" cy="276999"/>
          </a:xfrm>
        </p:grpSpPr>
        <p:sp>
          <p:nvSpPr>
            <p:cNvPr id="2032" name="Google Shape;2032;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2033" name="Google Shape;2033;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034" name="Google Shape;2034;p84"/>
          <p:cNvGrpSpPr/>
          <p:nvPr/>
        </p:nvGrpSpPr>
        <p:grpSpPr>
          <a:xfrm>
            <a:off x="1557419" y="2414878"/>
            <a:ext cx="6854340" cy="2522060"/>
            <a:chOff x="2182586" y="2696743"/>
            <a:chExt cx="8458200" cy="3112200"/>
          </a:xfrm>
        </p:grpSpPr>
        <p:sp>
          <p:nvSpPr>
            <p:cNvPr id="2035" name="Google Shape;2035;p84"/>
            <p:cNvSpPr/>
            <p:nvPr/>
          </p:nvSpPr>
          <p:spPr>
            <a:xfrm>
              <a:off x="4220263"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84"/>
            <p:cNvSpPr/>
            <p:nvPr/>
          </p:nvSpPr>
          <p:spPr>
            <a:xfrm>
              <a:off x="4221860" y="377059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84"/>
            <p:cNvSpPr/>
            <p:nvPr/>
          </p:nvSpPr>
          <p:spPr>
            <a:xfrm>
              <a:off x="4220263"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84"/>
            <p:cNvSpPr/>
            <p:nvPr/>
          </p:nvSpPr>
          <p:spPr>
            <a:xfrm>
              <a:off x="6051219" y="3777259"/>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84"/>
            <p:cNvSpPr/>
            <p:nvPr/>
          </p:nvSpPr>
          <p:spPr>
            <a:xfrm>
              <a:off x="6051219" y="4529121"/>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40" name="Google Shape;2040;p84"/>
            <p:cNvCxnSpPr>
              <a:stCxn id="2035" idx="6"/>
              <a:endCxn id="2038" idx="2"/>
            </p:cNvCxnSpPr>
            <p:nvPr/>
          </p:nvCxnSpPr>
          <p:spPr>
            <a:xfrm>
              <a:off x="4760263" y="3288737"/>
              <a:ext cx="12909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1" name="Google Shape;2041;p84"/>
            <p:cNvCxnSpPr>
              <a:stCxn id="2036" idx="6"/>
              <a:endCxn id="2039" idx="2"/>
            </p:cNvCxnSpPr>
            <p:nvPr/>
          </p:nvCxnSpPr>
          <p:spPr>
            <a:xfrm>
              <a:off x="4761860" y="4040599"/>
              <a:ext cx="1289400" cy="7584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2" name="Google Shape;2042;p84"/>
            <p:cNvCxnSpPr>
              <a:stCxn id="2037" idx="6"/>
              <a:endCxn id="2039" idx="2"/>
            </p:cNvCxnSpPr>
            <p:nvPr/>
          </p:nvCxnSpPr>
          <p:spPr>
            <a:xfrm>
              <a:off x="4760263" y="4789771"/>
              <a:ext cx="1290900" cy="93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3" name="Google Shape;2043;p84"/>
            <p:cNvCxnSpPr>
              <a:stCxn id="2037" idx="6"/>
              <a:endCxn id="2038" idx="2"/>
            </p:cNvCxnSpPr>
            <p:nvPr/>
          </p:nvCxnSpPr>
          <p:spPr>
            <a:xfrm flipH="1" rot="10800000">
              <a:off x="4760263" y="4047271"/>
              <a:ext cx="1290900" cy="742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4" name="Google Shape;2044;p84"/>
            <p:cNvCxnSpPr>
              <a:stCxn id="2035" idx="6"/>
              <a:endCxn id="2039" idx="2"/>
            </p:cNvCxnSpPr>
            <p:nvPr/>
          </p:nvCxnSpPr>
          <p:spPr>
            <a:xfrm>
              <a:off x="4760263" y="3288737"/>
              <a:ext cx="1290900" cy="15105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5" name="Google Shape;2045;p84"/>
            <p:cNvCxnSpPr>
              <a:stCxn id="2036" idx="6"/>
              <a:endCxn id="2038" idx="2"/>
            </p:cNvCxnSpPr>
            <p:nvPr/>
          </p:nvCxnSpPr>
          <p:spPr>
            <a:xfrm>
              <a:off x="4761860" y="4040599"/>
              <a:ext cx="1289400" cy="66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2046" name="Google Shape;2046;p84"/>
            <p:cNvSpPr/>
            <p:nvPr/>
          </p:nvSpPr>
          <p:spPr>
            <a:xfrm>
              <a:off x="4220263" y="5268943"/>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47" name="Google Shape;2047;p84"/>
            <p:cNvCxnSpPr>
              <a:stCxn id="2046" idx="6"/>
              <a:endCxn id="2038" idx="2"/>
            </p:cNvCxnSpPr>
            <p:nvPr/>
          </p:nvCxnSpPr>
          <p:spPr>
            <a:xfrm flipH="1" rot="10800000">
              <a:off x="4760263" y="4047343"/>
              <a:ext cx="1290900" cy="1491600"/>
            </a:xfrm>
            <a:prstGeom prst="straightConnector1">
              <a:avLst/>
            </a:prstGeom>
            <a:noFill/>
            <a:ln cap="flat" cmpd="sng" w="12700">
              <a:solidFill>
                <a:schemeClr val="dk2">
                  <a:alpha val="60000"/>
                </a:schemeClr>
              </a:solidFill>
              <a:prstDash val="solid"/>
              <a:round/>
              <a:headEnd len="sm" w="sm" type="none"/>
              <a:tailEnd len="med" w="med" type="stealth"/>
            </a:ln>
          </p:spPr>
        </p:cxnSp>
        <p:cxnSp>
          <p:nvCxnSpPr>
            <p:cNvPr id="2048" name="Google Shape;2048;p84"/>
            <p:cNvCxnSpPr>
              <a:stCxn id="2046" idx="6"/>
              <a:endCxn id="2039" idx="2"/>
            </p:cNvCxnSpPr>
            <p:nvPr/>
          </p:nvCxnSpPr>
          <p:spPr>
            <a:xfrm flipH="1" rot="10800000">
              <a:off x="4760263" y="4799143"/>
              <a:ext cx="1290900" cy="739800"/>
            </a:xfrm>
            <a:prstGeom prst="straightConnector1">
              <a:avLst/>
            </a:prstGeom>
            <a:noFill/>
            <a:ln cap="flat" cmpd="sng" w="12700">
              <a:solidFill>
                <a:schemeClr val="dk2">
                  <a:alpha val="60000"/>
                </a:schemeClr>
              </a:solidFill>
              <a:prstDash val="solid"/>
              <a:round/>
              <a:headEnd len="sm" w="sm" type="none"/>
              <a:tailEnd len="med" w="med" type="stealth"/>
            </a:ln>
          </p:spPr>
        </p:cxnSp>
        <p:sp>
          <p:nvSpPr>
            <p:cNvPr id="2049" name="Google Shape;2049;p84"/>
            <p:cNvSpPr/>
            <p:nvPr/>
          </p:nvSpPr>
          <p:spPr>
            <a:xfrm>
              <a:off x="7809962" y="301873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84"/>
            <p:cNvSpPr/>
            <p:nvPr/>
          </p:nvSpPr>
          <p:spPr>
            <a:xfrm>
              <a:off x="7809962" y="3769548"/>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84"/>
            <p:cNvSpPr/>
            <p:nvPr/>
          </p:nvSpPr>
          <p:spPr>
            <a:xfrm>
              <a:off x="7809962" y="4519771"/>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84"/>
            <p:cNvSpPr/>
            <p:nvPr/>
          </p:nvSpPr>
          <p:spPr>
            <a:xfrm>
              <a:off x="7809962" y="5264589"/>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53" name="Google Shape;2053;p84"/>
            <p:cNvCxnSpPr>
              <a:stCxn id="2049" idx="2"/>
              <a:endCxn id="2038" idx="6"/>
            </p:cNvCxnSpPr>
            <p:nvPr/>
          </p:nvCxnSpPr>
          <p:spPr>
            <a:xfrm flipH="1">
              <a:off x="6591362" y="3288737"/>
              <a:ext cx="1218600" cy="758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4" name="Google Shape;2054;p84"/>
            <p:cNvCxnSpPr>
              <a:stCxn id="2050" idx="2"/>
              <a:endCxn id="2038" idx="6"/>
            </p:cNvCxnSpPr>
            <p:nvPr/>
          </p:nvCxnSpPr>
          <p:spPr>
            <a:xfrm flipH="1">
              <a:off x="6591362" y="4039548"/>
              <a:ext cx="1218600" cy="78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5" name="Google Shape;2055;p84"/>
            <p:cNvCxnSpPr>
              <a:stCxn id="2051" idx="2"/>
              <a:endCxn id="2038" idx="6"/>
            </p:cNvCxnSpPr>
            <p:nvPr/>
          </p:nvCxnSpPr>
          <p:spPr>
            <a:xfrm rot="10800000">
              <a:off x="6591362" y="4047271"/>
              <a:ext cx="1218600" cy="742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6" name="Google Shape;2056;p84"/>
            <p:cNvCxnSpPr>
              <a:stCxn id="2052" idx="2"/>
              <a:endCxn id="2038" idx="6"/>
            </p:cNvCxnSpPr>
            <p:nvPr/>
          </p:nvCxnSpPr>
          <p:spPr>
            <a:xfrm rot="10800000">
              <a:off x="6591362" y="4047189"/>
              <a:ext cx="1218600" cy="14874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7" name="Google Shape;2057;p84"/>
            <p:cNvCxnSpPr>
              <a:stCxn id="2049" idx="2"/>
              <a:endCxn id="2039" idx="6"/>
            </p:cNvCxnSpPr>
            <p:nvPr/>
          </p:nvCxnSpPr>
          <p:spPr>
            <a:xfrm flipH="1">
              <a:off x="6591362" y="3288737"/>
              <a:ext cx="1218600" cy="15105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8" name="Google Shape;2058;p84"/>
            <p:cNvCxnSpPr>
              <a:stCxn id="2050" idx="2"/>
              <a:endCxn id="2039" idx="6"/>
            </p:cNvCxnSpPr>
            <p:nvPr/>
          </p:nvCxnSpPr>
          <p:spPr>
            <a:xfrm flipH="1">
              <a:off x="6591362" y="4039548"/>
              <a:ext cx="1218600" cy="7596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59" name="Google Shape;2059;p84"/>
            <p:cNvCxnSpPr>
              <a:stCxn id="2051" idx="2"/>
              <a:endCxn id="2039" idx="6"/>
            </p:cNvCxnSpPr>
            <p:nvPr/>
          </p:nvCxnSpPr>
          <p:spPr>
            <a:xfrm flipH="1">
              <a:off x="6591362" y="4789771"/>
              <a:ext cx="1218600" cy="9300"/>
            </a:xfrm>
            <a:prstGeom prst="straightConnector1">
              <a:avLst/>
            </a:prstGeom>
            <a:noFill/>
            <a:ln cap="flat" cmpd="sng" w="12700">
              <a:solidFill>
                <a:schemeClr val="dk2">
                  <a:alpha val="60000"/>
                </a:schemeClr>
              </a:solidFill>
              <a:prstDash val="solid"/>
              <a:round/>
              <a:headEnd len="med" w="med" type="stealth"/>
              <a:tailEnd len="sm" w="sm" type="none"/>
            </a:ln>
          </p:spPr>
        </p:cxnSp>
        <p:cxnSp>
          <p:nvCxnSpPr>
            <p:cNvPr id="2060" name="Google Shape;2060;p84"/>
            <p:cNvCxnSpPr>
              <a:stCxn id="2052" idx="2"/>
              <a:endCxn id="2039" idx="6"/>
            </p:cNvCxnSpPr>
            <p:nvPr/>
          </p:nvCxnSpPr>
          <p:spPr>
            <a:xfrm rot="10800000">
              <a:off x="6591362" y="4798989"/>
              <a:ext cx="1218600" cy="735600"/>
            </a:xfrm>
            <a:prstGeom prst="straightConnector1">
              <a:avLst/>
            </a:prstGeom>
            <a:noFill/>
            <a:ln cap="flat" cmpd="sng" w="12700">
              <a:solidFill>
                <a:schemeClr val="dk2">
                  <a:alpha val="60000"/>
                </a:schemeClr>
              </a:solidFill>
              <a:prstDash val="solid"/>
              <a:round/>
              <a:headEnd len="med" w="med" type="stealth"/>
              <a:tailEnd len="sm" w="sm" type="none"/>
            </a:ln>
          </p:spPr>
        </p:cxnSp>
        <p:sp>
          <p:nvSpPr>
            <p:cNvPr id="2061" name="Google Shape;2061;p84"/>
            <p:cNvSpPr txBox="1"/>
            <p:nvPr/>
          </p:nvSpPr>
          <p:spPr>
            <a:xfrm>
              <a:off x="2182586" y="4155171"/>
              <a:ext cx="1340806" cy="53171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62" name="Google Shape;2062;p84"/>
            <p:cNvSpPr txBox="1"/>
            <p:nvPr/>
          </p:nvSpPr>
          <p:spPr>
            <a:xfrm>
              <a:off x="9028705" y="4155171"/>
              <a:ext cx="1612081" cy="53171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63" name="Google Shape;2063;p84"/>
            <p:cNvSpPr txBox="1"/>
            <p:nvPr/>
          </p:nvSpPr>
          <p:spPr>
            <a:xfrm>
              <a:off x="5723641" y="2696743"/>
              <a:ext cx="1195157" cy="53171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64" name="Google Shape;2064;p84"/>
          <p:cNvSpPr txBox="1"/>
          <p:nvPr/>
        </p:nvSpPr>
        <p:spPr>
          <a:xfrm>
            <a:off x="3450653" y="4963596"/>
            <a:ext cx="1584176" cy="215444"/>
          </a:xfrm>
          <a:prstGeom prst="rect">
            <a:avLst/>
          </a:prstGeom>
          <a:blipFill rotWithShape="1">
            <a:blip r:embed="rId7">
              <a:alphaModFix/>
            </a:blip>
            <a:stretch>
              <a:fillRect b="-277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65" name="Google Shape;2065;p84"/>
          <p:cNvSpPr txBox="1"/>
          <p:nvPr/>
        </p:nvSpPr>
        <p:spPr>
          <a:xfrm>
            <a:off x="4831812" y="4963596"/>
            <a:ext cx="1584176" cy="215444"/>
          </a:xfrm>
          <a:prstGeom prst="rect">
            <a:avLst/>
          </a:prstGeom>
          <a:blipFill rotWithShape="1">
            <a:blip r:embed="rId8">
              <a:alphaModFix/>
            </a:blip>
            <a:stretch>
              <a:fillRect b="-277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66" name="Google Shape;2066;p84"/>
          <p:cNvCxnSpPr/>
          <p:nvPr/>
        </p:nvCxnSpPr>
        <p:spPr>
          <a:xfrm>
            <a:off x="4916322" y="4390237"/>
            <a:ext cx="0" cy="825315"/>
          </a:xfrm>
          <a:prstGeom prst="straightConnector1">
            <a:avLst/>
          </a:prstGeom>
          <a:noFill/>
          <a:ln cap="flat" cmpd="sng" w="9525">
            <a:solidFill>
              <a:srgbClr val="FF0000"/>
            </a:solidFill>
            <a:prstDash val="dash"/>
            <a:miter lim="800000"/>
            <a:headEnd len="sm" w="sm" type="none"/>
            <a:tailEnd len="sm" w="sm" type="none"/>
          </a:ln>
        </p:spPr>
      </p:cxnSp>
      <p:sp>
        <p:nvSpPr>
          <p:cNvPr id="2067" name="Google Shape;2067;p84"/>
          <p:cNvSpPr/>
          <p:nvPr/>
        </p:nvSpPr>
        <p:spPr>
          <a:xfrm>
            <a:off x="2595060" y="3646802"/>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Google Shape;2068;p84"/>
          <p:cNvSpPr/>
          <p:nvPr/>
        </p:nvSpPr>
        <p:spPr>
          <a:xfrm>
            <a:off x="6702603" y="3646802"/>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9" name="Google Shape;2069;p84"/>
          <p:cNvSpPr/>
          <p:nvPr/>
        </p:nvSpPr>
        <p:spPr>
          <a:xfrm rot="-5400000">
            <a:off x="4686054" y="2863331"/>
            <a:ext cx="428778"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grpSp>
        <p:nvGrpSpPr>
          <p:cNvPr id="2075" name="Google Shape;2075;p85"/>
          <p:cNvGrpSpPr/>
          <p:nvPr/>
        </p:nvGrpSpPr>
        <p:grpSpPr>
          <a:xfrm>
            <a:off x="559817" y="1428745"/>
            <a:ext cx="8783192" cy="215444"/>
            <a:chOff x="559817" y="2136914"/>
            <a:chExt cx="8783192" cy="215444"/>
          </a:xfrm>
        </p:grpSpPr>
        <p:sp>
          <p:nvSpPr>
            <p:cNvPr id="2076" name="Google Shape;2076;p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77" name="Google Shape;2077;p8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Hãy xem xét kỹ cấu trúc của bộ mã hóa tự động một lần nữa.</a:t>
              </a:r>
              <a:endParaRPr/>
            </a:p>
          </p:txBody>
        </p:sp>
      </p:grpSp>
      <p:sp>
        <p:nvSpPr>
          <p:cNvPr id="2078" name="Google Shape;2078;p85"/>
          <p:cNvSpPr/>
          <p:nvPr/>
        </p:nvSpPr>
        <p:spPr>
          <a:xfrm>
            <a:off x="702941" y="1694559"/>
            <a:ext cx="8496944" cy="545516"/>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mã hóa tự động được xây dựng bằng cách kết nối hai mạng nơ-ron, mạng nơ-ron bộ mã hóa và mạng nơ-ron giải mã.</a:t>
            </a:r>
            <a:endParaRPr b="0" i="0" sz="1300" u="none" cap="none" strike="noStrike">
              <a:solidFill>
                <a:schemeClr val="dk1"/>
              </a:solidFill>
              <a:latin typeface="Arial"/>
              <a:ea typeface="Arial"/>
              <a:cs typeface="Arial"/>
              <a:sym typeface="Arial"/>
            </a:endParaRPr>
          </a:p>
        </p:txBody>
      </p:sp>
      <p:grpSp>
        <p:nvGrpSpPr>
          <p:cNvPr id="2079" name="Google Shape;2079;p85"/>
          <p:cNvGrpSpPr/>
          <p:nvPr/>
        </p:nvGrpSpPr>
        <p:grpSpPr>
          <a:xfrm>
            <a:off x="595809" y="4713151"/>
            <a:ext cx="7946360" cy="988150"/>
            <a:chOff x="607434" y="4903007"/>
            <a:chExt cx="7946360" cy="988150"/>
          </a:xfrm>
        </p:grpSpPr>
        <p:sp>
          <p:nvSpPr>
            <p:cNvPr id="2080" name="Google Shape;2080;p85"/>
            <p:cNvSpPr/>
            <p:nvPr/>
          </p:nvSpPr>
          <p:spPr>
            <a:xfrm>
              <a:off x="666949" y="5009030"/>
              <a:ext cx="7886845" cy="882127"/>
            </a:xfrm>
            <a:prstGeom prst="rect">
              <a:avLst/>
            </a:prstGeom>
            <a:solidFill>
              <a:schemeClr val="lt1"/>
            </a:solid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1" name="Google Shape;2081;p85"/>
            <p:cNvSpPr/>
            <p:nvPr/>
          </p:nvSpPr>
          <p:spPr>
            <a:xfrm>
              <a:off x="666949" y="4903007"/>
              <a:ext cx="2232248" cy="288032"/>
            </a:xfrm>
            <a:prstGeom prst="homePlate">
              <a:avLst>
                <a:gd fmla="val 50000" name="adj"/>
              </a:avLst>
            </a:prstGeom>
            <a:solidFill>
              <a:srgbClr val="D5DB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Mạng nơ-ron giải mã</a:t>
              </a:r>
              <a:endParaRPr sz="1300">
                <a:solidFill>
                  <a:schemeClr val="dk1"/>
                </a:solidFill>
                <a:latin typeface="Arial"/>
                <a:ea typeface="Arial"/>
                <a:cs typeface="Arial"/>
                <a:sym typeface="Arial"/>
              </a:endParaRPr>
            </a:p>
          </p:txBody>
        </p:sp>
        <p:grpSp>
          <p:nvGrpSpPr>
            <p:cNvPr id="2082" name="Google Shape;2082;p85"/>
            <p:cNvGrpSpPr/>
            <p:nvPr/>
          </p:nvGrpSpPr>
          <p:grpSpPr>
            <a:xfrm>
              <a:off x="607434" y="5260957"/>
              <a:ext cx="5280129" cy="569387"/>
              <a:chOff x="3058280" y="4506808"/>
              <a:chExt cx="5997588" cy="569387"/>
            </a:xfrm>
          </p:grpSpPr>
          <p:sp>
            <p:nvSpPr>
              <p:cNvPr id="2083" name="Google Shape;2083;p85"/>
              <p:cNvSpPr/>
              <p:nvPr/>
            </p:nvSpPr>
            <p:spPr>
              <a:xfrm>
                <a:off x="3058280" y="4506808"/>
                <a:ext cx="5997588" cy="569387"/>
              </a:xfrm>
              <a:prstGeom prst="rect">
                <a:avLst/>
              </a:prstGeom>
              <a:noFill/>
              <a:ln>
                <a:noFill/>
              </a:ln>
            </p:spPr>
            <p:txBody>
              <a:bodyPr anchorCtr="0" anchor="t" bIns="45700" lIns="91425" spcFirstLastPara="1" rIns="91425" wrap="square" tIns="45700">
                <a:spAutoFit/>
              </a:bodyPr>
              <a:lstStyle/>
              <a:p>
                <a:pPr indent="-177800" lvl="1" marL="1778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giải mã giải nén      từ vectơ tiềm ẩn chiều thấp z.</a:t>
                </a:r>
                <a:endParaRPr/>
              </a:p>
              <a:p>
                <a:pPr indent="-177800" lvl="1" marL="1778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giải mã có thể được coi là hàm   = g(z).</a:t>
                </a:r>
                <a:endParaRPr b="0" i="0" sz="1300" u="none" cap="none" strike="noStrike">
                  <a:solidFill>
                    <a:srgbClr val="262626"/>
                  </a:solidFill>
                  <a:latin typeface="Arial"/>
                  <a:ea typeface="Arial"/>
                  <a:cs typeface="Arial"/>
                  <a:sym typeface="Arial"/>
                </a:endParaRPr>
              </a:p>
            </p:txBody>
          </p:sp>
          <p:pic>
            <p:nvPicPr>
              <p:cNvPr id="2084" name="Google Shape;2084;p85"/>
              <p:cNvPicPr preferRelativeResize="0"/>
              <p:nvPr/>
            </p:nvPicPr>
            <p:blipFill rotWithShape="1">
              <a:blip r:embed="rId3">
                <a:alphaModFix/>
              </a:blip>
              <a:srcRect b="0" l="0" r="0" t="0"/>
              <a:stretch/>
            </p:blipFill>
            <p:spPr>
              <a:xfrm>
                <a:off x="4998969" y="4563432"/>
                <a:ext cx="144016" cy="144016"/>
              </a:xfrm>
              <a:prstGeom prst="rect">
                <a:avLst/>
              </a:prstGeom>
              <a:noFill/>
              <a:ln>
                <a:noFill/>
              </a:ln>
            </p:spPr>
          </p:pic>
          <p:pic>
            <p:nvPicPr>
              <p:cNvPr id="2085" name="Google Shape;2085;p85"/>
              <p:cNvPicPr preferRelativeResize="0"/>
              <p:nvPr/>
            </p:nvPicPr>
            <p:blipFill rotWithShape="1">
              <a:blip r:embed="rId3">
                <a:alphaModFix/>
              </a:blip>
              <a:srcRect b="0" l="0" r="0" t="0"/>
              <a:stretch/>
            </p:blipFill>
            <p:spPr>
              <a:xfrm>
                <a:off x="6124494" y="4846674"/>
                <a:ext cx="144016" cy="144016"/>
              </a:xfrm>
              <a:prstGeom prst="rect">
                <a:avLst/>
              </a:prstGeom>
              <a:noFill/>
              <a:ln>
                <a:noFill/>
              </a:ln>
            </p:spPr>
          </p:pic>
        </p:grpSp>
      </p:grpSp>
      <p:sp>
        <p:nvSpPr>
          <p:cNvPr id="2086" name="Google Shape;2086;p85"/>
          <p:cNvSpPr/>
          <p:nvPr/>
        </p:nvSpPr>
        <p:spPr>
          <a:xfrm>
            <a:off x="671537" y="2470843"/>
            <a:ext cx="7860692" cy="2011540"/>
          </a:xfrm>
          <a:prstGeom prst="rect">
            <a:avLst/>
          </a:prstGeom>
          <a:solidFill>
            <a:schemeClr val="lt1"/>
          </a:solid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7" name="Google Shape;2087;p85"/>
          <p:cNvSpPr/>
          <p:nvPr/>
        </p:nvSpPr>
        <p:spPr>
          <a:xfrm>
            <a:off x="666691" y="2761841"/>
            <a:ext cx="7990334" cy="1523494"/>
          </a:xfrm>
          <a:prstGeom prst="rect">
            <a:avLst/>
          </a:prstGeom>
          <a:noFill/>
          <a:ln>
            <a:noFill/>
          </a:ln>
        </p:spPr>
        <p:txBody>
          <a:bodyPr anchorCtr="0" anchor="t" bIns="45700" lIns="91425" spcFirstLastPara="1" rIns="91425" wrap="square" tIns="45700">
            <a:spAutoFit/>
          </a:bodyPr>
          <a:lstStyle/>
          <a:p>
            <a:pPr indent="-177800" lvl="1" marL="1778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Mạng thần kinh bộ mã hóa mã hóa p chiều vectơ z (nghĩa là z ∈ Rp), được nhận từ vectơ đặc trưng đầu vào d chiều liên quan đến mẫu x (nghĩa là x ∈ Rd). Nói cách khác, vai trò của bộ mã hóa là học cách lập mô hình hàm z = f(x).</a:t>
            </a:r>
            <a:endParaRPr/>
          </a:p>
          <a:p>
            <a:pPr indent="-177800" lvl="1" marL="1778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Vectơ được mã hóa z được gọi là vectơ tiềm ẩn hoặc biểu thức tính năng tiềm ẩn.</a:t>
            </a:r>
            <a:endParaRPr/>
          </a:p>
          <a:p>
            <a:pPr indent="-177800" lvl="1" marL="1778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Nói chung, kích thước của vectơ tiềm ẩn nhỏ hơn kích thước của mẫu đầu vào. Nghĩa là, p &lt; d.</a:t>
            </a:r>
            <a:endParaRPr/>
          </a:p>
          <a:p>
            <a:pPr indent="-177800" lvl="1" marL="1778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thể nói rằng bộ mã hóa nén dữ liệu.</a:t>
            </a:r>
            <a:endParaRPr b="0" i="0" sz="1300" u="none" cap="none" strike="noStrike">
              <a:solidFill>
                <a:srgbClr val="262626"/>
              </a:solidFill>
              <a:latin typeface="Arial"/>
              <a:ea typeface="Arial"/>
              <a:cs typeface="Arial"/>
              <a:sym typeface="Arial"/>
            </a:endParaRPr>
          </a:p>
        </p:txBody>
      </p:sp>
      <p:sp>
        <p:nvSpPr>
          <p:cNvPr id="2088" name="Google Shape;2088;p85"/>
          <p:cNvSpPr/>
          <p:nvPr/>
        </p:nvSpPr>
        <p:spPr>
          <a:xfrm>
            <a:off x="666691" y="2312678"/>
            <a:ext cx="2232248" cy="288032"/>
          </a:xfrm>
          <a:prstGeom prst="homePlate">
            <a:avLst>
              <a:gd fmla="val 50000" name="adj"/>
            </a:avLst>
          </a:prstGeom>
          <a:solidFill>
            <a:srgbClr val="D5DB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Mạng nơ-ron mã hóa</a:t>
            </a:r>
            <a:endParaRPr sz="13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grpSp>
        <p:nvGrpSpPr>
          <p:cNvPr id="2094" name="Google Shape;2094;p86"/>
          <p:cNvGrpSpPr/>
          <p:nvPr/>
        </p:nvGrpSpPr>
        <p:grpSpPr>
          <a:xfrm>
            <a:off x="3079204" y="3348070"/>
            <a:ext cx="3513961" cy="2961960"/>
            <a:chOff x="5561974" y="2067483"/>
            <a:chExt cx="3836577" cy="3233897"/>
          </a:xfrm>
        </p:grpSpPr>
        <p:pic>
          <p:nvPicPr>
            <p:cNvPr id="2095" name="Google Shape;2095;p86"/>
            <p:cNvPicPr preferRelativeResize="0"/>
            <p:nvPr/>
          </p:nvPicPr>
          <p:blipFill rotWithShape="1">
            <a:blip r:embed="rId3">
              <a:alphaModFix/>
            </a:blip>
            <a:srcRect b="0" l="0" r="0" t="0"/>
            <a:stretch/>
          </p:blipFill>
          <p:spPr>
            <a:xfrm>
              <a:off x="5561974" y="2067483"/>
              <a:ext cx="3836577" cy="3233897"/>
            </a:xfrm>
            <a:prstGeom prst="rect">
              <a:avLst/>
            </a:prstGeom>
            <a:noFill/>
            <a:ln>
              <a:noFill/>
            </a:ln>
          </p:spPr>
        </p:pic>
        <p:sp>
          <p:nvSpPr>
            <p:cNvPr id="2096" name="Google Shape;2096;p86"/>
            <p:cNvSpPr txBox="1"/>
            <p:nvPr/>
          </p:nvSpPr>
          <p:spPr>
            <a:xfrm>
              <a:off x="6912788" y="4166044"/>
              <a:ext cx="1091966"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Latent vector</a:t>
              </a:r>
              <a:endParaRPr b="1" sz="1200">
                <a:solidFill>
                  <a:schemeClr val="dk1"/>
                </a:solidFill>
                <a:latin typeface="Arial"/>
                <a:ea typeface="Arial"/>
                <a:cs typeface="Arial"/>
                <a:sym typeface="Arial"/>
              </a:endParaRPr>
            </a:p>
          </p:txBody>
        </p:sp>
        <p:sp>
          <p:nvSpPr>
            <p:cNvPr id="2097" name="Google Shape;2097;p86"/>
            <p:cNvSpPr txBox="1"/>
            <p:nvPr/>
          </p:nvSpPr>
          <p:spPr>
            <a:xfrm>
              <a:off x="6218019" y="4856191"/>
              <a:ext cx="593290" cy="16764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encoder</a:t>
              </a:r>
              <a:endParaRPr b="0" sz="1100">
                <a:solidFill>
                  <a:schemeClr val="dk1"/>
                </a:solidFill>
                <a:latin typeface="Arial"/>
                <a:ea typeface="Arial"/>
                <a:cs typeface="Arial"/>
                <a:sym typeface="Arial"/>
              </a:endParaRPr>
            </a:p>
          </p:txBody>
        </p:sp>
        <p:sp>
          <p:nvSpPr>
            <p:cNvPr id="2098" name="Google Shape;2098;p86"/>
            <p:cNvSpPr txBox="1"/>
            <p:nvPr/>
          </p:nvSpPr>
          <p:spPr>
            <a:xfrm>
              <a:off x="8094808" y="4856190"/>
              <a:ext cx="686406" cy="16684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decoder</a:t>
              </a:r>
              <a:endParaRPr b="0" sz="1100">
                <a:solidFill>
                  <a:schemeClr val="dk1"/>
                </a:solidFill>
                <a:latin typeface="Arial"/>
                <a:ea typeface="Arial"/>
                <a:cs typeface="Arial"/>
                <a:sym typeface="Arial"/>
              </a:endParaRPr>
            </a:p>
          </p:txBody>
        </p:sp>
      </p:grpSp>
      <p:grpSp>
        <p:nvGrpSpPr>
          <p:cNvPr id="2099" name="Google Shape;2099;p86"/>
          <p:cNvGrpSpPr/>
          <p:nvPr/>
        </p:nvGrpSpPr>
        <p:grpSpPr>
          <a:xfrm>
            <a:off x="559817" y="1428745"/>
            <a:ext cx="8783192" cy="215444"/>
            <a:chOff x="559817" y="2136914"/>
            <a:chExt cx="8783192" cy="215444"/>
          </a:xfrm>
        </p:grpSpPr>
        <p:sp>
          <p:nvSpPr>
            <p:cNvPr id="2100" name="Google Shape;2100;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01" name="Google Shape;2101;p8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Hãy xem xét kỹ cấu trúc của bộ mã hóa tự động một lần nữa.</a:t>
              </a:r>
              <a:endParaRPr/>
            </a:p>
          </p:txBody>
        </p:sp>
      </p:grpSp>
      <p:sp>
        <p:nvSpPr>
          <p:cNvPr id="2102" name="Google Shape;2102;p86"/>
          <p:cNvSpPr/>
          <p:nvPr/>
        </p:nvSpPr>
        <p:spPr>
          <a:xfrm>
            <a:off x="702941" y="1694559"/>
            <a:ext cx="8496944" cy="165351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hình này, bộ mã hóa và giải mã bao gồm lớp được kết nối đầy đủ của chính nó.</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mã hóa tự động không có lớp ẩn (như mạng nơ-ron nhiều lớp), nhưng nó có thể được tích hợp vào bộ mã hóa tự động sâu bằng cách chèn nhiều lớp ẩn phi tuyến tính.</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nó có thể học các chức năng nén và tái tạo dữ liệu hiệu quả hơn.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phần này, bộ mã hóa tự động sử dụng các lớp được kết nối đầy đủ.</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khi sử dụng hình ảnh, bạn có thể sử dụng các lớp tích chập thay vì các lớp được kết nối đầy đủ.</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87"/>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codding số 0703a</a:t>
            </a:r>
            <a:endParaRPr/>
          </a:p>
        </p:txBody>
      </p:sp>
      <p:grpSp>
        <p:nvGrpSpPr>
          <p:cNvPr id="2109" name="Google Shape;2109;p87"/>
          <p:cNvGrpSpPr/>
          <p:nvPr/>
        </p:nvGrpSpPr>
        <p:grpSpPr>
          <a:xfrm>
            <a:off x="558798" y="2060849"/>
            <a:ext cx="8797129" cy="3960439"/>
            <a:chOff x="558798" y="2060849"/>
            <a:chExt cx="8797129" cy="3960439"/>
          </a:xfrm>
        </p:grpSpPr>
        <p:sp>
          <p:nvSpPr>
            <p:cNvPr id="2110" name="Google Shape;2110;p8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11" name="Google Shape;2111;p87"/>
            <p:cNvGrpSpPr/>
            <p:nvPr/>
          </p:nvGrpSpPr>
          <p:grpSpPr>
            <a:xfrm>
              <a:off x="558798" y="3945816"/>
              <a:ext cx="8797129" cy="576572"/>
              <a:chOff x="4778069" y="4391025"/>
              <a:chExt cx="2349160" cy="431802"/>
            </a:xfrm>
          </p:grpSpPr>
          <p:sp>
            <p:nvSpPr>
              <p:cNvPr id="2112" name="Google Shape;2112;p8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113" name="Google Shape;2113;p87"/>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‘ex_0703a.ipynb' </a:t>
                </a:r>
                <a:endParaRPr sz="2000">
                  <a:solidFill>
                    <a:schemeClr val="lt1"/>
                  </a:solidFill>
                  <a:latin typeface="Arial"/>
                  <a:ea typeface="Arial"/>
                  <a:cs typeface="Arial"/>
                  <a:sym typeface="Arial"/>
                </a:endParaRPr>
              </a:p>
            </p:txBody>
          </p:sp>
        </p:grpSp>
        <p:pic>
          <p:nvPicPr>
            <p:cNvPr descr="텍스트, 클립아트이(가) 표시된 사진&#10;&#10;자동 생성된 설명" id="2114" name="Google Shape;2114;p8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115" name="Google Shape;2115;p87"/>
          <p:cNvGrpSpPr/>
          <p:nvPr/>
        </p:nvGrpSpPr>
        <p:grpSpPr>
          <a:xfrm>
            <a:off x="450000" y="450000"/>
            <a:ext cx="9018000" cy="276999"/>
            <a:chOff x="450000" y="450000"/>
            <a:chExt cx="9018000" cy="276999"/>
          </a:xfrm>
        </p:grpSpPr>
        <p:sp>
          <p:nvSpPr>
            <p:cNvPr id="2116" name="Google Shape;2116;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2117" name="Google Shape;2117;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88"/>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0703b</a:t>
            </a:r>
            <a:endParaRPr/>
          </a:p>
        </p:txBody>
      </p:sp>
      <p:grpSp>
        <p:nvGrpSpPr>
          <p:cNvPr id="2124" name="Google Shape;2124;p88"/>
          <p:cNvGrpSpPr/>
          <p:nvPr/>
        </p:nvGrpSpPr>
        <p:grpSpPr>
          <a:xfrm>
            <a:off x="558798" y="2060849"/>
            <a:ext cx="8797129" cy="3960439"/>
            <a:chOff x="558798" y="2060849"/>
            <a:chExt cx="8797129" cy="3960439"/>
          </a:xfrm>
        </p:grpSpPr>
        <p:sp>
          <p:nvSpPr>
            <p:cNvPr id="2125" name="Google Shape;2125;p88"/>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26" name="Google Shape;2126;p88"/>
            <p:cNvGrpSpPr/>
            <p:nvPr/>
          </p:nvGrpSpPr>
          <p:grpSpPr>
            <a:xfrm>
              <a:off x="558798" y="3945816"/>
              <a:ext cx="8797129" cy="576572"/>
              <a:chOff x="4778069" y="4391025"/>
              <a:chExt cx="2349160" cy="431802"/>
            </a:xfrm>
          </p:grpSpPr>
          <p:sp>
            <p:nvSpPr>
              <p:cNvPr id="2127" name="Google Shape;2127;p88"/>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128" name="Google Shape;2128;p88"/>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‘ex_0703b.ipynb'</a:t>
                </a:r>
                <a:endParaRPr sz="2000">
                  <a:solidFill>
                    <a:schemeClr val="lt1"/>
                  </a:solidFill>
                  <a:latin typeface="Arial"/>
                  <a:ea typeface="Arial"/>
                  <a:cs typeface="Arial"/>
                  <a:sym typeface="Arial"/>
                </a:endParaRPr>
              </a:p>
            </p:txBody>
          </p:sp>
        </p:grpSp>
        <p:pic>
          <p:nvPicPr>
            <p:cNvPr descr="텍스트, 클립아트이(가) 표시된 사진&#10;&#10;자동 생성된 설명" id="2129" name="Google Shape;2129;p88"/>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130" name="Google Shape;2130;p88"/>
          <p:cNvGrpSpPr/>
          <p:nvPr/>
        </p:nvGrpSpPr>
        <p:grpSpPr>
          <a:xfrm>
            <a:off x="450000" y="450000"/>
            <a:ext cx="9018000" cy="276999"/>
            <a:chOff x="450000" y="450000"/>
            <a:chExt cx="9018000" cy="276999"/>
          </a:xfrm>
        </p:grpSpPr>
        <p:sp>
          <p:nvSpPr>
            <p:cNvPr id="2131" name="Google Shape;2131;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Bộ mã hóa tự động</a:t>
              </a:r>
              <a:endParaRPr sz="1800">
                <a:solidFill>
                  <a:schemeClr val="lt1"/>
                </a:solidFill>
                <a:latin typeface="Arial"/>
                <a:ea typeface="Arial"/>
                <a:cs typeface="Arial"/>
                <a:sym typeface="Arial"/>
              </a:endParaRPr>
            </a:p>
          </p:txBody>
        </p:sp>
        <p:sp>
          <p:nvSpPr>
            <p:cNvPr id="2132" name="Google Shape;2132;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8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2139" name="Google Shape;2139;p89"/>
          <p:cNvSpPr/>
          <p:nvPr/>
        </p:nvSpPr>
        <p:spPr>
          <a:xfrm>
            <a:off x="989683" y="3133792"/>
            <a:ext cx="8066186"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Mạng nơ-ron đối nghịch tạo ra để tạo hình ảnh không tồn tại</a:t>
            </a:r>
            <a:endParaRPr b="1" sz="3200">
              <a:solidFill>
                <a:srgbClr val="000000"/>
              </a:solidFill>
              <a:latin typeface="Arial"/>
              <a:ea typeface="Arial"/>
              <a:cs typeface="Arial"/>
              <a:sym typeface="Arial"/>
            </a:endParaRPr>
          </a:p>
        </p:txBody>
      </p:sp>
      <p:sp>
        <p:nvSpPr>
          <p:cNvPr id="2140" name="Google Shape;2140;p8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grpSp>
        <p:nvGrpSpPr>
          <p:cNvPr id="2141" name="Google Shape;2141;p89"/>
          <p:cNvGrpSpPr/>
          <p:nvPr/>
        </p:nvGrpSpPr>
        <p:grpSpPr>
          <a:xfrm>
            <a:off x="1051140" y="4397426"/>
            <a:ext cx="5700472" cy="1175673"/>
            <a:chOff x="989683" y="4314867"/>
            <a:chExt cx="5700472" cy="1175673"/>
          </a:xfrm>
        </p:grpSpPr>
        <p:grpSp>
          <p:nvGrpSpPr>
            <p:cNvPr id="2142" name="Google Shape;2142;p89"/>
            <p:cNvGrpSpPr/>
            <p:nvPr/>
          </p:nvGrpSpPr>
          <p:grpSpPr>
            <a:xfrm>
              <a:off x="989683" y="4314867"/>
              <a:ext cx="5700472" cy="278083"/>
              <a:chOff x="989683" y="4314867"/>
              <a:chExt cx="5700472" cy="278083"/>
            </a:xfrm>
          </p:grpSpPr>
          <p:sp>
            <p:nvSpPr>
              <p:cNvPr id="2143" name="Google Shape;2143;p89"/>
              <p:cNvSpPr/>
              <p:nvPr/>
            </p:nvSpPr>
            <p:spPr>
              <a:xfrm>
                <a:off x="1172504" y="4316040"/>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Bộ mã hóa tự động</a:t>
                </a:r>
                <a:endParaRPr sz="1799">
                  <a:solidFill>
                    <a:srgbClr val="A5A5A5"/>
                  </a:solidFill>
                  <a:latin typeface="Arial"/>
                  <a:ea typeface="Arial"/>
                  <a:cs typeface="Arial"/>
                  <a:sym typeface="Arial"/>
                </a:endParaRPr>
              </a:p>
            </p:txBody>
          </p:sp>
          <p:sp>
            <p:nvSpPr>
              <p:cNvPr id="2144" name="Google Shape;2144;p89"/>
              <p:cNvSpPr/>
              <p:nvPr/>
            </p:nvSpPr>
            <p:spPr>
              <a:xfrm>
                <a:off x="989683" y="431486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145" name="Google Shape;2145;p89"/>
            <p:cNvGrpSpPr/>
            <p:nvPr/>
          </p:nvGrpSpPr>
          <p:grpSpPr>
            <a:xfrm>
              <a:off x="989683" y="4762976"/>
              <a:ext cx="5700472" cy="278084"/>
              <a:chOff x="989683" y="4744563"/>
              <a:chExt cx="5700472" cy="278084"/>
            </a:xfrm>
          </p:grpSpPr>
          <p:sp>
            <p:nvSpPr>
              <p:cNvPr id="2146" name="Google Shape;2146;p89"/>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3.2. Giới thiệu về Mạng đối nghịch phát sinh (GAN)</a:t>
                </a:r>
                <a:endParaRPr/>
              </a:p>
            </p:txBody>
          </p:sp>
          <p:sp>
            <p:nvSpPr>
              <p:cNvPr id="2147" name="Google Shape;2147;p89"/>
              <p:cNvSpPr/>
              <p:nvPr/>
            </p:nvSpPr>
            <p:spPr>
              <a:xfrm>
                <a:off x="989683" y="474456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148" name="Google Shape;2148;p89"/>
            <p:cNvGrpSpPr/>
            <p:nvPr/>
          </p:nvGrpSpPr>
          <p:grpSpPr>
            <a:xfrm>
              <a:off x="989683" y="5212456"/>
              <a:ext cx="5700472" cy="278084"/>
              <a:chOff x="989683" y="4744563"/>
              <a:chExt cx="5700472" cy="278084"/>
            </a:xfrm>
          </p:grpSpPr>
          <p:sp>
            <p:nvSpPr>
              <p:cNvPr id="2149" name="Google Shape;2149;p89"/>
              <p:cNvSpPr/>
              <p:nvPr/>
            </p:nvSpPr>
            <p:spPr>
              <a:xfrm>
                <a:off x="1172504" y="474573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Bài tập về mạng lưới đối nghịch phát sinh</a:t>
                </a:r>
                <a:endParaRPr sz="1799">
                  <a:solidFill>
                    <a:srgbClr val="A5A5A5"/>
                  </a:solidFill>
                  <a:latin typeface="Arial"/>
                  <a:ea typeface="Arial"/>
                  <a:cs typeface="Arial"/>
                  <a:sym typeface="Arial"/>
                </a:endParaRPr>
              </a:p>
            </p:txBody>
          </p:sp>
          <p:sp>
            <p:nvSpPr>
              <p:cNvPr id="2150" name="Google Shape;2150;p89"/>
              <p:cNvSpPr/>
              <p:nvPr/>
            </p:nvSpPr>
            <p:spPr>
              <a:xfrm>
                <a:off x="989683" y="474456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9"/>
          <p:cNvGrpSpPr/>
          <p:nvPr/>
        </p:nvGrpSpPr>
        <p:grpSpPr>
          <a:xfrm>
            <a:off x="559817" y="1428745"/>
            <a:ext cx="8783192" cy="215444"/>
            <a:chOff x="559817" y="2136914"/>
            <a:chExt cx="8783192" cy="215444"/>
          </a:xfrm>
        </p:grpSpPr>
        <p:sp>
          <p:nvSpPr>
            <p:cNvPr id="292" name="Google Shape;292;p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3" name="Google Shape;293;p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lọc tích chập:</a:t>
              </a:r>
              <a:endParaRPr/>
            </a:p>
          </p:txBody>
        </p:sp>
      </p:grpSp>
      <p:grpSp>
        <p:nvGrpSpPr>
          <p:cNvPr id="294" name="Google Shape;294;p9"/>
          <p:cNvGrpSpPr/>
          <p:nvPr/>
        </p:nvGrpSpPr>
        <p:grpSpPr>
          <a:xfrm>
            <a:off x="450000" y="450000"/>
            <a:ext cx="9018000" cy="276999"/>
            <a:chOff x="450000" y="450000"/>
            <a:chExt cx="9018000" cy="276999"/>
          </a:xfrm>
        </p:grpSpPr>
        <p:sp>
          <p:nvSpPr>
            <p:cNvPr id="295" name="Google Shape;295;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Giới thiệu về Mạng nơ-ron tích chập (CNN)</a:t>
              </a:r>
              <a:endParaRPr sz="1800">
                <a:solidFill>
                  <a:schemeClr val="lt1"/>
                </a:solidFill>
                <a:latin typeface="Arial"/>
                <a:ea typeface="Arial"/>
                <a:cs typeface="Arial"/>
                <a:sym typeface="Arial"/>
              </a:endParaRPr>
            </a:p>
          </p:txBody>
        </p:sp>
        <p:sp>
          <p:nvSpPr>
            <p:cNvPr id="296" name="Google Shape;296;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aphicFrame>
        <p:nvGraphicFramePr>
          <p:cNvPr id="297" name="Google Shape;297;p9"/>
          <p:cNvGraphicFramePr/>
          <p:nvPr/>
        </p:nvGraphicFramePr>
        <p:xfrm>
          <a:off x="1170992" y="276290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sp>
        <p:nvSpPr>
          <p:cNvPr id="298" name="Google Shape;298;p9"/>
          <p:cNvSpPr/>
          <p:nvPr/>
        </p:nvSpPr>
        <p:spPr>
          <a:xfrm>
            <a:off x="1182069" y="2771555"/>
            <a:ext cx="1080120"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9"/>
          <p:cNvSpPr/>
          <p:nvPr/>
        </p:nvSpPr>
        <p:spPr>
          <a:xfrm>
            <a:off x="1913172" y="2771555"/>
            <a:ext cx="1098000" cy="1113386"/>
          </a:xfrm>
          <a:prstGeom prst="rect">
            <a:avLst/>
          </a:prstGeom>
          <a:noFill/>
          <a:ln cap="flat" cmpd="sng" w="317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0" name="Google Shape;300;p9"/>
          <p:cNvCxnSpPr/>
          <p:nvPr/>
        </p:nvCxnSpPr>
        <p:spPr>
          <a:xfrm>
            <a:off x="1283408" y="2564904"/>
            <a:ext cx="1080000" cy="0"/>
          </a:xfrm>
          <a:prstGeom prst="straightConnector1">
            <a:avLst/>
          </a:prstGeom>
          <a:noFill/>
          <a:ln cap="flat" cmpd="sng" w="25400">
            <a:solidFill>
              <a:srgbClr val="FF0000"/>
            </a:solidFill>
            <a:prstDash val="solid"/>
            <a:miter lim="800000"/>
            <a:headEnd len="sm" w="sm" type="none"/>
            <a:tailEnd len="med" w="med" type="triangle"/>
          </a:ln>
        </p:spPr>
      </p:cxnSp>
      <p:graphicFrame>
        <p:nvGraphicFramePr>
          <p:cNvPr id="301" name="Google Shape;301;p9"/>
          <p:cNvGraphicFramePr/>
          <p:nvPr/>
        </p:nvGraphicFramePr>
        <p:xfrm>
          <a:off x="6076439" y="2762902"/>
          <a:ext cx="3000000" cy="3000000"/>
        </p:xfrm>
        <a:graphic>
          <a:graphicData uri="http://schemas.openxmlformats.org/drawingml/2006/table">
            <a:tbl>
              <a:tblPr bandRow="1" firstRow="1">
                <a:noFill/>
                <a:tableStyleId>{19313E81-0176-42BB-A730-223E9CF03B15}</a:tableStyleId>
              </a:tblPr>
              <a:tblGrid>
                <a:gridCol w="369050"/>
                <a:gridCol w="369050"/>
                <a:gridCol w="369050"/>
                <a:gridCol w="369050"/>
                <a:gridCol w="369050"/>
                <a:gridCol w="369050"/>
                <a:gridCol w="369050"/>
              </a:tblGrid>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r h="372900">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12700">
                      <a:solidFill>
                        <a:srgbClr val="A5A5A5"/>
                      </a:solidFill>
                      <a:prstDash val="solid"/>
                      <a:round/>
                      <a:headEnd len="sm" w="sm" type="none"/>
                      <a:tailEnd len="sm" w="sm" type="none"/>
                    </a:lnL>
                    <a:lnR cap="flat" cmpd="sng" w="12700">
                      <a:solidFill>
                        <a:srgbClr val="A5A5A5"/>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r>
            </a:tbl>
          </a:graphicData>
        </a:graphic>
      </p:graphicFrame>
      <p:cxnSp>
        <p:nvCxnSpPr>
          <p:cNvPr id="302" name="Google Shape;302;p9"/>
          <p:cNvCxnSpPr/>
          <p:nvPr/>
        </p:nvCxnSpPr>
        <p:spPr>
          <a:xfrm>
            <a:off x="5861988" y="2887633"/>
            <a:ext cx="0" cy="1080000"/>
          </a:xfrm>
          <a:prstGeom prst="straightConnector1">
            <a:avLst/>
          </a:prstGeom>
          <a:noFill/>
          <a:ln cap="flat" cmpd="sng" w="25400">
            <a:solidFill>
              <a:srgbClr val="FF0000"/>
            </a:solidFill>
            <a:prstDash val="solid"/>
            <a:miter lim="800000"/>
            <a:headEnd len="sm" w="sm" type="none"/>
            <a:tailEnd len="med" w="med" type="triangle"/>
          </a:ln>
        </p:spPr>
      </p:cxnSp>
      <p:sp>
        <p:nvSpPr>
          <p:cNvPr id="303" name="Google Shape;303;p9"/>
          <p:cNvSpPr/>
          <p:nvPr/>
        </p:nvSpPr>
        <p:spPr>
          <a:xfrm>
            <a:off x="4217937" y="5081917"/>
            <a:ext cx="1224920" cy="29084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Stride = (</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r>
              <a:rPr lang="en-US" sz="1400">
                <a:solidFill>
                  <a:srgbClr val="FF0000"/>
                </a:solidFill>
                <a:latin typeface="Arial"/>
                <a:ea typeface="Arial"/>
                <a:cs typeface="Arial"/>
                <a:sym typeface="Arial"/>
              </a:rPr>
              <a:t>2</a:t>
            </a:r>
            <a:r>
              <a:rPr lang="en-US" sz="1400">
                <a:solidFill>
                  <a:srgbClr val="262626"/>
                </a:solidFill>
                <a:latin typeface="Arial"/>
                <a:ea typeface="Arial"/>
                <a:cs typeface="Arial"/>
                <a:sym typeface="Arial"/>
              </a:rPr>
              <a:t>)</a:t>
            </a:r>
            <a:endParaRPr/>
          </a:p>
        </p:txBody>
      </p:sp>
      <p:sp>
        <p:nvSpPr>
          <p:cNvPr id="304" name="Google Shape;304;p9"/>
          <p:cNvSpPr/>
          <p:nvPr/>
        </p:nvSpPr>
        <p:spPr>
          <a:xfrm>
            <a:off x="6076439" y="2762902"/>
            <a:ext cx="1098000" cy="1113386"/>
          </a:xfrm>
          <a:prstGeom prst="rect">
            <a:avLst/>
          </a:prstGeom>
          <a:noFill/>
          <a:ln cap="flat" cmpd="sng" w="31750">
            <a:solidFill>
              <a:srgbClr val="00B0F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9"/>
          <p:cNvSpPr/>
          <p:nvPr/>
        </p:nvSpPr>
        <p:spPr>
          <a:xfrm>
            <a:off x="6076439" y="3511366"/>
            <a:ext cx="1098000" cy="1113386"/>
          </a:xfrm>
          <a:prstGeom prst="rect">
            <a:avLst/>
          </a:prstGeom>
          <a:noFill/>
          <a:ln cap="flat" cmpd="sng" w="317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9"/>
          <p:cNvSpPr/>
          <p:nvPr/>
        </p:nvSpPr>
        <p:spPr>
          <a:xfrm>
            <a:off x="570565" y="1808490"/>
            <a:ext cx="8632825" cy="429202"/>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grpSp>
        <p:nvGrpSpPr>
          <p:cNvPr id="2156" name="Google Shape;2156;p90"/>
          <p:cNvGrpSpPr/>
          <p:nvPr/>
        </p:nvGrpSpPr>
        <p:grpSpPr>
          <a:xfrm>
            <a:off x="450000" y="450000"/>
            <a:ext cx="9018001" cy="276999"/>
            <a:chOff x="450000" y="450000"/>
            <a:chExt cx="9018001" cy="276999"/>
          </a:xfrm>
        </p:grpSpPr>
        <p:sp>
          <p:nvSpPr>
            <p:cNvPr id="2157" name="Google Shape;2157;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158" name="Google Shape;2158;p90"/>
            <p:cNvSpPr/>
            <p:nvPr/>
          </p:nvSpPr>
          <p:spPr>
            <a:xfrm>
              <a:off x="8301629" y="480778"/>
              <a:ext cx="1166372"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159" name="Google Shape;2159;p9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đối nghịch phát sinh (GAN)</a:t>
            </a:r>
            <a:endParaRPr/>
          </a:p>
        </p:txBody>
      </p:sp>
      <p:grpSp>
        <p:nvGrpSpPr>
          <p:cNvPr id="2160" name="Google Shape;2160;p90"/>
          <p:cNvGrpSpPr/>
          <p:nvPr/>
        </p:nvGrpSpPr>
        <p:grpSpPr>
          <a:xfrm>
            <a:off x="559817" y="1902381"/>
            <a:ext cx="8783192" cy="215444"/>
            <a:chOff x="559817" y="2136914"/>
            <a:chExt cx="8783192" cy="215444"/>
          </a:xfrm>
        </p:grpSpPr>
        <p:sp>
          <p:nvSpPr>
            <p:cNvPr id="2161" name="Google Shape;2161;p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2" name="Google Shape;2162;p9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Mạng đối nghịch phát sinh (GAN)</a:t>
              </a:r>
              <a:endParaRPr/>
            </a:p>
          </p:txBody>
        </p:sp>
      </p:grpSp>
      <p:sp>
        <p:nvSpPr>
          <p:cNvPr id="2163" name="Google Shape;2163;p90"/>
          <p:cNvSpPr/>
          <p:nvPr/>
        </p:nvSpPr>
        <p:spPr>
          <a:xfrm>
            <a:off x="702940" y="2132856"/>
            <a:ext cx="8632825" cy="415480"/>
          </a:xfrm>
          <a:prstGeom prst="rect">
            <a:avLst/>
          </a:prstGeom>
          <a:noFill/>
          <a:ln>
            <a:noFill/>
          </a:ln>
        </p:spPr>
        <p:txBody>
          <a:bodyPr anchorCtr="0" anchor="t" bIns="72000" lIns="0" spcFirstLastPara="1" rIns="144000" wrap="square" tIns="72000">
            <a:spAutoFit/>
          </a:bodyPr>
          <a:lstStyle/>
          <a:p>
            <a:pPr indent="-182526" lvl="0" marL="182526"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phân biệt những bức ảnh thật với những bức ảnh giả không? </a:t>
            </a:r>
            <a:endParaRPr/>
          </a:p>
        </p:txBody>
      </p:sp>
      <p:pic>
        <p:nvPicPr>
          <p:cNvPr id="2164" name="Google Shape;2164;p90"/>
          <p:cNvPicPr preferRelativeResize="0"/>
          <p:nvPr/>
        </p:nvPicPr>
        <p:blipFill rotWithShape="1">
          <a:blip r:embed="rId3">
            <a:alphaModFix/>
          </a:blip>
          <a:srcRect b="0" l="0" r="0" t="0"/>
          <a:stretch/>
        </p:blipFill>
        <p:spPr>
          <a:xfrm>
            <a:off x="2970405" y="2632786"/>
            <a:ext cx="3744416" cy="3327700"/>
          </a:xfrm>
          <a:prstGeom prst="rect">
            <a:avLst/>
          </a:prstGeom>
          <a:noFill/>
          <a:ln cap="flat" cmpd="sng" w="9525">
            <a:solidFill>
              <a:srgbClr val="D8D8D8"/>
            </a:solidFill>
            <a:prstDash val="solid"/>
            <a:round/>
            <a:headEnd len="sm" w="sm" type="none"/>
            <a:tailEnd len="sm" w="sm" type="none"/>
          </a:ln>
        </p:spPr>
      </p:pic>
      <p:sp>
        <p:nvSpPr>
          <p:cNvPr id="2165" name="Google Shape;2165;p90"/>
          <p:cNvSpPr/>
          <p:nvPr/>
        </p:nvSpPr>
        <p:spPr>
          <a:xfrm>
            <a:off x="7329728" y="6165304"/>
            <a:ext cx="2125256" cy="179572"/>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https://arxiv.org/abs/1812.04948</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grpSp>
        <p:nvGrpSpPr>
          <p:cNvPr id="2170" name="Google Shape;2170;p91"/>
          <p:cNvGrpSpPr/>
          <p:nvPr/>
        </p:nvGrpSpPr>
        <p:grpSpPr>
          <a:xfrm>
            <a:off x="450000" y="450000"/>
            <a:ext cx="9018001" cy="276999"/>
            <a:chOff x="450000" y="450000"/>
            <a:chExt cx="9018001" cy="276999"/>
          </a:xfrm>
        </p:grpSpPr>
        <p:sp>
          <p:nvSpPr>
            <p:cNvPr id="2171" name="Google Shape;2171;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172" name="Google Shape;2172;p91"/>
            <p:cNvSpPr/>
            <p:nvPr/>
          </p:nvSpPr>
          <p:spPr>
            <a:xfrm>
              <a:off x="7759725" y="480778"/>
              <a:ext cx="170827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173" name="Google Shape;2173;p91"/>
          <p:cNvGrpSpPr/>
          <p:nvPr/>
        </p:nvGrpSpPr>
        <p:grpSpPr>
          <a:xfrm>
            <a:off x="559817" y="1324291"/>
            <a:ext cx="8783192" cy="215444"/>
            <a:chOff x="559817" y="2136914"/>
            <a:chExt cx="8783192" cy="215444"/>
          </a:xfrm>
        </p:grpSpPr>
        <p:sp>
          <p:nvSpPr>
            <p:cNvPr id="2174" name="Google Shape;2174;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75" name="Google Shape;2175;p9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tổng quát cho dữ liệu tổng hợp mới</a:t>
              </a:r>
              <a:endParaRPr sz="1400">
                <a:solidFill>
                  <a:srgbClr val="262626"/>
                </a:solidFill>
                <a:latin typeface="Arial"/>
                <a:ea typeface="Arial"/>
                <a:cs typeface="Arial"/>
                <a:sym typeface="Arial"/>
              </a:endParaRPr>
            </a:p>
          </p:txBody>
        </p:sp>
      </p:grpSp>
      <p:sp>
        <p:nvSpPr>
          <p:cNvPr id="2176" name="Google Shape;2176;p91"/>
          <p:cNvSpPr/>
          <p:nvPr/>
        </p:nvSpPr>
        <p:spPr>
          <a:xfrm>
            <a:off x="702940" y="1554766"/>
            <a:ext cx="8632825" cy="265378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Autoencoder là mô hình xác định</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Nghĩa là, sau khi bộ mã hóa tự động được đào tạo, bạn có thể tái tạo lại đầu vào x từ phiên bản nén có chiều thấp của nó.</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Mặc dù bộ mã hóa tự động có thể tái cấu trúc đầu vào bằng cách chuyển đổi biểu thức đã nén nhưng nó không thể tạo dữ liệu mới</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một mô hình tổng quát (một biểu thức tiềm ẩn) có thể tạo ra một mẫu mới (𝒙 ) ̂từ vectơ ngẫu nhiên z.</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mô hình thế hệ được thể hiện trong sơ đồ như sau.</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Vectơ ngẫu nhiên z rất dễ lấy mẫu vì nó được tạo ra từ một phân bố đơn giản mà các đặc trưng đã biết một cách hoàn hảo.</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bạn có thể lấy mẫu từng Bài của z từ phân phối chẵn của phạm vi [-1, 1] (được viết là zi~Uniform(-1,1)) hoặc phân phối chuẩn chuẩn (được viết là zi~Normal(μ = 0, σ2= 1)</a:t>
            </a:r>
            <a:endParaRPr b="0" i="0" sz="1300" u="none" cap="none" strike="noStrike">
              <a:solidFill>
                <a:srgbClr val="262626"/>
              </a:solidFill>
              <a:latin typeface="Arial"/>
              <a:ea typeface="Arial"/>
              <a:cs typeface="Arial"/>
              <a:sym typeface="Arial"/>
            </a:endParaRPr>
          </a:p>
        </p:txBody>
      </p:sp>
      <p:grpSp>
        <p:nvGrpSpPr>
          <p:cNvPr id="2177" name="Google Shape;2177;p91"/>
          <p:cNvGrpSpPr/>
          <p:nvPr/>
        </p:nvGrpSpPr>
        <p:grpSpPr>
          <a:xfrm>
            <a:off x="4679278" y="3470528"/>
            <a:ext cx="4267118" cy="2743852"/>
            <a:chOff x="4717378" y="3501008"/>
            <a:chExt cx="4267118" cy="2743852"/>
          </a:xfrm>
        </p:grpSpPr>
        <p:grpSp>
          <p:nvGrpSpPr>
            <p:cNvPr id="2178" name="Google Shape;2178;p91"/>
            <p:cNvGrpSpPr/>
            <p:nvPr/>
          </p:nvGrpSpPr>
          <p:grpSpPr>
            <a:xfrm>
              <a:off x="4717378" y="4798571"/>
              <a:ext cx="2084659" cy="1446289"/>
              <a:chOff x="1206995" y="4772024"/>
              <a:chExt cx="2305825" cy="1599729"/>
            </a:xfrm>
          </p:grpSpPr>
          <p:pic>
            <p:nvPicPr>
              <p:cNvPr id="2179" name="Google Shape;2179;p91"/>
              <p:cNvPicPr preferRelativeResize="0"/>
              <p:nvPr/>
            </p:nvPicPr>
            <p:blipFill rotWithShape="1">
              <a:blip r:embed="rId3">
                <a:alphaModFix/>
              </a:blip>
              <a:srcRect b="14972" l="1573" r="65731" t="45744"/>
              <a:stretch/>
            </p:blipFill>
            <p:spPr>
              <a:xfrm>
                <a:off x="1206995" y="4772024"/>
                <a:ext cx="2297597" cy="1599729"/>
              </a:xfrm>
              <a:prstGeom prst="rect">
                <a:avLst/>
              </a:prstGeom>
              <a:noFill/>
              <a:ln>
                <a:noFill/>
              </a:ln>
            </p:spPr>
          </p:pic>
          <p:sp>
            <p:nvSpPr>
              <p:cNvPr id="2180" name="Google Shape;2180;p91"/>
              <p:cNvSpPr/>
              <p:nvPr/>
            </p:nvSpPr>
            <p:spPr>
              <a:xfrm>
                <a:off x="3007196" y="5445224"/>
                <a:ext cx="505624" cy="2164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1" name="Google Shape;2181;p91"/>
            <p:cNvGrpSpPr/>
            <p:nvPr/>
          </p:nvGrpSpPr>
          <p:grpSpPr>
            <a:xfrm>
              <a:off x="4918565" y="3501008"/>
              <a:ext cx="3762700" cy="1271016"/>
              <a:chOff x="4918565" y="3501008"/>
              <a:chExt cx="3762700" cy="1271016"/>
            </a:xfrm>
          </p:grpSpPr>
          <p:grpSp>
            <p:nvGrpSpPr>
              <p:cNvPr id="2182" name="Google Shape;2182;p91"/>
              <p:cNvGrpSpPr/>
              <p:nvPr/>
            </p:nvGrpSpPr>
            <p:grpSpPr>
              <a:xfrm>
                <a:off x="6009949" y="3501008"/>
                <a:ext cx="1584176" cy="1271016"/>
                <a:chOff x="574757" y="4643234"/>
                <a:chExt cx="1705734" cy="1368544"/>
              </a:xfrm>
            </p:grpSpPr>
            <p:sp>
              <p:nvSpPr>
                <p:cNvPr id="2183" name="Google Shape;2183;p91"/>
                <p:cNvSpPr/>
                <p:nvPr/>
              </p:nvSpPr>
              <p:spPr>
                <a:xfrm rot="5400000">
                  <a:off x="743352" y="4474639"/>
                  <a:ext cx="1368544" cy="1705734"/>
                </a:xfrm>
                <a:prstGeom prst="flowChartManualOperation">
                  <a:avLst/>
                </a:prstGeom>
                <a:solidFill>
                  <a:srgbClr val="568E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91"/>
                <p:cNvSpPr txBox="1"/>
                <p:nvPr/>
              </p:nvSpPr>
              <p:spPr>
                <a:xfrm>
                  <a:off x="628366" y="5178971"/>
                  <a:ext cx="159851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Generative model</a:t>
                  </a:r>
                  <a:endParaRPr b="1" sz="1400">
                    <a:solidFill>
                      <a:schemeClr val="lt1"/>
                    </a:solidFill>
                    <a:latin typeface="Arial"/>
                    <a:ea typeface="Arial"/>
                    <a:cs typeface="Arial"/>
                    <a:sym typeface="Arial"/>
                  </a:endParaRPr>
                </a:p>
              </p:txBody>
            </p:sp>
          </p:grpSp>
          <p:cxnSp>
            <p:nvCxnSpPr>
              <p:cNvPr id="2185" name="Google Shape;2185;p91"/>
              <p:cNvCxnSpPr/>
              <p:nvPr/>
            </p:nvCxnSpPr>
            <p:spPr>
              <a:xfrm>
                <a:off x="5158090" y="4138032"/>
                <a:ext cx="851859" cy="0"/>
              </a:xfrm>
              <a:prstGeom prst="straightConnector1">
                <a:avLst/>
              </a:prstGeom>
              <a:noFill/>
              <a:ln cap="flat" cmpd="sng" w="12700">
                <a:solidFill>
                  <a:srgbClr val="1429A0"/>
                </a:solidFill>
                <a:prstDash val="solid"/>
                <a:miter lim="800000"/>
                <a:headEnd len="sm" w="sm" type="none"/>
                <a:tailEnd len="med" w="med" type="triangle"/>
              </a:ln>
            </p:spPr>
          </p:cxnSp>
          <p:cxnSp>
            <p:nvCxnSpPr>
              <p:cNvPr id="2186" name="Google Shape;2186;p91"/>
              <p:cNvCxnSpPr/>
              <p:nvPr/>
            </p:nvCxnSpPr>
            <p:spPr>
              <a:xfrm>
                <a:off x="7602117" y="4138032"/>
                <a:ext cx="792643" cy="0"/>
              </a:xfrm>
              <a:prstGeom prst="straightConnector1">
                <a:avLst/>
              </a:prstGeom>
              <a:noFill/>
              <a:ln cap="flat" cmpd="sng" w="12700">
                <a:solidFill>
                  <a:srgbClr val="1429A0"/>
                </a:solidFill>
                <a:prstDash val="solid"/>
                <a:miter lim="800000"/>
                <a:headEnd len="sm" w="sm" type="none"/>
                <a:tailEnd len="med" w="med" type="triangle"/>
              </a:ln>
            </p:spPr>
          </p:cxnSp>
          <p:sp>
            <p:nvSpPr>
              <p:cNvPr id="2187" name="Google Shape;2187;p91"/>
              <p:cNvSpPr txBox="1"/>
              <p:nvPr/>
            </p:nvSpPr>
            <p:spPr>
              <a:xfrm>
                <a:off x="4918565" y="3923227"/>
                <a:ext cx="223266" cy="369332"/>
              </a:xfrm>
              <a:prstGeom prst="rect">
                <a:avLst/>
              </a:prstGeom>
              <a:blipFill rotWithShape="1">
                <a:blip r:embed="rId4">
                  <a:alphaModFix/>
                </a:blip>
                <a:stretch>
                  <a:fillRect b="0" l="-19443" r="-166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88" name="Google Shape;2188;p91"/>
              <p:cNvGrpSpPr/>
              <p:nvPr/>
            </p:nvGrpSpPr>
            <p:grpSpPr>
              <a:xfrm>
                <a:off x="8394760" y="3812591"/>
                <a:ext cx="286505" cy="479968"/>
                <a:chOff x="773925" y="5615226"/>
                <a:chExt cx="286505" cy="479968"/>
              </a:xfrm>
            </p:grpSpPr>
            <p:sp>
              <p:nvSpPr>
                <p:cNvPr id="2189" name="Google Shape;2189;p91"/>
                <p:cNvSpPr txBox="1"/>
                <p:nvPr/>
              </p:nvSpPr>
              <p:spPr>
                <a:xfrm>
                  <a:off x="778656" y="5725862"/>
                  <a:ext cx="251479" cy="369332"/>
                </a:xfrm>
                <a:prstGeom prst="rect">
                  <a:avLst/>
                </a:prstGeom>
                <a:blipFill rotWithShape="1">
                  <a:blip r:embed="rId5">
                    <a:alphaModFix/>
                  </a:blip>
                  <a:stretch>
                    <a:fillRect b="-23331" l="-29264" r="-2682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0" name="Google Shape;2190;p91"/>
                <p:cNvSpPr txBox="1"/>
                <p:nvPr/>
              </p:nvSpPr>
              <p:spPr>
                <a:xfrm>
                  <a:off x="773925" y="5615226"/>
                  <a:ext cx="286505" cy="369332"/>
                </a:xfrm>
                <a:prstGeom prst="rect">
                  <a:avLst/>
                </a:prstGeom>
                <a:blipFill rotWithShape="1">
                  <a:blip r:embed="rId6">
                    <a:alphaModFix/>
                  </a:blip>
                  <a:stretch>
                    <a:fillRect b="0" l="-8509" r="-850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pic>
          <p:nvPicPr>
            <p:cNvPr id="2191" name="Google Shape;2191;p91"/>
            <p:cNvPicPr preferRelativeResize="0"/>
            <p:nvPr/>
          </p:nvPicPr>
          <p:blipFill rotWithShape="1">
            <a:blip r:embed="rId7">
              <a:alphaModFix/>
            </a:blip>
            <a:srcRect b="0" l="0" r="0" t="0"/>
            <a:stretch/>
          </p:blipFill>
          <p:spPr>
            <a:xfrm>
              <a:off x="7544336" y="4931276"/>
              <a:ext cx="1440160" cy="1183643"/>
            </a:xfrm>
            <a:prstGeom prst="rect">
              <a:avLst/>
            </a:prstGeom>
            <a:noFill/>
            <a:ln>
              <a:noFill/>
            </a:ln>
          </p:spPr>
        </p:pic>
        <p:cxnSp>
          <p:nvCxnSpPr>
            <p:cNvPr id="2192" name="Google Shape;2192;p91"/>
            <p:cNvCxnSpPr/>
            <p:nvPr/>
          </p:nvCxnSpPr>
          <p:spPr>
            <a:xfrm>
              <a:off x="6319564" y="5521716"/>
              <a:ext cx="1128688" cy="0"/>
            </a:xfrm>
            <a:prstGeom prst="straightConnector1">
              <a:avLst/>
            </a:prstGeom>
            <a:noFill/>
            <a:ln cap="flat" cmpd="sng" w="12700">
              <a:solidFill>
                <a:srgbClr val="1429A0"/>
              </a:solidFill>
              <a:prstDash val="solid"/>
              <a:miter lim="800000"/>
              <a:headEnd len="sm" w="sm" type="none"/>
              <a:tailEnd len="med" w="med" type="triangle"/>
            </a:ln>
          </p:spPr>
        </p:cxn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grpSp>
        <p:nvGrpSpPr>
          <p:cNvPr id="2197" name="Google Shape;2197;p92"/>
          <p:cNvGrpSpPr/>
          <p:nvPr/>
        </p:nvGrpSpPr>
        <p:grpSpPr>
          <a:xfrm>
            <a:off x="450000" y="450000"/>
            <a:ext cx="9018000" cy="276999"/>
            <a:chOff x="450000" y="450000"/>
            <a:chExt cx="9018000" cy="276999"/>
          </a:xfrm>
        </p:grpSpPr>
        <p:sp>
          <p:nvSpPr>
            <p:cNvPr id="2198" name="Google Shape;2198;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199" name="Google Shape;2199;p92"/>
            <p:cNvSpPr/>
            <p:nvPr/>
          </p:nvSpPr>
          <p:spPr>
            <a:xfrm>
              <a:off x="7943391" y="480778"/>
              <a:ext cx="152460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200" name="Google Shape;2200;p92"/>
          <p:cNvSpPr txBox="1"/>
          <p:nvPr/>
        </p:nvSpPr>
        <p:spPr>
          <a:xfrm>
            <a:off x="647734" y="3429001"/>
            <a:ext cx="8105496" cy="504056"/>
          </a:xfrm>
          <a:prstGeom prst="rect">
            <a:avLst/>
          </a:prstGeom>
          <a:noFill/>
          <a:ln>
            <a:noFill/>
          </a:ln>
        </p:spPr>
        <p:txBody>
          <a:bodyPr anchorCtr="0" anchor="t" bIns="45700" lIns="91425" spcFirstLastPara="1" rIns="91425" wrap="square" tIns="45700">
            <a:normAutofit/>
          </a:bodyPr>
          <a:lstStyle/>
          <a:p>
            <a:pPr indent="-152331" lvl="1" marL="685594" marR="0" rtl="0" algn="l">
              <a:lnSpc>
                <a:spcPct val="90000"/>
              </a:lnSpc>
              <a:spcBef>
                <a:spcPts val="0"/>
              </a:spcBef>
              <a:spcAft>
                <a:spcPts val="0"/>
              </a:spcAft>
              <a:buClr>
                <a:schemeClr val="dk1"/>
              </a:buClr>
              <a:buSzPts val="1200"/>
              <a:buFont typeface="Arial"/>
              <a:buNone/>
            </a:pPr>
            <a:r>
              <a:t/>
            </a:r>
            <a:endParaRPr b="0" i="0" sz="1200" u="sng" cap="none" strike="noStrike">
              <a:solidFill>
                <a:srgbClr val="FF0000"/>
              </a:solidFill>
              <a:latin typeface="Arial"/>
              <a:ea typeface="Arial"/>
              <a:cs typeface="Arial"/>
              <a:sym typeface="Arial"/>
            </a:endParaRPr>
          </a:p>
        </p:txBody>
      </p:sp>
      <p:grpSp>
        <p:nvGrpSpPr>
          <p:cNvPr id="2201" name="Google Shape;2201;p92"/>
          <p:cNvGrpSpPr/>
          <p:nvPr/>
        </p:nvGrpSpPr>
        <p:grpSpPr>
          <a:xfrm>
            <a:off x="559817" y="1428745"/>
            <a:ext cx="8783192" cy="215444"/>
            <a:chOff x="559817" y="2136914"/>
            <a:chExt cx="8783192" cy="215444"/>
          </a:xfrm>
        </p:grpSpPr>
        <p:sp>
          <p:nvSpPr>
            <p:cNvPr id="2202" name="Google Shape;2202;p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03" name="Google Shape;2203;p9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tổng quát cho dữ liệu tổng hợp mới</a:t>
              </a:r>
              <a:endParaRPr sz="1400">
                <a:solidFill>
                  <a:srgbClr val="262626"/>
                </a:solidFill>
                <a:latin typeface="Arial"/>
                <a:ea typeface="Arial"/>
                <a:cs typeface="Arial"/>
                <a:sym typeface="Arial"/>
              </a:endParaRPr>
            </a:p>
          </p:txBody>
        </p:sp>
      </p:grpSp>
      <p:sp>
        <p:nvSpPr>
          <p:cNvPr id="2204" name="Google Shape;2204;p92"/>
          <p:cNvSpPr/>
          <p:nvPr/>
        </p:nvSpPr>
        <p:spPr>
          <a:xfrm>
            <a:off x="702940" y="1695449"/>
            <a:ext cx="8632825" cy="205362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Quan sát mô hình tổng quát, bạn có thể nhận thấy rằng bộ giải mã của bộ mã hóa tự động giống với mô hình tổng quát.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 hai đều nhận vectơ tiềm ẩn z làm đầu vào và tạo đầu ra trong không gian của x ( 𝑥 ̂ là bản dựng lại của đầu vào x trong bộ mã hóa tự động, trong khi đó là mẫu tổng hợp trong mô hình tổng quát)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Sự khác biệt lớn giữa hai mô hình là sự phân bố của z trong bộ mã hóa tự động là không xác định, nhưng nó hoàn toàn được biết đến trong mô hình tổng quát.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Autoencoder có thể được khái quát hóa để trở thành một mô hình tổng quát.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VAE là một trong những phương pháp để làm như vậy.</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93"/>
          <p:cNvSpPr txBox="1"/>
          <p:nvPr/>
        </p:nvSpPr>
        <p:spPr>
          <a:xfrm>
            <a:off x="647734" y="3429001"/>
            <a:ext cx="8105496" cy="504056"/>
          </a:xfrm>
          <a:prstGeom prst="rect">
            <a:avLst/>
          </a:prstGeom>
          <a:noFill/>
          <a:ln>
            <a:noFill/>
          </a:ln>
        </p:spPr>
        <p:txBody>
          <a:bodyPr anchorCtr="0" anchor="t" bIns="45700" lIns="91425" spcFirstLastPara="1" rIns="91425" wrap="square" tIns="45700">
            <a:normAutofit/>
          </a:bodyPr>
          <a:lstStyle/>
          <a:p>
            <a:pPr indent="-152331" lvl="1" marL="685594" marR="0" rtl="0" algn="l">
              <a:lnSpc>
                <a:spcPct val="90000"/>
              </a:lnSpc>
              <a:spcBef>
                <a:spcPts val="0"/>
              </a:spcBef>
              <a:spcAft>
                <a:spcPts val="0"/>
              </a:spcAft>
              <a:buClr>
                <a:schemeClr val="dk1"/>
              </a:buClr>
              <a:buSzPts val="1200"/>
              <a:buFont typeface="Arial"/>
              <a:buNone/>
            </a:pPr>
            <a:r>
              <a:t/>
            </a:r>
            <a:endParaRPr b="0" i="0" sz="1200" u="sng" cap="none" strike="noStrike">
              <a:solidFill>
                <a:srgbClr val="FF0000"/>
              </a:solidFill>
              <a:latin typeface="Arial"/>
              <a:ea typeface="Arial"/>
              <a:cs typeface="Arial"/>
              <a:sym typeface="Arial"/>
            </a:endParaRPr>
          </a:p>
        </p:txBody>
      </p:sp>
      <p:grpSp>
        <p:nvGrpSpPr>
          <p:cNvPr id="2210" name="Google Shape;2210;p93"/>
          <p:cNvGrpSpPr/>
          <p:nvPr/>
        </p:nvGrpSpPr>
        <p:grpSpPr>
          <a:xfrm>
            <a:off x="450000" y="450000"/>
            <a:ext cx="9018001" cy="277000"/>
            <a:chOff x="450000" y="450000"/>
            <a:chExt cx="9018001" cy="277000"/>
          </a:xfrm>
        </p:grpSpPr>
        <p:sp>
          <p:nvSpPr>
            <p:cNvPr id="2211" name="Google Shape;2211;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212" name="Google Shape;2212;p93"/>
            <p:cNvSpPr/>
            <p:nvPr/>
          </p:nvSpPr>
          <p:spPr>
            <a:xfrm>
              <a:off x="7399685" y="480779"/>
              <a:ext cx="206831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213" name="Google Shape;2213;p93"/>
          <p:cNvGrpSpPr/>
          <p:nvPr/>
        </p:nvGrpSpPr>
        <p:grpSpPr>
          <a:xfrm>
            <a:off x="559817" y="1428745"/>
            <a:ext cx="8783192" cy="215444"/>
            <a:chOff x="559817" y="2136914"/>
            <a:chExt cx="8783192" cy="215444"/>
          </a:xfrm>
        </p:grpSpPr>
        <p:sp>
          <p:nvSpPr>
            <p:cNvPr id="2214" name="Google Shape;2214;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15" name="Google Shape;2215;p9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tổng quát cho dữ liệu tổng hợp mới</a:t>
              </a:r>
              <a:endParaRPr sz="1400">
                <a:solidFill>
                  <a:srgbClr val="262626"/>
                </a:solidFill>
                <a:latin typeface="Arial"/>
                <a:ea typeface="Arial"/>
                <a:cs typeface="Arial"/>
                <a:sym typeface="Arial"/>
              </a:endParaRPr>
            </a:p>
          </p:txBody>
        </p:sp>
      </p:grpSp>
      <p:sp>
        <p:nvSpPr>
          <p:cNvPr id="2216" name="Google Shape;2216;p93"/>
          <p:cNvSpPr/>
          <p:nvPr/>
        </p:nvSpPr>
        <p:spPr>
          <a:xfrm>
            <a:off x="702940" y="1695449"/>
            <a:ext cx="8632825" cy="205362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VAE, sau khi nhận được mẫu đầu vào x, mạng bộ mã hóa sẽ tính toán giá trị trung bình μ và phương sai σ2 của phân phối vectơ tiềm ẩn.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khi đào tạo VAE, nó sửa đổi mạng thần kinh sao cho giá trị trung bình và phương sai (trung bình bằng 0, phương sai đơn vị) điều chỉnh theo phân phối chuẩn chuẩn.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khi huấn luyện mô hình VAE, hãy tách bộ mã hóa và sử dụng mạng thần kinh của bộ giải mã để tạo một mẫu 𝑥 ̂ mới bằng cách chèn vectơ z được lấy mẫu ngẫu nhiên dưới dạng phân phối Gaussian.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các mô hình tổng quát khác như mô hình tự hồi quy và mô hình dòng chảy chuẩn hóa.</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Gần đây, GAN là kiến trúc mô hình tổng quát phổ biến nhất trong học sâu.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grpSp>
        <p:nvGrpSpPr>
          <p:cNvPr id="2222" name="Google Shape;2222;p94"/>
          <p:cNvGrpSpPr/>
          <p:nvPr/>
        </p:nvGrpSpPr>
        <p:grpSpPr>
          <a:xfrm>
            <a:off x="559817" y="1428745"/>
            <a:ext cx="8783192" cy="215444"/>
            <a:chOff x="559817" y="2136914"/>
            <a:chExt cx="8783192" cy="215444"/>
          </a:xfrm>
        </p:grpSpPr>
        <p:sp>
          <p:nvSpPr>
            <p:cNvPr id="2223" name="Google Shape;2223;p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24" name="Google Shape;2224;p9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mẫu mới với GAN</a:t>
              </a:r>
              <a:endParaRPr/>
            </a:p>
          </p:txBody>
        </p:sp>
      </p:grpSp>
      <p:grpSp>
        <p:nvGrpSpPr>
          <p:cNvPr id="2225" name="Google Shape;2225;p94"/>
          <p:cNvGrpSpPr/>
          <p:nvPr/>
        </p:nvGrpSpPr>
        <p:grpSpPr>
          <a:xfrm>
            <a:off x="450000" y="450000"/>
            <a:ext cx="9018001" cy="276999"/>
            <a:chOff x="450000" y="450000"/>
            <a:chExt cx="9018001" cy="276999"/>
          </a:xfrm>
        </p:grpSpPr>
        <p:sp>
          <p:nvSpPr>
            <p:cNvPr id="2226" name="Google Shape;2226;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227" name="Google Shape;2227;p94"/>
            <p:cNvSpPr/>
            <p:nvPr/>
          </p:nvSpPr>
          <p:spPr>
            <a:xfrm>
              <a:off x="8263781" y="480778"/>
              <a:ext cx="120422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228" name="Google Shape;2228;p94"/>
          <p:cNvGrpSpPr/>
          <p:nvPr/>
        </p:nvGrpSpPr>
        <p:grpSpPr>
          <a:xfrm>
            <a:off x="618849" y="3076580"/>
            <a:ext cx="8720212" cy="3174967"/>
            <a:chOff x="618849" y="3076580"/>
            <a:chExt cx="8720212" cy="3174967"/>
          </a:xfrm>
        </p:grpSpPr>
        <p:sp>
          <p:nvSpPr>
            <p:cNvPr id="2229" name="Google Shape;2229;p94"/>
            <p:cNvSpPr/>
            <p:nvPr/>
          </p:nvSpPr>
          <p:spPr>
            <a:xfrm>
              <a:off x="712182" y="3076580"/>
              <a:ext cx="8523044" cy="31749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0" name="Google Shape;2230;p94"/>
            <p:cNvSpPr txBox="1"/>
            <p:nvPr/>
          </p:nvSpPr>
          <p:spPr>
            <a:xfrm>
              <a:off x="804306" y="3183794"/>
              <a:ext cx="8244254" cy="492443"/>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rgbClr val="262626"/>
                  </a:solidFill>
                  <a:latin typeface="Arial"/>
                  <a:ea typeface="Arial"/>
                  <a:cs typeface="Arial"/>
                  <a:sym typeface="Arial"/>
                </a:rPr>
                <a:t>Mạng đối nghịch phát sinh (GAN) được giới thiệu bởi Ian Goodfellow vào năm 2014. Để dễ dàng giải thích về GAN, trước tiên, ông lấy trường hợp của kẻ giả mạo (Generator) và cảnh sát (Discriminator).</a:t>
              </a:r>
              <a:endParaRPr b="0" i="0" sz="1300" u="none" cap="none" strike="noStrike">
                <a:solidFill>
                  <a:srgbClr val="262626"/>
                </a:solidFill>
                <a:latin typeface="Arial"/>
                <a:ea typeface="Arial"/>
                <a:cs typeface="Arial"/>
                <a:sym typeface="Arial"/>
              </a:endParaRPr>
            </a:p>
          </p:txBody>
        </p:sp>
        <p:sp>
          <p:nvSpPr>
            <p:cNvPr id="2231" name="Google Shape;2231;p94"/>
            <p:cNvSpPr txBox="1"/>
            <p:nvPr/>
          </p:nvSpPr>
          <p:spPr>
            <a:xfrm>
              <a:off x="618849" y="5919247"/>
              <a:ext cx="8720212" cy="276999"/>
            </a:xfrm>
            <a:prstGeom prst="rect">
              <a:avLst/>
            </a:prstGeom>
            <a:no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1200" u="none" cap="none" strike="noStrike">
                  <a:solidFill>
                    <a:schemeClr val="dk1"/>
                  </a:solidFill>
                  <a:latin typeface="Arial"/>
                  <a:ea typeface="Arial"/>
                  <a:cs typeface="Arial"/>
                  <a:sym typeface="Arial"/>
                </a:rPr>
                <a:t>Generator nên làm cho tiền giả càng giống thật càng tốt để Discriminator không thể phát hiện ra tiền giả!</a:t>
              </a:r>
              <a:endParaRPr b="0" i="0" sz="1200" u="none" cap="none" strike="noStrike">
                <a:solidFill>
                  <a:schemeClr val="dk1"/>
                </a:solidFill>
                <a:latin typeface="Arial"/>
                <a:ea typeface="Arial"/>
                <a:cs typeface="Arial"/>
                <a:sym typeface="Arial"/>
              </a:endParaRPr>
            </a:p>
          </p:txBody>
        </p:sp>
        <p:grpSp>
          <p:nvGrpSpPr>
            <p:cNvPr id="2232" name="Google Shape;2232;p94"/>
            <p:cNvGrpSpPr/>
            <p:nvPr/>
          </p:nvGrpSpPr>
          <p:grpSpPr>
            <a:xfrm>
              <a:off x="1402719" y="3462639"/>
              <a:ext cx="7686360" cy="2412189"/>
              <a:chOff x="1402719" y="3462639"/>
              <a:chExt cx="7686360" cy="2412189"/>
            </a:xfrm>
          </p:grpSpPr>
          <p:pic>
            <p:nvPicPr>
              <p:cNvPr id="2233" name="Google Shape;2233;p94"/>
              <p:cNvPicPr preferRelativeResize="0"/>
              <p:nvPr/>
            </p:nvPicPr>
            <p:blipFill rotWithShape="1">
              <a:blip r:embed="rId3">
                <a:alphaModFix/>
              </a:blip>
              <a:srcRect b="0" l="0" r="0" t="0"/>
              <a:stretch/>
            </p:blipFill>
            <p:spPr>
              <a:xfrm flipH="1" rot="10800000">
                <a:off x="2509673" y="4707962"/>
                <a:ext cx="3528415" cy="102805"/>
              </a:xfrm>
              <a:prstGeom prst="rect">
                <a:avLst/>
              </a:prstGeom>
              <a:noFill/>
              <a:ln>
                <a:noFill/>
              </a:ln>
            </p:spPr>
          </p:pic>
          <p:pic>
            <p:nvPicPr>
              <p:cNvPr id="2234" name="Google Shape;2234;p94"/>
              <p:cNvPicPr preferRelativeResize="0"/>
              <p:nvPr/>
            </p:nvPicPr>
            <p:blipFill rotWithShape="1">
              <a:blip r:embed="rId4">
                <a:alphaModFix/>
              </a:blip>
              <a:srcRect b="0" l="0" r="0" t="0"/>
              <a:stretch/>
            </p:blipFill>
            <p:spPr>
              <a:xfrm>
                <a:off x="1402719" y="3462639"/>
                <a:ext cx="7254876" cy="1591246"/>
              </a:xfrm>
              <a:prstGeom prst="rect">
                <a:avLst/>
              </a:prstGeom>
              <a:noFill/>
              <a:ln>
                <a:noFill/>
              </a:ln>
            </p:spPr>
          </p:pic>
          <p:sp>
            <p:nvSpPr>
              <p:cNvPr id="2235" name="Google Shape;2235;p94"/>
              <p:cNvSpPr/>
              <p:nvPr/>
            </p:nvSpPr>
            <p:spPr>
              <a:xfrm>
                <a:off x="4517973" y="5059558"/>
                <a:ext cx="9380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Ghi chú giả</a:t>
                </a:r>
                <a:endParaRPr sz="1200">
                  <a:solidFill>
                    <a:schemeClr val="dk1"/>
                  </a:solidFill>
                  <a:latin typeface="Arial"/>
                  <a:ea typeface="Arial"/>
                  <a:cs typeface="Arial"/>
                  <a:sym typeface="Arial"/>
                </a:endParaRPr>
              </a:p>
            </p:txBody>
          </p:sp>
          <p:sp>
            <p:nvSpPr>
              <p:cNvPr id="2236" name="Google Shape;2236;p94"/>
              <p:cNvSpPr/>
              <p:nvPr/>
            </p:nvSpPr>
            <p:spPr>
              <a:xfrm>
                <a:off x="1579348" y="5053885"/>
                <a:ext cx="76174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Tiếng ồn</a:t>
                </a:r>
                <a:endParaRPr sz="1200">
                  <a:solidFill>
                    <a:schemeClr val="dk1"/>
                  </a:solidFill>
                  <a:latin typeface="Arial"/>
                  <a:ea typeface="Arial"/>
                  <a:cs typeface="Arial"/>
                  <a:sym typeface="Arial"/>
                </a:endParaRPr>
              </a:p>
            </p:txBody>
          </p:sp>
          <p:sp>
            <p:nvSpPr>
              <p:cNvPr id="2237" name="Google Shape;2237;p94"/>
              <p:cNvSpPr/>
              <p:nvPr/>
            </p:nvSpPr>
            <p:spPr>
              <a:xfrm>
                <a:off x="7553081" y="4034880"/>
                <a:ext cx="153599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Dữ liệu ghi chú thực</a:t>
                </a:r>
                <a:endParaRPr sz="1200">
                  <a:solidFill>
                    <a:schemeClr val="dk1"/>
                  </a:solidFill>
                  <a:latin typeface="Arial"/>
                  <a:ea typeface="Arial"/>
                  <a:cs typeface="Arial"/>
                  <a:sym typeface="Arial"/>
                </a:endParaRPr>
              </a:p>
            </p:txBody>
          </p:sp>
          <p:pic>
            <p:nvPicPr>
              <p:cNvPr id="2238" name="Google Shape;2238;p94"/>
              <p:cNvPicPr preferRelativeResize="0"/>
              <p:nvPr/>
            </p:nvPicPr>
            <p:blipFill rotWithShape="1">
              <a:blip r:embed="rId5">
                <a:alphaModFix/>
              </a:blip>
              <a:srcRect b="0" l="0" r="0" t="0"/>
              <a:stretch/>
            </p:blipFill>
            <p:spPr>
              <a:xfrm>
                <a:off x="7145042" y="3601008"/>
                <a:ext cx="583023" cy="238364"/>
              </a:xfrm>
              <a:prstGeom prst="rect">
                <a:avLst/>
              </a:prstGeom>
              <a:noFill/>
              <a:ln>
                <a:noFill/>
              </a:ln>
            </p:spPr>
          </p:pic>
          <p:grpSp>
            <p:nvGrpSpPr>
              <p:cNvPr id="2239" name="Google Shape;2239;p94"/>
              <p:cNvGrpSpPr/>
              <p:nvPr/>
            </p:nvGrpSpPr>
            <p:grpSpPr>
              <a:xfrm>
                <a:off x="2808271" y="4781038"/>
                <a:ext cx="1097462" cy="655169"/>
                <a:chOff x="893240" y="4266158"/>
                <a:chExt cx="1036340" cy="758356"/>
              </a:xfrm>
            </p:grpSpPr>
            <p:sp>
              <p:nvSpPr>
                <p:cNvPr id="2240" name="Google Shape;2240;p94"/>
                <p:cNvSpPr/>
                <p:nvPr/>
              </p:nvSpPr>
              <p:spPr>
                <a:xfrm>
                  <a:off x="893240" y="4266158"/>
                  <a:ext cx="1036340" cy="758356"/>
                </a:xfrm>
                <a:prstGeom prst="cube">
                  <a:avLst>
                    <a:gd fmla="val 17409" name="adj"/>
                  </a:avLst>
                </a:prstGeom>
                <a:solidFill>
                  <a:srgbClr val="1429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94"/>
                <p:cNvSpPr txBox="1"/>
                <p:nvPr/>
              </p:nvSpPr>
              <p:spPr>
                <a:xfrm>
                  <a:off x="945408" y="4539055"/>
                  <a:ext cx="826797" cy="261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Generator</a:t>
                  </a:r>
                  <a:endParaRPr b="1" sz="1200">
                    <a:solidFill>
                      <a:schemeClr val="lt1"/>
                    </a:solidFill>
                    <a:latin typeface="Arial"/>
                    <a:ea typeface="Arial"/>
                    <a:cs typeface="Arial"/>
                    <a:sym typeface="Arial"/>
                  </a:endParaRPr>
                </a:p>
              </p:txBody>
            </p:sp>
          </p:grpSp>
          <p:grpSp>
            <p:nvGrpSpPr>
              <p:cNvPr id="2242" name="Google Shape;2242;p94"/>
              <p:cNvGrpSpPr/>
              <p:nvPr/>
            </p:nvGrpSpPr>
            <p:grpSpPr>
              <a:xfrm>
                <a:off x="6051729" y="4773987"/>
                <a:ext cx="1163179" cy="662221"/>
                <a:chOff x="831183" y="4266158"/>
                <a:chExt cx="1098397" cy="625339"/>
              </a:xfrm>
            </p:grpSpPr>
            <p:sp>
              <p:nvSpPr>
                <p:cNvPr id="2243" name="Google Shape;2243;p94"/>
                <p:cNvSpPr/>
                <p:nvPr/>
              </p:nvSpPr>
              <p:spPr>
                <a:xfrm>
                  <a:off x="893240" y="4266158"/>
                  <a:ext cx="1036340" cy="625339"/>
                </a:xfrm>
                <a:prstGeom prst="cube">
                  <a:avLst>
                    <a:gd fmla="val 16460" name="adj"/>
                  </a:avLst>
                </a:prstGeom>
                <a:solidFill>
                  <a:srgbClr val="C55A11"/>
                </a:solidFill>
                <a:ln cap="flat" cmpd="sng" w="127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4" name="Google Shape;2244;p94"/>
                <p:cNvSpPr txBox="1"/>
                <p:nvPr/>
              </p:nvSpPr>
              <p:spPr>
                <a:xfrm>
                  <a:off x="831183" y="4488964"/>
                  <a:ext cx="1047801" cy="261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Discriminator</a:t>
                  </a:r>
                  <a:endParaRPr b="1" sz="1200">
                    <a:solidFill>
                      <a:schemeClr val="lt1"/>
                    </a:solidFill>
                    <a:latin typeface="Arial"/>
                    <a:ea typeface="Arial"/>
                    <a:cs typeface="Arial"/>
                    <a:sym typeface="Arial"/>
                  </a:endParaRPr>
                </a:p>
              </p:txBody>
            </p:sp>
          </p:grpSp>
          <p:sp>
            <p:nvSpPr>
              <p:cNvPr id="2245" name="Google Shape;2245;p94"/>
              <p:cNvSpPr txBox="1"/>
              <p:nvPr/>
            </p:nvSpPr>
            <p:spPr>
              <a:xfrm>
                <a:off x="5597234" y="5597829"/>
                <a:ext cx="8659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Tiền thật?</a:t>
                </a:r>
                <a:endParaRPr sz="1200">
                  <a:solidFill>
                    <a:schemeClr val="dk1"/>
                  </a:solidFill>
                  <a:latin typeface="Arial"/>
                  <a:ea typeface="Arial"/>
                  <a:cs typeface="Arial"/>
                  <a:sym typeface="Arial"/>
                </a:endParaRPr>
              </a:p>
            </p:txBody>
          </p:sp>
          <p:sp>
            <p:nvSpPr>
              <p:cNvPr id="2246" name="Google Shape;2246;p94"/>
              <p:cNvSpPr txBox="1"/>
              <p:nvPr/>
            </p:nvSpPr>
            <p:spPr>
              <a:xfrm>
                <a:off x="6655537" y="5590897"/>
                <a:ext cx="78899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Tiền giả?</a:t>
                </a:r>
                <a:endParaRPr sz="1200">
                  <a:solidFill>
                    <a:schemeClr val="dk1"/>
                  </a:solidFill>
                  <a:latin typeface="Arial"/>
                  <a:ea typeface="Arial"/>
                  <a:cs typeface="Arial"/>
                  <a:sym typeface="Arial"/>
                </a:endParaRPr>
              </a:p>
            </p:txBody>
          </p:sp>
          <p:cxnSp>
            <p:nvCxnSpPr>
              <p:cNvPr id="2247" name="Google Shape;2247;p94"/>
              <p:cNvCxnSpPr>
                <a:stCxn id="2243" idx="3"/>
              </p:cNvCxnSpPr>
              <p:nvPr/>
            </p:nvCxnSpPr>
            <p:spPr>
              <a:xfrm flipH="1">
                <a:off x="6317076" y="5436208"/>
                <a:ext cx="294600" cy="198000"/>
              </a:xfrm>
              <a:prstGeom prst="straightConnector1">
                <a:avLst/>
              </a:prstGeom>
              <a:noFill/>
              <a:ln cap="flat" cmpd="sng" w="28575">
                <a:solidFill>
                  <a:srgbClr val="C83C2C"/>
                </a:solidFill>
                <a:prstDash val="solid"/>
                <a:miter lim="800000"/>
                <a:headEnd len="sm" w="sm" type="none"/>
                <a:tailEnd len="med" w="med" type="triangle"/>
              </a:ln>
            </p:spPr>
          </p:cxnSp>
          <p:cxnSp>
            <p:nvCxnSpPr>
              <p:cNvPr id="2248" name="Google Shape;2248;p94"/>
              <p:cNvCxnSpPr>
                <a:stCxn id="2243" idx="3"/>
              </p:cNvCxnSpPr>
              <p:nvPr/>
            </p:nvCxnSpPr>
            <p:spPr>
              <a:xfrm>
                <a:off x="6611676" y="5436208"/>
                <a:ext cx="274200" cy="196800"/>
              </a:xfrm>
              <a:prstGeom prst="straightConnector1">
                <a:avLst/>
              </a:prstGeom>
              <a:noFill/>
              <a:ln cap="flat" cmpd="sng" w="28575">
                <a:solidFill>
                  <a:srgbClr val="C83C2C"/>
                </a:solidFill>
                <a:prstDash val="solid"/>
                <a:miter lim="800000"/>
                <a:headEnd len="sm" w="sm" type="none"/>
                <a:tailEnd len="med" w="med" type="triangle"/>
              </a:ln>
            </p:spPr>
          </p:cxnSp>
        </p:grpSp>
      </p:grpSp>
      <p:grpSp>
        <p:nvGrpSpPr>
          <p:cNvPr id="2249" name="Google Shape;2249;p94"/>
          <p:cNvGrpSpPr/>
          <p:nvPr/>
        </p:nvGrpSpPr>
        <p:grpSpPr>
          <a:xfrm>
            <a:off x="702940" y="1696736"/>
            <a:ext cx="8632825" cy="1099514"/>
            <a:chOff x="702940" y="1696736"/>
            <a:chExt cx="8632825" cy="1099514"/>
          </a:xfrm>
        </p:grpSpPr>
        <p:sp>
          <p:nvSpPr>
            <p:cNvPr id="2250" name="Google Shape;2250;p94"/>
            <p:cNvSpPr/>
            <p:nvPr/>
          </p:nvSpPr>
          <p:spPr>
            <a:xfrm>
              <a:off x="702940" y="1696736"/>
              <a:ext cx="8632825" cy="1099514"/>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 sử một mạng nơ-ron tổng quát tạo ra hình ảnh đầu ra x từ một vectơ ngẫu nhiên đầu vào z được lấy mẫu từ một phân phối đã biết.</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được gọi là trình tạo (G) và     =G(z) là đầu ra được tạo.</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giả sử mục tiêu của mô hình là tạo ra hình ảnh khuôn mặt, tòa nhà, động vật, số viết tay như MNIST, v.v.</a:t>
              </a:r>
              <a:endParaRPr b="0" i="0" sz="1300" u="none" cap="none" strike="noStrike">
                <a:solidFill>
                  <a:srgbClr val="262626"/>
                </a:solidFill>
                <a:latin typeface="Arial"/>
                <a:ea typeface="Arial"/>
                <a:cs typeface="Arial"/>
                <a:sym typeface="Arial"/>
              </a:endParaRPr>
            </a:p>
          </p:txBody>
        </p:sp>
        <p:pic>
          <p:nvPicPr>
            <p:cNvPr id="2251" name="Google Shape;2251;p94"/>
            <p:cNvPicPr preferRelativeResize="0"/>
            <p:nvPr/>
          </p:nvPicPr>
          <p:blipFill rotWithShape="1">
            <a:blip r:embed="rId6">
              <a:alphaModFix/>
            </a:blip>
            <a:srcRect b="0" l="0" r="10451" t="0"/>
            <a:stretch/>
          </p:blipFill>
          <p:spPr>
            <a:xfrm>
              <a:off x="3132206" y="2230134"/>
              <a:ext cx="163022" cy="182048"/>
            </a:xfrm>
            <a:prstGeom prst="rect">
              <a:avLst/>
            </a:prstGeom>
            <a:noFill/>
            <a:ln>
              <a:noFill/>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grpSp>
        <p:nvGrpSpPr>
          <p:cNvPr id="2257" name="Google Shape;2257;p95"/>
          <p:cNvGrpSpPr/>
          <p:nvPr/>
        </p:nvGrpSpPr>
        <p:grpSpPr>
          <a:xfrm>
            <a:off x="559817" y="1428745"/>
            <a:ext cx="8783192" cy="215444"/>
            <a:chOff x="559817" y="2136914"/>
            <a:chExt cx="8783192" cy="215444"/>
          </a:xfrm>
        </p:grpSpPr>
        <p:sp>
          <p:nvSpPr>
            <p:cNvPr id="2258" name="Google Shape;2258;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59" name="Google Shape;2259;p9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mẫu mới với GAN</a:t>
              </a:r>
              <a:endParaRPr/>
            </a:p>
          </p:txBody>
        </p:sp>
      </p:grpSp>
      <p:sp>
        <p:nvSpPr>
          <p:cNvPr id="2260" name="Google Shape;2260;p95"/>
          <p:cNvSpPr/>
          <p:nvPr/>
        </p:nvSpPr>
        <p:spPr>
          <a:xfrm>
            <a:off x="702940" y="1696736"/>
            <a:ext cx="8632825" cy="193051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 mọi khi, hãy khởi tạo mạng thần kinh với giá trị trọng số ngẫu nhiên.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Hình ảnh đầu ra giống như tiếng ồn trắng khi chưa học được trọng lượng.</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 sử một chức năng đánh giá chất lượng của một hình ảnh. (gọi là hàm đánh giá)</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cải thiện chất lượng của hình ảnh được tạo ra, chức năng này có thể gửi phản hồi đến mạng nơ-ron để sửa đổi giá trị trọng số.</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Tương tự như vậy, bạn có thể đào tạo trình tạo dựa trên phản hồi từ chức năng đánh giá.</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Trình tạo sẽ học cách cải thiện đầu ra giống với hình ảnh thực.</a:t>
            </a:r>
            <a:endParaRPr b="0" i="0" sz="1300" u="none" cap="none" strike="noStrike">
              <a:solidFill>
                <a:srgbClr val="262626"/>
              </a:solidFill>
              <a:latin typeface="Arial"/>
              <a:ea typeface="Arial"/>
              <a:cs typeface="Arial"/>
              <a:sym typeface="Arial"/>
            </a:endParaRPr>
          </a:p>
        </p:txBody>
      </p:sp>
      <p:grpSp>
        <p:nvGrpSpPr>
          <p:cNvPr id="2261" name="Google Shape;2261;p95"/>
          <p:cNvGrpSpPr/>
          <p:nvPr/>
        </p:nvGrpSpPr>
        <p:grpSpPr>
          <a:xfrm>
            <a:off x="450000" y="450000"/>
            <a:ext cx="9018001" cy="276999"/>
            <a:chOff x="450000" y="450000"/>
            <a:chExt cx="9018001" cy="276999"/>
          </a:xfrm>
        </p:grpSpPr>
        <p:sp>
          <p:nvSpPr>
            <p:cNvPr id="2262" name="Google Shape;2262;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263" name="Google Shape;2263;p95"/>
            <p:cNvSpPr/>
            <p:nvPr/>
          </p:nvSpPr>
          <p:spPr>
            <a:xfrm>
              <a:off x="8263781" y="480778"/>
              <a:ext cx="120422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264" name="Google Shape;2264;p95"/>
          <p:cNvGrpSpPr/>
          <p:nvPr/>
        </p:nvGrpSpPr>
        <p:grpSpPr>
          <a:xfrm>
            <a:off x="712182" y="3680460"/>
            <a:ext cx="8523044" cy="2571087"/>
            <a:chOff x="712182" y="3680460"/>
            <a:chExt cx="8523044" cy="2571087"/>
          </a:xfrm>
        </p:grpSpPr>
        <p:sp>
          <p:nvSpPr>
            <p:cNvPr id="2265" name="Google Shape;2265;p95"/>
            <p:cNvSpPr/>
            <p:nvPr/>
          </p:nvSpPr>
          <p:spPr>
            <a:xfrm>
              <a:off x="712182" y="3680460"/>
              <a:ext cx="8523044" cy="257108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66" name="Google Shape;2266;p95"/>
            <p:cNvGrpSpPr/>
            <p:nvPr/>
          </p:nvGrpSpPr>
          <p:grpSpPr>
            <a:xfrm>
              <a:off x="1285055" y="3759908"/>
              <a:ext cx="7686360" cy="2412189"/>
              <a:chOff x="1402719" y="3462639"/>
              <a:chExt cx="7686360" cy="2412189"/>
            </a:xfrm>
          </p:grpSpPr>
          <p:pic>
            <p:nvPicPr>
              <p:cNvPr id="2267" name="Google Shape;2267;p95"/>
              <p:cNvPicPr preferRelativeResize="0"/>
              <p:nvPr/>
            </p:nvPicPr>
            <p:blipFill rotWithShape="1">
              <a:blip r:embed="rId3">
                <a:alphaModFix/>
              </a:blip>
              <a:srcRect b="0" l="0" r="0" t="0"/>
              <a:stretch/>
            </p:blipFill>
            <p:spPr>
              <a:xfrm flipH="1" rot="10800000">
                <a:off x="2509673" y="4707962"/>
                <a:ext cx="3528415" cy="102805"/>
              </a:xfrm>
              <a:prstGeom prst="rect">
                <a:avLst/>
              </a:prstGeom>
              <a:noFill/>
              <a:ln>
                <a:noFill/>
              </a:ln>
            </p:spPr>
          </p:pic>
          <p:pic>
            <p:nvPicPr>
              <p:cNvPr id="2268" name="Google Shape;2268;p95"/>
              <p:cNvPicPr preferRelativeResize="0"/>
              <p:nvPr/>
            </p:nvPicPr>
            <p:blipFill rotWithShape="1">
              <a:blip r:embed="rId4">
                <a:alphaModFix/>
              </a:blip>
              <a:srcRect b="0" l="0" r="0" t="0"/>
              <a:stretch/>
            </p:blipFill>
            <p:spPr>
              <a:xfrm>
                <a:off x="1402719" y="3462639"/>
                <a:ext cx="7254876" cy="1591246"/>
              </a:xfrm>
              <a:prstGeom prst="rect">
                <a:avLst/>
              </a:prstGeom>
              <a:noFill/>
              <a:ln>
                <a:noFill/>
              </a:ln>
            </p:spPr>
          </p:pic>
          <p:sp>
            <p:nvSpPr>
              <p:cNvPr id="2269" name="Google Shape;2269;p95"/>
              <p:cNvSpPr/>
              <p:nvPr/>
            </p:nvSpPr>
            <p:spPr>
              <a:xfrm>
                <a:off x="4517973" y="5059558"/>
                <a:ext cx="9380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Ghi chú giả</a:t>
                </a:r>
                <a:endParaRPr sz="1200">
                  <a:solidFill>
                    <a:schemeClr val="dk1"/>
                  </a:solidFill>
                  <a:latin typeface="Arial"/>
                  <a:ea typeface="Arial"/>
                  <a:cs typeface="Arial"/>
                  <a:sym typeface="Arial"/>
                </a:endParaRPr>
              </a:p>
            </p:txBody>
          </p:sp>
          <p:sp>
            <p:nvSpPr>
              <p:cNvPr id="2270" name="Google Shape;2270;p95"/>
              <p:cNvSpPr/>
              <p:nvPr/>
            </p:nvSpPr>
            <p:spPr>
              <a:xfrm>
                <a:off x="1579348" y="5053885"/>
                <a:ext cx="76174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Tiếng ồn</a:t>
                </a:r>
                <a:endParaRPr sz="1200">
                  <a:solidFill>
                    <a:schemeClr val="dk1"/>
                  </a:solidFill>
                  <a:latin typeface="Arial"/>
                  <a:ea typeface="Arial"/>
                  <a:cs typeface="Arial"/>
                  <a:sym typeface="Arial"/>
                </a:endParaRPr>
              </a:p>
            </p:txBody>
          </p:sp>
          <p:sp>
            <p:nvSpPr>
              <p:cNvPr id="2271" name="Google Shape;2271;p95"/>
              <p:cNvSpPr/>
              <p:nvPr/>
            </p:nvSpPr>
            <p:spPr>
              <a:xfrm>
                <a:off x="7553081" y="4034880"/>
                <a:ext cx="153599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Dữ liệu ghi chú thực</a:t>
                </a:r>
                <a:endParaRPr sz="1200">
                  <a:solidFill>
                    <a:schemeClr val="dk1"/>
                  </a:solidFill>
                  <a:latin typeface="Arial"/>
                  <a:ea typeface="Arial"/>
                  <a:cs typeface="Arial"/>
                  <a:sym typeface="Arial"/>
                </a:endParaRPr>
              </a:p>
            </p:txBody>
          </p:sp>
          <p:pic>
            <p:nvPicPr>
              <p:cNvPr id="2272" name="Google Shape;2272;p95"/>
              <p:cNvPicPr preferRelativeResize="0"/>
              <p:nvPr/>
            </p:nvPicPr>
            <p:blipFill rotWithShape="1">
              <a:blip r:embed="rId5">
                <a:alphaModFix/>
              </a:blip>
              <a:srcRect b="0" l="0" r="0" t="0"/>
              <a:stretch/>
            </p:blipFill>
            <p:spPr>
              <a:xfrm>
                <a:off x="7145042" y="3601008"/>
                <a:ext cx="583023" cy="238364"/>
              </a:xfrm>
              <a:prstGeom prst="rect">
                <a:avLst/>
              </a:prstGeom>
              <a:noFill/>
              <a:ln>
                <a:noFill/>
              </a:ln>
            </p:spPr>
          </p:pic>
          <p:grpSp>
            <p:nvGrpSpPr>
              <p:cNvPr id="2273" name="Google Shape;2273;p95"/>
              <p:cNvGrpSpPr/>
              <p:nvPr/>
            </p:nvGrpSpPr>
            <p:grpSpPr>
              <a:xfrm>
                <a:off x="2808271" y="4781038"/>
                <a:ext cx="1097462" cy="655169"/>
                <a:chOff x="893240" y="4266158"/>
                <a:chExt cx="1036340" cy="758356"/>
              </a:xfrm>
            </p:grpSpPr>
            <p:sp>
              <p:nvSpPr>
                <p:cNvPr id="2274" name="Google Shape;2274;p95"/>
                <p:cNvSpPr/>
                <p:nvPr/>
              </p:nvSpPr>
              <p:spPr>
                <a:xfrm>
                  <a:off x="893240" y="4266158"/>
                  <a:ext cx="1036340" cy="758356"/>
                </a:xfrm>
                <a:prstGeom prst="cube">
                  <a:avLst>
                    <a:gd fmla="val 17409" name="adj"/>
                  </a:avLst>
                </a:prstGeom>
                <a:solidFill>
                  <a:srgbClr val="1429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5" name="Google Shape;2275;p95"/>
                <p:cNvSpPr txBox="1"/>
                <p:nvPr/>
              </p:nvSpPr>
              <p:spPr>
                <a:xfrm>
                  <a:off x="945408" y="4539055"/>
                  <a:ext cx="826797" cy="261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Generator</a:t>
                  </a:r>
                  <a:endParaRPr b="1" sz="1200">
                    <a:solidFill>
                      <a:schemeClr val="lt1"/>
                    </a:solidFill>
                    <a:latin typeface="Arial"/>
                    <a:ea typeface="Arial"/>
                    <a:cs typeface="Arial"/>
                    <a:sym typeface="Arial"/>
                  </a:endParaRPr>
                </a:p>
              </p:txBody>
            </p:sp>
          </p:grpSp>
          <p:grpSp>
            <p:nvGrpSpPr>
              <p:cNvPr id="2276" name="Google Shape;2276;p95"/>
              <p:cNvGrpSpPr/>
              <p:nvPr/>
            </p:nvGrpSpPr>
            <p:grpSpPr>
              <a:xfrm>
                <a:off x="6051729" y="4773987"/>
                <a:ext cx="1163179" cy="662221"/>
                <a:chOff x="831183" y="4266158"/>
                <a:chExt cx="1098397" cy="625339"/>
              </a:xfrm>
            </p:grpSpPr>
            <p:sp>
              <p:nvSpPr>
                <p:cNvPr id="2277" name="Google Shape;2277;p95"/>
                <p:cNvSpPr/>
                <p:nvPr/>
              </p:nvSpPr>
              <p:spPr>
                <a:xfrm>
                  <a:off x="893240" y="4266158"/>
                  <a:ext cx="1036340" cy="625339"/>
                </a:xfrm>
                <a:prstGeom prst="cube">
                  <a:avLst>
                    <a:gd fmla="val 16460" name="adj"/>
                  </a:avLst>
                </a:prstGeom>
                <a:solidFill>
                  <a:srgbClr val="C55A11"/>
                </a:solidFill>
                <a:ln cap="flat" cmpd="sng" w="127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8" name="Google Shape;2278;p95"/>
                <p:cNvSpPr txBox="1"/>
                <p:nvPr/>
              </p:nvSpPr>
              <p:spPr>
                <a:xfrm>
                  <a:off x="831183" y="4488964"/>
                  <a:ext cx="1047801" cy="261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Discriminator</a:t>
                  </a:r>
                  <a:endParaRPr b="1" sz="1200">
                    <a:solidFill>
                      <a:schemeClr val="lt1"/>
                    </a:solidFill>
                    <a:latin typeface="Arial"/>
                    <a:ea typeface="Arial"/>
                    <a:cs typeface="Arial"/>
                    <a:sym typeface="Arial"/>
                  </a:endParaRPr>
                </a:p>
              </p:txBody>
            </p:sp>
          </p:grpSp>
          <p:sp>
            <p:nvSpPr>
              <p:cNvPr id="2279" name="Google Shape;2279;p95"/>
              <p:cNvSpPr txBox="1"/>
              <p:nvPr/>
            </p:nvSpPr>
            <p:spPr>
              <a:xfrm>
                <a:off x="5597234" y="5597829"/>
                <a:ext cx="8659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Tiền thật?</a:t>
                </a:r>
                <a:endParaRPr sz="1200">
                  <a:solidFill>
                    <a:schemeClr val="dk1"/>
                  </a:solidFill>
                  <a:latin typeface="Arial"/>
                  <a:ea typeface="Arial"/>
                  <a:cs typeface="Arial"/>
                  <a:sym typeface="Arial"/>
                </a:endParaRPr>
              </a:p>
            </p:txBody>
          </p:sp>
          <p:sp>
            <p:nvSpPr>
              <p:cNvPr id="2280" name="Google Shape;2280;p95"/>
              <p:cNvSpPr txBox="1"/>
              <p:nvPr/>
            </p:nvSpPr>
            <p:spPr>
              <a:xfrm>
                <a:off x="6655537" y="5590897"/>
                <a:ext cx="78899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Tiền giả?</a:t>
                </a:r>
                <a:endParaRPr sz="1200">
                  <a:solidFill>
                    <a:schemeClr val="dk1"/>
                  </a:solidFill>
                  <a:latin typeface="Arial"/>
                  <a:ea typeface="Arial"/>
                  <a:cs typeface="Arial"/>
                  <a:sym typeface="Arial"/>
                </a:endParaRPr>
              </a:p>
            </p:txBody>
          </p:sp>
          <p:cxnSp>
            <p:nvCxnSpPr>
              <p:cNvPr id="2281" name="Google Shape;2281;p95"/>
              <p:cNvCxnSpPr>
                <a:stCxn id="2277" idx="3"/>
              </p:cNvCxnSpPr>
              <p:nvPr/>
            </p:nvCxnSpPr>
            <p:spPr>
              <a:xfrm flipH="1">
                <a:off x="6317076" y="5436208"/>
                <a:ext cx="294600" cy="198000"/>
              </a:xfrm>
              <a:prstGeom prst="straightConnector1">
                <a:avLst/>
              </a:prstGeom>
              <a:noFill/>
              <a:ln cap="flat" cmpd="sng" w="28575">
                <a:solidFill>
                  <a:srgbClr val="C83C2C"/>
                </a:solidFill>
                <a:prstDash val="solid"/>
                <a:miter lim="800000"/>
                <a:headEnd len="sm" w="sm" type="none"/>
                <a:tailEnd len="med" w="med" type="triangle"/>
              </a:ln>
            </p:spPr>
          </p:cxnSp>
          <p:cxnSp>
            <p:nvCxnSpPr>
              <p:cNvPr id="2282" name="Google Shape;2282;p95"/>
              <p:cNvCxnSpPr>
                <a:stCxn id="2277" idx="3"/>
              </p:cNvCxnSpPr>
              <p:nvPr/>
            </p:nvCxnSpPr>
            <p:spPr>
              <a:xfrm>
                <a:off x="6611676" y="5436208"/>
                <a:ext cx="274200" cy="196800"/>
              </a:xfrm>
              <a:prstGeom prst="straightConnector1">
                <a:avLst/>
              </a:prstGeom>
              <a:noFill/>
              <a:ln cap="flat" cmpd="sng" w="28575">
                <a:solidFill>
                  <a:srgbClr val="C83C2C"/>
                </a:solidFill>
                <a:prstDash val="solid"/>
                <a:miter lim="800000"/>
                <a:headEnd len="sm" w="sm" type="none"/>
                <a:tailEnd len="med" w="med" type="triangle"/>
              </a:ln>
            </p:spPr>
          </p:cxnSp>
        </p:gr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96"/>
          <p:cNvSpPr/>
          <p:nvPr/>
        </p:nvSpPr>
        <p:spPr>
          <a:xfrm>
            <a:off x="702940" y="1725547"/>
            <a:ext cx="8632825" cy="2407564"/>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Hàm đánh giá được đề cập trong đoạn trước đơn giản hóa quá trình tạo ảnh. Câu hỏi thực sự là 'Có chức năng đa năng nào để đánh giá chất lượng của hình ảnh không và nếu có thì làm cách nào để xác định nó?'</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Con người có thể đánh giá một hình ảnh từ đầu ra của mạng nơ-ron.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kết quả từ bộ não không thể được lan truyền ngược đến mạng nơ-ron (chưa).</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bộ não con người có thể đánh giá chất lượng của một hình ảnh tổng hợp, liệu chúng ta có thể tạo ra một mô hình mạng nơ-ron thực hiện một nhiệm vụ tương tự không?</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là ý tưởng trung tâm đằng sau GAN.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 bạn có thể thấy tiếp theo, mô hình GAN bao gồm một mạng nơ-ron khác có tên là bộ phân biệt (D).</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Discriminator là một bộ phân loại học cách phân biệt hình ảnh tổng hợp 𝑥 ̂ với hình ảnh thực x.</a:t>
            </a:r>
            <a:endParaRPr b="0" i="0" sz="1300" u="none" cap="none" strike="noStrike">
              <a:solidFill>
                <a:srgbClr val="262626"/>
              </a:solidFill>
              <a:latin typeface="Arial"/>
              <a:ea typeface="Arial"/>
              <a:cs typeface="Arial"/>
              <a:sym typeface="Arial"/>
            </a:endParaRPr>
          </a:p>
        </p:txBody>
      </p:sp>
      <p:sp>
        <p:nvSpPr>
          <p:cNvPr id="2288" name="Google Shape;2288;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289" name="Google Shape;2289;p96"/>
          <p:cNvSpPr txBox="1"/>
          <p:nvPr/>
        </p:nvSpPr>
        <p:spPr>
          <a:xfrm>
            <a:off x="306109" y="1772816"/>
            <a:ext cx="9073008" cy="4964629"/>
          </a:xfrm>
          <a:prstGeom prst="rect">
            <a:avLst/>
          </a:prstGeom>
          <a:noFill/>
          <a:ln>
            <a:noFill/>
          </a:ln>
        </p:spPr>
        <p:txBody>
          <a:bodyPr anchorCtr="0" anchor="t" bIns="45700" lIns="91425" spcFirstLastPara="1" rIns="91425" wrap="square" tIns="45700">
            <a:normAutofit/>
          </a:bodyPr>
          <a:lstStyle/>
          <a:p>
            <a:pPr indent="-152331" lvl="1" marL="685594"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grpSp>
        <p:nvGrpSpPr>
          <p:cNvPr id="2290" name="Google Shape;2290;p96"/>
          <p:cNvGrpSpPr/>
          <p:nvPr/>
        </p:nvGrpSpPr>
        <p:grpSpPr>
          <a:xfrm>
            <a:off x="559817" y="1428745"/>
            <a:ext cx="8783192" cy="215444"/>
            <a:chOff x="559817" y="2136914"/>
            <a:chExt cx="8783192" cy="215444"/>
          </a:xfrm>
        </p:grpSpPr>
        <p:sp>
          <p:nvSpPr>
            <p:cNvPr id="2291" name="Google Shape;2291;p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92" name="Google Shape;2292;p9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mẫu mới với GAN</a:t>
              </a:r>
              <a:endParaRPr/>
            </a:p>
          </p:txBody>
        </p:sp>
      </p:grpSp>
      <p:sp>
        <p:nvSpPr>
          <p:cNvPr id="2293" name="Google Shape;2293;p96"/>
          <p:cNvSpPr/>
          <p:nvPr/>
        </p:nvSpPr>
        <p:spPr>
          <a:xfrm>
            <a:off x="8337061" y="476257"/>
            <a:ext cx="1129668" cy="25526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aphicFrame>
        <p:nvGraphicFramePr>
          <p:cNvPr id="2294" name="Google Shape;2294;p96"/>
          <p:cNvGraphicFramePr/>
          <p:nvPr/>
        </p:nvGraphicFramePr>
        <p:xfrm>
          <a:off x="2742295" y="4584178"/>
          <a:ext cx="3000000" cy="3000000"/>
        </p:xfrm>
        <a:graphic>
          <a:graphicData uri="http://schemas.openxmlformats.org/drawingml/2006/table">
            <a:tbl>
              <a:tblPr bandRow="1" firstRow="1">
                <a:noFill/>
                <a:tableStyleId>{19313E81-0176-42BB-A730-223E9CF03B15}</a:tableStyleId>
              </a:tblPr>
              <a:tblGrid>
                <a:gridCol w="108000"/>
              </a:tblGrid>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r h="108000">
                <a:tc>
                  <a:txBody>
                    <a:bodyPr/>
                    <a:lstStyle/>
                    <a:p>
                      <a:pPr indent="0" lvl="0" marL="0" marR="0" rtl="0" algn="l">
                        <a:spcBef>
                          <a:spcPts val="0"/>
                        </a:spcBef>
                        <a:spcAft>
                          <a:spcPts val="0"/>
                        </a:spcAft>
                        <a:buNone/>
                      </a:pPr>
                      <a:r>
                        <a:t/>
                      </a:r>
                      <a:endParaRPr sz="100"/>
                    </a:p>
                  </a:txBody>
                  <a:tcPr marT="0" marB="0" marR="0" marL="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rgbClr val="8DA9DB"/>
                    </a:solidFill>
                  </a:tcPr>
                </a:tc>
              </a:tr>
            </a:tbl>
          </a:graphicData>
        </a:graphic>
      </p:graphicFrame>
      <p:sp>
        <p:nvSpPr>
          <p:cNvPr id="2295" name="Google Shape;2295;p96"/>
          <p:cNvSpPr txBox="1"/>
          <p:nvPr/>
        </p:nvSpPr>
        <p:spPr>
          <a:xfrm>
            <a:off x="2640839" y="4294618"/>
            <a:ext cx="314381"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296" name="Google Shape;2296;p96"/>
          <p:cNvGrpSpPr/>
          <p:nvPr/>
        </p:nvGrpSpPr>
        <p:grpSpPr>
          <a:xfrm>
            <a:off x="2921000" y="4278731"/>
            <a:ext cx="4645800" cy="1964865"/>
            <a:chOff x="2921000" y="4278731"/>
            <a:chExt cx="4645800" cy="1964865"/>
          </a:xfrm>
        </p:grpSpPr>
        <p:sp>
          <p:nvSpPr>
            <p:cNvPr id="2297" name="Google Shape;2297;p96"/>
            <p:cNvSpPr txBox="1"/>
            <p:nvPr/>
          </p:nvSpPr>
          <p:spPr>
            <a:xfrm>
              <a:off x="4446891" y="5966597"/>
              <a:ext cx="7777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Ảnh thật</a:t>
              </a:r>
              <a:endParaRPr sz="1200">
                <a:solidFill>
                  <a:schemeClr val="dk1"/>
                </a:solidFill>
                <a:latin typeface="Arial"/>
                <a:ea typeface="Arial"/>
                <a:cs typeface="Arial"/>
                <a:sym typeface="Arial"/>
              </a:endParaRPr>
            </a:p>
          </p:txBody>
        </p:sp>
        <p:sp>
          <p:nvSpPr>
            <p:cNvPr id="2298" name="Google Shape;2298;p96"/>
            <p:cNvSpPr txBox="1"/>
            <p:nvPr/>
          </p:nvSpPr>
          <p:spPr>
            <a:xfrm>
              <a:off x="6952529" y="5132044"/>
              <a:ext cx="6142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 thật</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0: giả</a:t>
              </a:r>
              <a:endParaRPr sz="1200">
                <a:solidFill>
                  <a:schemeClr val="dk1"/>
                </a:solidFill>
                <a:latin typeface="Arial"/>
                <a:ea typeface="Arial"/>
                <a:cs typeface="Arial"/>
                <a:sym typeface="Arial"/>
              </a:endParaRPr>
            </a:p>
          </p:txBody>
        </p:sp>
        <p:sp>
          <p:nvSpPr>
            <p:cNvPr id="2299" name="Google Shape;2299;p96"/>
            <p:cNvSpPr/>
            <p:nvPr/>
          </p:nvSpPr>
          <p:spPr>
            <a:xfrm>
              <a:off x="2921000" y="4591412"/>
              <a:ext cx="88900" cy="860698"/>
            </a:xfrm>
            <a:prstGeom prst="rightBrace">
              <a:avLst>
                <a:gd fmla="val 59887" name="adj1"/>
                <a:gd fmla="val 50000" name="adj2"/>
              </a:avLst>
            </a:prstGeom>
            <a:noFill/>
            <a:ln cap="flat" cmpd="sng" w="952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00" name="Google Shape;2300;p96"/>
            <p:cNvCxnSpPr/>
            <p:nvPr/>
          </p:nvCxnSpPr>
          <p:spPr>
            <a:xfrm>
              <a:off x="3049890" y="5022982"/>
              <a:ext cx="288032" cy="0"/>
            </a:xfrm>
            <a:prstGeom prst="straightConnector1">
              <a:avLst/>
            </a:prstGeom>
            <a:noFill/>
            <a:ln cap="flat" cmpd="sng" w="12700">
              <a:solidFill>
                <a:srgbClr val="1429A0"/>
              </a:solidFill>
              <a:prstDash val="solid"/>
              <a:miter lim="800000"/>
              <a:headEnd len="sm" w="sm" type="none"/>
              <a:tailEnd len="med" w="med" type="triangle"/>
            </a:ln>
          </p:spPr>
        </p:cxnSp>
        <p:grpSp>
          <p:nvGrpSpPr>
            <p:cNvPr id="2301" name="Google Shape;2301;p96"/>
            <p:cNvGrpSpPr/>
            <p:nvPr/>
          </p:nvGrpSpPr>
          <p:grpSpPr>
            <a:xfrm>
              <a:off x="3348012" y="4617548"/>
              <a:ext cx="993695" cy="797262"/>
              <a:chOff x="1587792" y="4891868"/>
              <a:chExt cx="993695" cy="797262"/>
            </a:xfrm>
          </p:grpSpPr>
          <p:sp>
            <p:nvSpPr>
              <p:cNvPr id="2302" name="Google Shape;2302;p96"/>
              <p:cNvSpPr/>
              <p:nvPr/>
            </p:nvSpPr>
            <p:spPr>
              <a:xfrm rot="5400000">
                <a:off x="1686008" y="4793651"/>
                <a:ext cx="797262" cy="993695"/>
              </a:xfrm>
              <a:prstGeom prst="flowChartManualOperation">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96"/>
              <p:cNvSpPr txBox="1"/>
              <p:nvPr/>
            </p:nvSpPr>
            <p:spPr>
              <a:xfrm>
                <a:off x="1655676" y="5131247"/>
                <a:ext cx="85792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generator</a:t>
                </a:r>
                <a:endParaRPr b="1" sz="1200">
                  <a:solidFill>
                    <a:schemeClr val="lt1"/>
                  </a:solidFill>
                  <a:latin typeface="Arial"/>
                  <a:ea typeface="Arial"/>
                  <a:cs typeface="Arial"/>
                  <a:sym typeface="Arial"/>
                </a:endParaRPr>
              </a:p>
            </p:txBody>
          </p:sp>
        </p:grpSp>
        <p:cxnSp>
          <p:nvCxnSpPr>
            <p:cNvPr id="2304" name="Google Shape;2304;p96"/>
            <p:cNvCxnSpPr/>
            <p:nvPr/>
          </p:nvCxnSpPr>
          <p:spPr>
            <a:xfrm>
              <a:off x="4341707" y="5022982"/>
              <a:ext cx="288032" cy="0"/>
            </a:xfrm>
            <a:prstGeom prst="straightConnector1">
              <a:avLst/>
            </a:prstGeom>
            <a:noFill/>
            <a:ln cap="flat" cmpd="sng" w="12700">
              <a:solidFill>
                <a:srgbClr val="1429A0"/>
              </a:solidFill>
              <a:prstDash val="solid"/>
              <a:miter lim="800000"/>
              <a:headEnd len="sm" w="sm" type="none"/>
              <a:tailEnd len="med" w="med" type="triangle"/>
            </a:ln>
          </p:spPr>
        </p:cxnSp>
        <p:pic>
          <p:nvPicPr>
            <p:cNvPr id="2305" name="Google Shape;2305;p96"/>
            <p:cNvPicPr preferRelativeResize="0"/>
            <p:nvPr/>
          </p:nvPicPr>
          <p:blipFill rotWithShape="1">
            <a:blip r:embed="rId4">
              <a:alphaModFix/>
            </a:blip>
            <a:srcRect b="0" l="0" r="0" t="0"/>
            <a:stretch/>
          </p:blipFill>
          <p:spPr>
            <a:xfrm>
              <a:off x="4647068" y="4740335"/>
              <a:ext cx="491386" cy="565294"/>
            </a:xfrm>
            <a:prstGeom prst="rect">
              <a:avLst/>
            </a:prstGeom>
            <a:noFill/>
            <a:ln cap="flat" cmpd="sng" w="9525">
              <a:solidFill>
                <a:srgbClr val="BFBFBF"/>
              </a:solidFill>
              <a:prstDash val="solid"/>
              <a:round/>
              <a:headEnd len="sm" w="sm" type="none"/>
              <a:tailEnd len="sm" w="sm" type="none"/>
            </a:ln>
          </p:spPr>
        </p:pic>
        <p:pic>
          <p:nvPicPr>
            <p:cNvPr id="2306" name="Google Shape;2306;p96"/>
            <p:cNvPicPr preferRelativeResize="0"/>
            <p:nvPr/>
          </p:nvPicPr>
          <p:blipFill rotWithShape="1">
            <a:blip r:embed="rId5">
              <a:alphaModFix/>
            </a:blip>
            <a:srcRect b="0" l="0" r="0" t="0"/>
            <a:stretch/>
          </p:blipFill>
          <p:spPr>
            <a:xfrm>
              <a:off x="4647069" y="5379413"/>
              <a:ext cx="491386" cy="591629"/>
            </a:xfrm>
            <a:prstGeom prst="rect">
              <a:avLst/>
            </a:prstGeom>
            <a:noFill/>
            <a:ln cap="flat" cmpd="sng" w="9525">
              <a:solidFill>
                <a:srgbClr val="BFBFBF"/>
              </a:solidFill>
              <a:prstDash val="solid"/>
              <a:round/>
              <a:headEnd len="sm" w="sm" type="none"/>
              <a:tailEnd len="sm" w="sm" type="none"/>
            </a:ln>
          </p:spPr>
        </p:pic>
        <p:sp>
          <p:nvSpPr>
            <p:cNvPr id="2307" name="Google Shape;2307;p96"/>
            <p:cNvSpPr txBox="1"/>
            <p:nvPr/>
          </p:nvSpPr>
          <p:spPr>
            <a:xfrm>
              <a:off x="4318790" y="4278731"/>
              <a:ext cx="119748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Ảnh fake(tổng hợp)</a:t>
              </a:r>
              <a:endParaRPr sz="1200">
                <a:solidFill>
                  <a:schemeClr val="dk1"/>
                </a:solidFill>
                <a:latin typeface="Arial"/>
                <a:ea typeface="Arial"/>
                <a:cs typeface="Arial"/>
                <a:sym typeface="Arial"/>
              </a:endParaRPr>
            </a:p>
          </p:txBody>
        </p:sp>
        <p:grpSp>
          <p:nvGrpSpPr>
            <p:cNvPr id="2308" name="Google Shape;2308;p96"/>
            <p:cNvGrpSpPr/>
            <p:nvPr/>
          </p:nvGrpSpPr>
          <p:grpSpPr>
            <a:xfrm>
              <a:off x="5526729" y="4934199"/>
              <a:ext cx="1091966" cy="797262"/>
              <a:chOff x="1559156" y="4891868"/>
              <a:chExt cx="1091966" cy="797262"/>
            </a:xfrm>
          </p:grpSpPr>
          <p:sp>
            <p:nvSpPr>
              <p:cNvPr id="2309" name="Google Shape;2309;p96"/>
              <p:cNvSpPr/>
              <p:nvPr/>
            </p:nvSpPr>
            <p:spPr>
              <a:xfrm rot="5400000">
                <a:off x="1686008" y="4793651"/>
                <a:ext cx="797262" cy="993695"/>
              </a:xfrm>
              <a:prstGeom prst="flowChartManualOperation">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0" name="Google Shape;2310;p96"/>
              <p:cNvSpPr txBox="1"/>
              <p:nvPr/>
            </p:nvSpPr>
            <p:spPr>
              <a:xfrm>
                <a:off x="1559156" y="5146487"/>
                <a:ext cx="10919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discriminator</a:t>
                </a:r>
                <a:endParaRPr b="1" sz="1200">
                  <a:solidFill>
                    <a:schemeClr val="lt1"/>
                  </a:solidFill>
                  <a:latin typeface="Arial"/>
                  <a:ea typeface="Arial"/>
                  <a:cs typeface="Arial"/>
                  <a:sym typeface="Arial"/>
                </a:endParaRPr>
              </a:p>
            </p:txBody>
          </p:sp>
        </p:grpSp>
        <p:cxnSp>
          <p:nvCxnSpPr>
            <p:cNvPr id="2311" name="Google Shape;2311;p96"/>
            <p:cNvCxnSpPr/>
            <p:nvPr/>
          </p:nvCxnSpPr>
          <p:spPr>
            <a:xfrm>
              <a:off x="5138454" y="5022982"/>
              <a:ext cx="416910" cy="219930"/>
            </a:xfrm>
            <a:prstGeom prst="bentConnector3">
              <a:avLst>
                <a:gd fmla="val 50000" name="adj1"/>
              </a:avLst>
            </a:prstGeom>
            <a:noFill/>
            <a:ln cap="flat" cmpd="sng" w="12700">
              <a:solidFill>
                <a:srgbClr val="1429A0"/>
              </a:solidFill>
              <a:prstDash val="solid"/>
              <a:miter lim="800000"/>
              <a:headEnd len="sm" w="sm" type="none"/>
              <a:tailEnd len="med" w="med" type="triangle"/>
            </a:ln>
          </p:spPr>
        </p:cxnSp>
        <p:cxnSp>
          <p:nvCxnSpPr>
            <p:cNvPr id="2312" name="Google Shape;2312;p96"/>
            <p:cNvCxnSpPr/>
            <p:nvPr/>
          </p:nvCxnSpPr>
          <p:spPr>
            <a:xfrm flipH="1" rot="10800000">
              <a:off x="5146411" y="5420360"/>
              <a:ext cx="403489" cy="233935"/>
            </a:xfrm>
            <a:prstGeom prst="bentConnector3">
              <a:avLst>
                <a:gd fmla="val 50000" name="adj1"/>
              </a:avLst>
            </a:prstGeom>
            <a:noFill/>
            <a:ln cap="flat" cmpd="sng" w="12700">
              <a:solidFill>
                <a:srgbClr val="1429A0"/>
              </a:solidFill>
              <a:prstDash val="solid"/>
              <a:miter lim="800000"/>
              <a:headEnd len="sm" w="sm" type="none"/>
              <a:tailEnd len="med" w="med" type="triangle"/>
            </a:ln>
          </p:spPr>
        </p:cxnSp>
        <p:cxnSp>
          <p:nvCxnSpPr>
            <p:cNvPr id="2313" name="Google Shape;2313;p96"/>
            <p:cNvCxnSpPr/>
            <p:nvPr/>
          </p:nvCxnSpPr>
          <p:spPr>
            <a:xfrm>
              <a:off x="6556587" y="5337942"/>
              <a:ext cx="288032" cy="0"/>
            </a:xfrm>
            <a:prstGeom prst="straightConnector1">
              <a:avLst/>
            </a:prstGeom>
            <a:noFill/>
            <a:ln cap="flat" cmpd="sng" w="12700">
              <a:solidFill>
                <a:srgbClr val="1429A0"/>
              </a:solidFill>
              <a:prstDash val="solid"/>
              <a:miter lim="800000"/>
              <a:headEnd len="sm" w="sm" type="none"/>
              <a:tailEnd len="med" w="med" type="triangle"/>
            </a:ln>
          </p:spPr>
        </p:cxnSp>
        <p:sp>
          <p:nvSpPr>
            <p:cNvPr id="2314" name="Google Shape;2314;p96"/>
            <p:cNvSpPr/>
            <p:nvPr/>
          </p:nvSpPr>
          <p:spPr>
            <a:xfrm flipH="1">
              <a:off x="6899738" y="5145638"/>
              <a:ext cx="95422" cy="396632"/>
            </a:xfrm>
            <a:prstGeom prst="rightBrace">
              <a:avLst>
                <a:gd fmla="val 22621" name="adj1"/>
                <a:gd fmla="val 50000" name="adj2"/>
              </a:avLst>
            </a:prstGeom>
            <a:noFill/>
            <a:ln cap="flat" cmpd="sng" w="952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grpSp>
        <p:nvGrpSpPr>
          <p:cNvPr id="2319" name="Google Shape;2319;p97"/>
          <p:cNvGrpSpPr/>
          <p:nvPr/>
        </p:nvGrpSpPr>
        <p:grpSpPr>
          <a:xfrm>
            <a:off x="450000" y="450000"/>
            <a:ext cx="9018001" cy="276999"/>
            <a:chOff x="450000" y="450000"/>
            <a:chExt cx="9018001" cy="276999"/>
          </a:xfrm>
        </p:grpSpPr>
        <p:sp>
          <p:nvSpPr>
            <p:cNvPr id="2320" name="Google Shape;2320;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321" name="Google Shape;2321;p97"/>
            <p:cNvSpPr/>
            <p:nvPr/>
          </p:nvSpPr>
          <p:spPr>
            <a:xfrm>
              <a:off x="7471693" y="480778"/>
              <a:ext cx="199630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322" name="Google Shape;2322;p97"/>
          <p:cNvGrpSpPr/>
          <p:nvPr/>
        </p:nvGrpSpPr>
        <p:grpSpPr>
          <a:xfrm>
            <a:off x="559817" y="1428745"/>
            <a:ext cx="8783192" cy="215444"/>
            <a:chOff x="559817" y="2136914"/>
            <a:chExt cx="8783192" cy="215444"/>
          </a:xfrm>
        </p:grpSpPr>
        <p:sp>
          <p:nvSpPr>
            <p:cNvPr id="2323" name="Google Shape;2323;p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4" name="Google Shape;2324;p9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mẫu mới với GAN</a:t>
              </a:r>
              <a:endParaRPr/>
            </a:p>
          </p:txBody>
        </p:sp>
      </p:grpSp>
      <p:sp>
        <p:nvSpPr>
          <p:cNvPr id="2325" name="Google Shape;2325;p97"/>
          <p:cNvSpPr/>
          <p:nvPr/>
        </p:nvSpPr>
        <p:spPr>
          <a:xfrm>
            <a:off x="702940" y="1725547"/>
            <a:ext cx="8632825" cy="2007454"/>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GAN, generator và discriminator được đào tạo cùng nhau.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Đầu tiên, sau khi khởi tạo trọng số của mô hình, bộ tạo sẽ tạo ra một hình ảnh không giống với hình ảnh thực.</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Tương tự như vậy, bộ phân biệt có khả năng kém trong việc phân biệt hình ảnh giả tổng hợp với hình ảnh thực.</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thời gian trôi qua, (nghĩa là thông qua đào tạo), hai mạng nơ-ron sẽ cải thiện với sự tương tác lẫn nhau.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Hai mạng lưới nơ-ron thực hiện một trò chơi đối kháng.</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Trình tạo học cách cải thiện đầu ra của nó để đánh lừa discriminator</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Discriminator được đào tạo để phân biệt tốt hơn các hình ảnh tổng hợp.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grpSp>
        <p:nvGrpSpPr>
          <p:cNvPr id="2330" name="Google Shape;2330;p98"/>
          <p:cNvGrpSpPr/>
          <p:nvPr/>
        </p:nvGrpSpPr>
        <p:grpSpPr>
          <a:xfrm>
            <a:off x="450000" y="450000"/>
            <a:ext cx="9018001" cy="276999"/>
            <a:chOff x="450000" y="450000"/>
            <a:chExt cx="9018001" cy="276999"/>
          </a:xfrm>
        </p:grpSpPr>
        <p:sp>
          <p:nvSpPr>
            <p:cNvPr id="2331" name="Google Shape;2331;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332" name="Google Shape;2332;p98"/>
            <p:cNvSpPr/>
            <p:nvPr/>
          </p:nvSpPr>
          <p:spPr>
            <a:xfrm>
              <a:off x="7471693" y="480778"/>
              <a:ext cx="1996308"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grpSp>
        <p:nvGrpSpPr>
          <p:cNvPr id="2333" name="Google Shape;2333;p98"/>
          <p:cNvGrpSpPr/>
          <p:nvPr/>
        </p:nvGrpSpPr>
        <p:grpSpPr>
          <a:xfrm>
            <a:off x="559817" y="1428745"/>
            <a:ext cx="8783192" cy="215444"/>
            <a:chOff x="559817" y="2136914"/>
            <a:chExt cx="8783192" cy="215444"/>
          </a:xfrm>
        </p:grpSpPr>
        <p:sp>
          <p:nvSpPr>
            <p:cNvPr id="2334" name="Google Shape;2334;p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35" name="Google Shape;2335;p9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mẫu mới với GAN</a:t>
              </a:r>
              <a:endParaRPr/>
            </a:p>
          </p:txBody>
        </p:sp>
      </p:grpSp>
      <p:grpSp>
        <p:nvGrpSpPr>
          <p:cNvPr id="2336" name="Google Shape;2336;p98"/>
          <p:cNvGrpSpPr/>
          <p:nvPr/>
        </p:nvGrpSpPr>
        <p:grpSpPr>
          <a:xfrm>
            <a:off x="702940" y="1725547"/>
            <a:ext cx="8765060" cy="3229264"/>
            <a:chOff x="702940" y="1725547"/>
            <a:chExt cx="8765060" cy="3229264"/>
          </a:xfrm>
        </p:grpSpPr>
        <p:sp>
          <p:nvSpPr>
            <p:cNvPr id="2337" name="Google Shape;2337;p98"/>
            <p:cNvSpPr/>
            <p:nvPr/>
          </p:nvSpPr>
          <p:spPr>
            <a:xfrm>
              <a:off x="702940" y="1725547"/>
              <a:ext cx="8632825"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Hàm mục tiêu của GAN trong luận án gốc như sau.</a:t>
              </a:r>
              <a:endParaRPr b="0" i="0" sz="1600" u="none" cap="none" strike="noStrike">
                <a:solidFill>
                  <a:srgbClr val="262626"/>
                </a:solidFill>
                <a:latin typeface="Arial"/>
                <a:ea typeface="Arial"/>
                <a:cs typeface="Arial"/>
                <a:sym typeface="Arial"/>
              </a:endParaRPr>
            </a:p>
          </p:txBody>
        </p:sp>
        <p:sp>
          <p:nvSpPr>
            <p:cNvPr id="2338" name="Google Shape;2338;p98"/>
            <p:cNvSpPr/>
            <p:nvPr/>
          </p:nvSpPr>
          <p:spPr>
            <a:xfrm>
              <a:off x="841999" y="2523376"/>
              <a:ext cx="8626001" cy="2431435"/>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V(θ(D), θ(G)) được gọi là hàm giá trị</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có thể coi là sự bù đắp</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cần tối đa hóa giá trị này cho discriminator (D) và giảm thiểu giá trị này cho generator (G)</a:t>
              </a:r>
              <a:r>
                <a:rPr b="0" i="0" lang="en-US" sz="1300" u="none" cap="none" strike="noStrike">
                  <a:solidFill>
                    <a:schemeClr val="dk1"/>
                  </a:solidFill>
                  <a:latin typeface="Arial"/>
                  <a:ea typeface="Arial"/>
                  <a:cs typeface="Arial"/>
                  <a:sym typeface="Arial"/>
                </a:rPr>
                <a:t>                                         </a:t>
              </a:r>
              <a:endParaRPr/>
            </a:p>
            <a:p>
              <a:pPr indent="0" lvl="1" marL="0" marR="0" rtl="0" algn="l">
                <a:spcBef>
                  <a:spcPts val="600"/>
                </a:spcBef>
                <a:spcAft>
                  <a:spcPts val="0"/>
                </a:spcAft>
                <a:buNone/>
              </a:pPr>
              <a:r>
                <a:t/>
              </a:r>
              <a:endParaRPr b="0" i="0" sz="1300" u="none" cap="none" strike="noStrike">
                <a:solidFill>
                  <a:srgbClr val="262626"/>
                </a:solidFill>
                <a:latin typeface="Arial"/>
                <a:ea typeface="Arial"/>
                <a:cs typeface="Arial"/>
                <a:sym typeface="Arial"/>
              </a:endParaRPr>
            </a:p>
            <a:p>
              <a:pPr indent="0" lvl="1" marL="0" marR="0" rtl="0" algn="l">
                <a:spcBef>
                  <a:spcPts val="600"/>
                </a:spcBef>
                <a:spcAft>
                  <a:spcPts val="0"/>
                </a:spcAft>
                <a:buNone/>
              </a:pPr>
              <a:r>
                <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D(x) là xác suất cho biết mẫu đầu vào x là thật hay giả.</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𝐸_(𝑥~𝑝_𝑑𝑎𝑡𝑎 (𝑥)) [log⁡𝐷(𝑥) ] hiển thị giá trị mong đợi của biểu thức trong dấu ngoặc liên quan đến mẫu từ phân phối dữ liệu (phân phối từ mẫu thực</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𝐸_(𝑧~𝑝_𝑧 (𝑧) ) [log⁡〖(1−𝐷(𝐺(𝑧)))〗] hiển thị giá trị mong đợi của biểu thức trong ngoặc liên quan đến vectơ đầu vào z</a:t>
              </a:r>
              <a:endParaRPr b="0" i="0" sz="1300" u="none" cap="none" strike="noStrike">
                <a:solidFill>
                  <a:srgbClr val="262626"/>
                </a:solidFill>
                <a:latin typeface="Arial"/>
                <a:ea typeface="Arial"/>
                <a:cs typeface="Arial"/>
                <a:sym typeface="Arial"/>
              </a:endParaRPr>
            </a:p>
          </p:txBody>
        </p:sp>
        <p:sp>
          <p:nvSpPr>
            <p:cNvPr id="2339" name="Google Shape;2339;p98"/>
            <p:cNvSpPr/>
            <p:nvPr/>
          </p:nvSpPr>
          <p:spPr>
            <a:xfrm>
              <a:off x="1278217" y="2113111"/>
              <a:ext cx="7128792" cy="307777"/>
            </a:xfrm>
            <a:prstGeom prst="rect">
              <a:avLst/>
            </a:prstGeom>
            <a:no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1400" u="none" cap="none" strike="noStrike">
                  <a:solidFill>
                    <a:srgbClr val="262626"/>
                  </a:solidFill>
                  <a:latin typeface="Arial"/>
                  <a:ea typeface="Arial"/>
                  <a:cs typeface="Arial"/>
                  <a:sym typeface="Arial"/>
                </a:rPr>
                <a:t>𝑉(𝜃^((𝐷) ), 𝜃^((𝐺) ) )=𝐸_(𝑥~𝑝_𝑑𝑎𝑡𝑎 (𝑥)) [log⁡(𝐷(𝑥))\]+𝐸_(𝑧~𝑝_𝑧 (𝑧) ) [log⁡〖(1−𝐷(𝐺(𝑧)))〗]</a:t>
              </a:r>
              <a:endParaRPr/>
            </a:p>
          </p:txBody>
        </p:sp>
        <p:grpSp>
          <p:nvGrpSpPr>
            <p:cNvPr id="2340" name="Google Shape;2340;p98"/>
            <p:cNvGrpSpPr/>
            <p:nvPr/>
          </p:nvGrpSpPr>
          <p:grpSpPr>
            <a:xfrm>
              <a:off x="1388308" y="3431515"/>
              <a:ext cx="1696426" cy="349672"/>
              <a:chOff x="4375348" y="3484855"/>
              <a:chExt cx="1696426" cy="349672"/>
            </a:xfrm>
          </p:grpSpPr>
          <p:sp>
            <p:nvSpPr>
              <p:cNvPr id="2341" name="Google Shape;2341;p98"/>
              <p:cNvSpPr txBox="1"/>
              <p:nvPr/>
            </p:nvSpPr>
            <p:spPr>
              <a:xfrm>
                <a:off x="4375348" y="3484855"/>
                <a:ext cx="1696426" cy="229935"/>
              </a:xfrm>
              <a:prstGeom prst="rect">
                <a:avLst/>
              </a:prstGeom>
              <a:blipFill rotWithShape="1">
                <a:blip r:embed="rId3">
                  <a:alphaModFix/>
                </a:blip>
                <a:stretch>
                  <a:fillRect b="-28944" l="-1798" r="-3235" t="-526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42" name="Google Shape;2342;p98"/>
              <p:cNvSpPr txBox="1"/>
              <p:nvPr/>
            </p:nvSpPr>
            <p:spPr>
              <a:xfrm>
                <a:off x="4501339" y="3672944"/>
                <a:ext cx="121315" cy="161583"/>
              </a:xfrm>
              <a:prstGeom prst="rect">
                <a:avLst/>
              </a:prstGeom>
              <a:blipFill rotWithShape="1">
                <a:blip r:embed="rId4">
                  <a:alphaModFix/>
                </a:blip>
                <a:stretch>
                  <a:fillRect b="-11537" l="-24998" r="-24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43" name="Google Shape;2343;p98"/>
              <p:cNvSpPr txBox="1"/>
              <p:nvPr/>
            </p:nvSpPr>
            <p:spPr>
              <a:xfrm>
                <a:off x="4857781" y="3672944"/>
                <a:ext cx="127407" cy="161583"/>
              </a:xfrm>
              <a:prstGeom prst="rect">
                <a:avLst/>
              </a:prstGeom>
              <a:blipFill rotWithShape="1">
                <a:blip r:embed="rId5">
                  <a:alphaModFix/>
                </a:blip>
                <a:stretch>
                  <a:fillRect b="-11537" l="-23809" r="-2380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44" name="Google Shape;2344;p98"/>
            <p:cNvSpPr/>
            <p:nvPr/>
          </p:nvSpPr>
          <p:spPr>
            <a:xfrm>
              <a:off x="1120140" y="3444240"/>
              <a:ext cx="205740" cy="205740"/>
            </a:xfrm>
            <a:prstGeom prst="rightArrow">
              <a:avLst>
                <a:gd fmla="val 50000" name="adj1"/>
                <a:gd fmla="val 50000" name="adj2"/>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grpSp>
        <p:nvGrpSpPr>
          <p:cNvPr id="2349" name="Google Shape;2349;p99"/>
          <p:cNvGrpSpPr/>
          <p:nvPr/>
        </p:nvGrpSpPr>
        <p:grpSpPr>
          <a:xfrm>
            <a:off x="450000" y="450000"/>
            <a:ext cx="9018001" cy="276999"/>
            <a:chOff x="450000" y="450000"/>
            <a:chExt cx="9018001" cy="276999"/>
          </a:xfrm>
        </p:grpSpPr>
        <p:sp>
          <p:nvSpPr>
            <p:cNvPr id="2350" name="Google Shape;2350;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Giới thiệu về Mạng đối nghịch phát sinh (GAN)</a:t>
              </a:r>
              <a:endParaRPr sz="1800">
                <a:solidFill>
                  <a:schemeClr val="lt1"/>
                </a:solidFill>
                <a:latin typeface="Arial"/>
                <a:ea typeface="Arial"/>
                <a:cs typeface="Arial"/>
                <a:sym typeface="Arial"/>
              </a:endParaRPr>
            </a:p>
          </p:txBody>
        </p:sp>
        <p:sp>
          <p:nvSpPr>
            <p:cNvPr id="2351" name="Google Shape;2351;p99"/>
            <p:cNvSpPr/>
            <p:nvPr/>
          </p:nvSpPr>
          <p:spPr>
            <a:xfrm>
              <a:off x="7975749" y="480778"/>
              <a:ext cx="1492252"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2352" name="Google Shape;2352;p99"/>
          <p:cNvSpPr/>
          <p:nvPr/>
        </p:nvSpPr>
        <p:spPr>
          <a:xfrm>
            <a:off x="702940" y="1725547"/>
            <a:ext cx="8632825" cy="2007454"/>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Đào tạo các mô hình GAN với chức năng đánh giá như vậy cần hai bước tối ưu hóa.</a:t>
            </a:r>
            <a:endParaRPr b="0" i="0" sz="1300" u="none" cap="none" strike="noStrike">
              <a:solidFill>
                <a:srgbClr val="262626"/>
              </a:solidFill>
              <a:latin typeface="Arial"/>
              <a:ea typeface="Arial"/>
              <a:cs typeface="Arial"/>
              <a:sym typeface="Arial"/>
            </a:endParaRPr>
          </a:p>
          <a:p>
            <a:pPr indent="-342900" lvl="2" marL="800100" marR="0" rtl="0" algn="l">
              <a:spcBef>
                <a:spcPts val="600"/>
              </a:spcBef>
              <a:spcAft>
                <a:spcPts val="0"/>
              </a:spcAft>
              <a:buClr>
                <a:srgbClr val="193EB0"/>
              </a:buClr>
              <a:buSzPts val="1300"/>
              <a:buFont typeface="Arial"/>
              <a:buAutoNum type="arabicParenBoth"/>
            </a:pPr>
            <a:r>
              <a:rPr b="0" i="0" lang="en-US" sz="1300" u="none" cap="none" strike="noStrike">
                <a:solidFill>
                  <a:srgbClr val="262626"/>
                </a:solidFill>
                <a:latin typeface="Arial"/>
                <a:ea typeface="Arial"/>
                <a:cs typeface="Arial"/>
                <a:sym typeface="Arial"/>
              </a:rPr>
              <a:t>Tối đa hóa bồi thường cho người phân biệt đối xử</a:t>
            </a:r>
            <a:endParaRPr/>
          </a:p>
          <a:p>
            <a:pPr indent="-342900" lvl="2" marL="800100" marR="0" rtl="0" algn="l">
              <a:spcBef>
                <a:spcPts val="600"/>
              </a:spcBef>
              <a:spcAft>
                <a:spcPts val="0"/>
              </a:spcAft>
              <a:buClr>
                <a:srgbClr val="193EB0"/>
              </a:buClr>
              <a:buSzPts val="1300"/>
              <a:buFont typeface="Arial"/>
              <a:buAutoNum type="arabicParenBoth"/>
            </a:pPr>
            <a:r>
              <a:rPr b="0" i="0" lang="en-US" sz="1300" u="none" cap="none" strike="noStrike">
                <a:solidFill>
                  <a:srgbClr val="262626"/>
                </a:solidFill>
                <a:latin typeface="Arial"/>
                <a:ea typeface="Arial"/>
                <a:cs typeface="Arial"/>
                <a:sym typeface="Arial"/>
              </a:rPr>
              <a:t>giảm thiểu bù cho máy phát điện</a:t>
            </a:r>
            <a:endParaRPr b="0" i="0" sz="1300" u="none" cap="none" strike="noStrike">
              <a:solidFill>
                <a:srgbClr val="262626"/>
              </a:solidFill>
              <a:latin typeface="Arial"/>
              <a:ea typeface="Arial"/>
              <a:cs typeface="Arial"/>
              <a:sym typeface="Arial"/>
            </a:endParaRPr>
          </a:p>
          <a:p>
            <a:pPr indent="0" lvl="2" marL="457200" marR="0" rtl="0" algn="l">
              <a:spcBef>
                <a:spcPts val="600"/>
              </a:spcBef>
              <a:spcAft>
                <a:spcPts val="0"/>
              </a:spcAft>
              <a:buNone/>
            </a:pPr>
            <a:r>
              <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phương pháp đào tạo GAN thực tế xen kẽ hai bước này</a:t>
            </a:r>
            <a:endParaRPr b="0" i="0" sz="1300" u="none" cap="none" strike="noStrike">
              <a:solidFill>
                <a:srgbClr val="262626"/>
              </a:solidFill>
              <a:latin typeface="Arial"/>
              <a:ea typeface="Arial"/>
              <a:cs typeface="Arial"/>
              <a:sym typeface="Arial"/>
            </a:endParaRPr>
          </a:p>
          <a:p>
            <a:pPr indent="0" lvl="2" marL="457200" marR="0" rtl="0" algn="l">
              <a:spcBef>
                <a:spcPts val="600"/>
              </a:spcBef>
              <a:spcAft>
                <a:spcPts val="0"/>
              </a:spcAft>
              <a:buNone/>
            </a:pPr>
            <a:r>
              <a:rPr b="0" i="0" lang="en-US" sz="1300" u="none" cap="none" strike="noStrike">
                <a:solidFill>
                  <a:srgbClr val="262626"/>
                </a:solidFill>
                <a:latin typeface="Arial"/>
                <a:ea typeface="Arial"/>
                <a:cs typeface="Arial"/>
                <a:sym typeface="Arial"/>
              </a:rPr>
              <a:t>(1) Cố định giá trị trọng số của một mạng nơ-ron và tối ưu hóa giá trị trọng số của mạng kia.</a:t>
            </a:r>
            <a:endParaRPr/>
          </a:p>
          <a:p>
            <a:pPr indent="0" lvl="2" marL="457200" marR="0" rtl="0" algn="l">
              <a:spcBef>
                <a:spcPts val="600"/>
              </a:spcBef>
              <a:spcAft>
                <a:spcPts val="0"/>
              </a:spcAft>
              <a:buNone/>
            </a:pPr>
            <a:r>
              <a:rPr b="0" i="0" lang="en-US" sz="1300" u="none" cap="none" strike="noStrike">
                <a:solidFill>
                  <a:srgbClr val="262626"/>
                </a:solidFill>
                <a:latin typeface="Arial"/>
                <a:ea typeface="Arial"/>
                <a:cs typeface="Arial"/>
                <a:sym typeface="Arial"/>
              </a:rPr>
              <a:t>(2) Cố định mạng nơ-ron thứ hai và tối ưu hóa nắm tay.</a:t>
            </a:r>
            <a:endParaRPr b="0" i="0" sz="1300" u="none" cap="none" strike="noStrike">
              <a:solidFill>
                <a:srgbClr val="262626"/>
              </a:solidFill>
              <a:latin typeface="Arial"/>
              <a:ea typeface="Arial"/>
              <a:cs typeface="Arial"/>
              <a:sym typeface="Arial"/>
            </a:endParaRPr>
          </a:p>
        </p:txBody>
      </p:sp>
      <p:grpSp>
        <p:nvGrpSpPr>
          <p:cNvPr id="2353" name="Google Shape;2353;p99"/>
          <p:cNvGrpSpPr/>
          <p:nvPr/>
        </p:nvGrpSpPr>
        <p:grpSpPr>
          <a:xfrm>
            <a:off x="559817" y="1428745"/>
            <a:ext cx="8783192" cy="215444"/>
            <a:chOff x="559817" y="2136914"/>
            <a:chExt cx="8783192" cy="215444"/>
          </a:xfrm>
        </p:grpSpPr>
        <p:sp>
          <p:nvSpPr>
            <p:cNvPr id="2354" name="Google Shape;2354;p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5" name="Google Shape;2355;p9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hàm mất generator và discriminator trong GAN</a:t>
              </a:r>
              <a:endParaRPr/>
            </a:p>
          </p:txBody>
        </p:sp>
      </p:grpSp>
      <p:sp>
        <p:nvSpPr>
          <p:cNvPr id="2356" name="Google Shape;2356;p99"/>
          <p:cNvSpPr/>
          <p:nvPr/>
        </p:nvSpPr>
        <p:spPr>
          <a:xfrm>
            <a:off x="726226" y="3861048"/>
            <a:ext cx="8509000" cy="195438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182563" lvl="1" marL="2667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Lặp lại điều này trong mỗi lần lặp lại đào tạo.</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 sử bạn đang sửa chữa mạng nơ-ron của trình tạo và tối ưu hóa bộ phân biệt đối xử.</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 hai số hạng của hàm giá trị V(θ(D), θ(G)) đều góp phần tối ưu hóa bộ phân biệt.</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Thuật ngữ đầu tiên là tổn thất liên quan đến mẫu thực</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Thuật ngữ thứ hai là tổn thất liên quan đến mẫu giả</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sửa G, hàm mục tiêu sẽ cực đại hóa V(θ(D) θ(G))</a:t>
            </a:r>
            <a:endParaRPr/>
          </a:p>
          <a:p>
            <a:pPr indent="-182563" lvl="1" marL="2667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là, làm cho discriminator tốt hơn giữa hình ảnh thật và giả</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GKN GKN</dc:creator>
</cp:coreProperties>
</file>